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7" r:id="rId2"/>
    <p:sldId id="265" r:id="rId3"/>
    <p:sldId id="268" r:id="rId4"/>
    <p:sldId id="269" r:id="rId5"/>
    <p:sldId id="270" r:id="rId6"/>
    <p:sldId id="271" r:id="rId7"/>
    <p:sldId id="272" r:id="rId8"/>
    <p:sldId id="273" r:id="rId9"/>
  </p:sldIdLst>
  <p:sldSz cx="12192000" cy="6858000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4DAB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31" autoAdjust="0"/>
    <p:restoredTop sz="94660"/>
  </p:normalViewPr>
  <p:slideViewPr>
    <p:cSldViewPr snapToGrid="0">
      <p:cViewPr>
        <p:scale>
          <a:sx n="75" d="100"/>
          <a:sy n="75" d="100"/>
        </p:scale>
        <p:origin x="320" y="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 /><Relationship Id="rId13" Type="http://schemas.openxmlformats.org/officeDocument/2006/relationships/tableStyles" Target="tableStyles.xml" /><Relationship Id="rId3" Type="http://schemas.openxmlformats.org/officeDocument/2006/relationships/slide" Target="slides/slide2.xml" /><Relationship Id="rId7" Type="http://schemas.openxmlformats.org/officeDocument/2006/relationships/slide" Target="slides/slide6.xml" /><Relationship Id="rId12" Type="http://schemas.openxmlformats.org/officeDocument/2006/relationships/theme" Target="theme/theme1.xml" /><Relationship Id="rId2" Type="http://schemas.openxmlformats.org/officeDocument/2006/relationships/slide" Target="slides/slide1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1" Type="http://schemas.openxmlformats.org/officeDocument/2006/relationships/viewProps" Target="viewProps.xml" /><Relationship Id="rId5" Type="http://schemas.openxmlformats.org/officeDocument/2006/relationships/slide" Target="slides/slide4.xml" /><Relationship Id="rId10" Type="http://schemas.openxmlformats.org/officeDocument/2006/relationships/presProps" Target="presProps.xml" /><Relationship Id="rId4" Type="http://schemas.openxmlformats.org/officeDocument/2006/relationships/slide" Target="slides/slide3.xml" /><Relationship Id="rId9" Type="http://schemas.openxmlformats.org/officeDocument/2006/relationships/slide" Target="slides/slide8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E778698-0523-A0D8-3101-879BC56D31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B2C84D-92FF-46BC-A2F4-63558D8F7F2C}" type="datetimeFigureOut">
              <a:rPr lang="en-US"/>
              <a:pPr>
                <a:defRPr/>
              </a:pPr>
              <a:t>11/30/2025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95165E4-AE78-6F7D-BF83-4FE5F44C5A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79D884E-337A-2214-EEEB-C90AA9C4DD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4FCB78-8881-410C-B345-8FA76E0CD70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80887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6583B67-7957-D6F4-F332-6A8432688E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6D858A-34E8-42B1-A230-DCFEF37D4CB1}" type="datetimeFigureOut">
              <a:rPr lang="en-US"/>
              <a:pPr>
                <a:defRPr/>
              </a:pPr>
              <a:t>11/30/2025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6B50281-5D2E-F483-F635-B0FE5D7B08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6EBBB84-54DD-9691-F91E-DBB86AD04C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19263B-3900-4124-A7C6-3AFEB1F0FCB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6785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C735E91-F48B-EEDD-E4F2-84E683B917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2A862D-F68D-4130-BE13-CA18855FA0E1}" type="datetimeFigureOut">
              <a:rPr lang="en-US"/>
              <a:pPr>
                <a:defRPr/>
              </a:pPr>
              <a:t>11/30/2025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DA083C-68E8-58F0-43D0-480698D406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25087F3-A626-6D6F-6B95-F9E48504C5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E61D40-41D3-4B45-B560-A1025FE3CF6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97693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A8A4191-CD7C-3127-73F7-698E398145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9939DC-2EEB-4670-9758-5A4D71CC4DA4}" type="datetimeFigureOut">
              <a:rPr lang="en-US"/>
              <a:pPr>
                <a:defRPr/>
              </a:pPr>
              <a:t>11/30/2025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A5E10B2-1ACB-2012-68C4-ABA2DECF47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FCE7071-DA8D-0F5B-1600-EA8D3F7CEA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22F83D-5D07-4044-8E20-3ACAFD95C66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44207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EBA8896-893E-0542-E19F-95F6409798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A5F8EE-E3D8-4410-8C6E-F6D4FA81E9FA}" type="datetimeFigureOut">
              <a:rPr lang="en-US"/>
              <a:pPr>
                <a:defRPr/>
              </a:pPr>
              <a:t>11/30/2025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E9D218C-F378-B090-FEE1-684EC66D86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FB395D-22A8-61DD-248B-544F39FF67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F39090-B586-48C4-9DB3-D7DA6DE1EEF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95755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D7CD90BF-4602-EC57-DFFA-10EEA04D1A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0CC878-6598-4395-8AEA-553B4227A7A0}" type="datetimeFigureOut">
              <a:rPr lang="en-US"/>
              <a:pPr>
                <a:defRPr/>
              </a:pPr>
              <a:t>11/30/2025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19AB47BA-B997-EC94-13F0-2DFA6D227E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DB85B8C4-853D-C069-F01D-3D81E898CB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B50875-210C-48BA-A8F1-2496C8511D4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44595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6E3BD8A0-D3BA-9AEA-44BB-99BB0C8B66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248D44-EAA6-4690-9FFB-51D7DE1D97A4}" type="datetimeFigureOut">
              <a:rPr lang="en-US"/>
              <a:pPr>
                <a:defRPr/>
              </a:pPr>
              <a:t>11/30/2025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79F04160-FFDB-690B-E461-6646AF3423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770242CE-9031-60EC-13CE-2790EBAEC0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BCB04A-DD09-4FB4-A3A6-77325604D84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71282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43F12E83-B96F-DAF7-9750-B3AC0003B1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C1B7F1-4932-4098-893F-124FCA6F5D4A}" type="datetimeFigureOut">
              <a:rPr lang="en-US"/>
              <a:pPr>
                <a:defRPr/>
              </a:pPr>
              <a:t>11/30/2025</a:t>
            </a:fld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EC11AED8-E21B-B7D0-3C3A-4815E9A807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2629A92C-1A4F-B6A0-4356-E09B8BE7C5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B238C9-3F00-49DC-B520-06D846731F6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3646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0960646E-E99C-CF45-AFF3-9773E241C2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CD438C-F2CE-4A49-A3C6-1577FFFE4E8B}" type="datetimeFigureOut">
              <a:rPr lang="en-US"/>
              <a:pPr>
                <a:defRPr/>
              </a:pPr>
              <a:t>11/30/2025</a:t>
            </a:fld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AC8F6531-BFBC-CDC1-D3B7-5FDD261335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75FFA6BD-5FC8-D3C4-4DF5-6026FF749F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E0D5B1-05B4-4DC1-B8C9-50344D1F55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26072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8CDBFF4B-4309-DCBB-F69B-3102E7898E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C06431-8B86-42CC-BAC8-C7B407BFB4B5}" type="datetimeFigureOut">
              <a:rPr lang="en-US"/>
              <a:pPr>
                <a:defRPr/>
              </a:pPr>
              <a:t>11/30/2025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99272D31-ADBD-5374-0442-C7F2D98E83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42B8EF29-4EF9-9D2B-7112-DB05B3B80F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F6FA93-5D93-4DCC-A1D6-5766B3088C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29797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9C6AF3BB-7BF1-45DD-E0A4-41327FF8A6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96D709-153E-415D-BDCC-DD361AC000A4}" type="datetimeFigureOut">
              <a:rPr lang="en-US"/>
              <a:pPr>
                <a:defRPr/>
              </a:pPr>
              <a:t>11/30/2025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BC37BD11-BE0D-2E31-3F73-09076047CB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4D0D4546-D990-FD41-3AC5-5F67907055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6485B4-00F6-495F-9431-5656E0C03C4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192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13" Type="http://schemas.openxmlformats.org/officeDocument/2006/relationships/image" Target="../media/image1.png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86B48078-FA46-130E-D7D8-28D62B4F30A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F85A0152-3103-7DA2-9B39-2C679793065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8452E5E-A032-2A0E-60E1-7F46F0FF104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0C26E523-8635-4AE0-BD55-B62DDE551AEC}" type="datetimeFigureOut">
              <a:rPr lang="en-US"/>
              <a:pPr>
                <a:defRPr/>
              </a:pPr>
              <a:t>11/30/2025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183EF38-A425-DDD4-77A9-D435BF8E401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B51EADF-9CE9-573D-4B22-1E16E3A2F64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81267646-0816-4776-958D-5C6B98C31D9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fontAlgn="base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 /><Relationship Id="rId1" Type="http://schemas.openxmlformats.org/officeDocument/2006/relationships/slideLayout" Target="../slideLayouts/slideLayout7.xml" 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 /><Relationship Id="rId1" Type="http://schemas.openxmlformats.org/officeDocument/2006/relationships/slideLayout" Target="../slideLayouts/slideLayout7.xml" 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 /><Relationship Id="rId2" Type="http://schemas.openxmlformats.org/officeDocument/2006/relationships/image" Target="../media/image2.png" /><Relationship Id="rId1" Type="http://schemas.openxmlformats.org/officeDocument/2006/relationships/slideLayout" Target="../slideLayouts/slideLayout7.xml" 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 /><Relationship Id="rId1" Type="http://schemas.openxmlformats.org/officeDocument/2006/relationships/slideLayout" Target="../slideLayouts/slideLayout7.xml" 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 /><Relationship Id="rId1" Type="http://schemas.openxmlformats.org/officeDocument/2006/relationships/slideLayout" Target="../slideLayouts/slideLayout7.xml" 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 /><Relationship Id="rId2" Type="http://schemas.openxmlformats.org/officeDocument/2006/relationships/image" Target="../media/image2.png" /><Relationship Id="rId1" Type="http://schemas.openxmlformats.org/officeDocument/2006/relationships/slideLayout" Target="../slideLayouts/slideLayout7.xml" /><Relationship Id="rId4" Type="http://schemas.openxmlformats.org/officeDocument/2006/relationships/image" Target="../media/image5.png" 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 /><Relationship Id="rId1" Type="http://schemas.openxmlformats.org/officeDocument/2006/relationships/slideLayout" Target="../slideLayouts/slideLayout7.xml" 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 /><Relationship Id="rId1" Type="http://schemas.openxmlformats.org/officeDocument/2006/relationships/slideLayout" Target="../slideLayouts/slideLayout7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 descr="&quot;&quot;">
            <a:extLst>
              <a:ext uri="{FF2B5EF4-FFF2-40B4-BE49-F238E27FC236}">
                <a16:creationId xmlns:a16="http://schemas.microsoft.com/office/drawing/2014/main" id="{6F1E75A4-9880-E502-A956-79B93854CA15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051" name="Title 1">
            <a:extLst>
              <a:ext uri="{FF2B5EF4-FFF2-40B4-BE49-F238E27FC236}">
                <a16:creationId xmlns:a16="http://schemas.microsoft.com/office/drawing/2014/main" id="{C3697A37-8DA5-0AD1-26AB-F4E2529BDC5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8175" y="3578225"/>
            <a:ext cx="10910888" cy="1687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Aft>
                <a:spcPts val="600"/>
              </a:spcAft>
            </a:pPr>
            <a:r>
              <a:rPr lang="ar-SA" altLang="en-US" sz="4400">
                <a:solidFill>
                  <a:srgbClr val="000000"/>
                </a:solidFill>
                <a:cs typeface="Times New Roman" panose="02020603050405020304" pitchFamily="18" charset="0"/>
              </a:rPr>
              <a:t>الرافعة</a:t>
            </a:r>
            <a:endParaRPr lang="en-US" altLang="en-US" sz="6600">
              <a:latin typeface="Calibri Light" panose="020F0302020204030204" pitchFamily="34" charset="0"/>
            </a:endParaRPr>
          </a:p>
        </p:txBody>
      </p:sp>
      <p:pic>
        <p:nvPicPr>
          <p:cNvPr id="2052" name="Picture 1" descr="A black background with gold text&#10;&#10;AI-generated content may be incorrect.">
            <a:extLst>
              <a:ext uri="{FF2B5EF4-FFF2-40B4-BE49-F238E27FC236}">
                <a16:creationId xmlns:a16="http://schemas.microsoft.com/office/drawing/2014/main" id="{BB6E849F-ACDE-8432-2D4D-B2250616955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73375" y="1023938"/>
            <a:ext cx="6440488" cy="1878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sketch line" descr="&quot;&quot;">
            <a:extLst>
              <a:ext uri="{FF2B5EF4-FFF2-40B4-BE49-F238E27FC236}">
                <a16:creationId xmlns:a16="http://schemas.microsoft.com/office/drawing/2014/main" id="{4018A797-EA9F-421D-9061-6EAC399DB3B6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3808413" y="5508625"/>
            <a:ext cx="4572000" cy="19050"/>
          </a:xfrm>
          <a:custGeom>
            <a:avLst/>
            <a:gdLst>
              <a:gd name="connsiteX0" fmla="*/ 0 w 4572000"/>
              <a:gd name="connsiteY0" fmla="*/ 0 h 18288"/>
              <a:gd name="connsiteX1" fmla="*/ 515983 w 4572000"/>
              <a:gd name="connsiteY1" fmla="*/ 0 h 18288"/>
              <a:gd name="connsiteX2" fmla="*/ 1031966 w 4572000"/>
              <a:gd name="connsiteY2" fmla="*/ 0 h 18288"/>
              <a:gd name="connsiteX3" fmla="*/ 1639389 w 4572000"/>
              <a:gd name="connsiteY3" fmla="*/ 0 h 18288"/>
              <a:gd name="connsiteX4" fmla="*/ 2383971 w 4572000"/>
              <a:gd name="connsiteY4" fmla="*/ 0 h 18288"/>
              <a:gd name="connsiteX5" fmla="*/ 2945674 w 4572000"/>
              <a:gd name="connsiteY5" fmla="*/ 0 h 18288"/>
              <a:gd name="connsiteX6" fmla="*/ 3507377 w 4572000"/>
              <a:gd name="connsiteY6" fmla="*/ 0 h 18288"/>
              <a:gd name="connsiteX7" fmla="*/ 4572000 w 4572000"/>
              <a:gd name="connsiteY7" fmla="*/ 0 h 18288"/>
              <a:gd name="connsiteX8" fmla="*/ 4572000 w 4572000"/>
              <a:gd name="connsiteY8" fmla="*/ 18288 h 18288"/>
              <a:gd name="connsiteX9" fmla="*/ 3873137 w 4572000"/>
              <a:gd name="connsiteY9" fmla="*/ 18288 h 18288"/>
              <a:gd name="connsiteX10" fmla="*/ 3311434 w 4572000"/>
              <a:gd name="connsiteY10" fmla="*/ 18288 h 18288"/>
              <a:gd name="connsiteX11" fmla="*/ 2749731 w 4572000"/>
              <a:gd name="connsiteY11" fmla="*/ 18288 h 18288"/>
              <a:gd name="connsiteX12" fmla="*/ 2050869 w 4572000"/>
              <a:gd name="connsiteY12" fmla="*/ 18288 h 18288"/>
              <a:gd name="connsiteX13" fmla="*/ 1306286 w 4572000"/>
              <a:gd name="connsiteY13" fmla="*/ 18288 h 18288"/>
              <a:gd name="connsiteX14" fmla="*/ 790303 w 4572000"/>
              <a:gd name="connsiteY14" fmla="*/ 18288 h 18288"/>
              <a:gd name="connsiteX15" fmla="*/ 0 w 4572000"/>
              <a:gd name="connsiteY15" fmla="*/ 18288 h 18288"/>
              <a:gd name="connsiteX16" fmla="*/ 0 w 4572000"/>
              <a:gd name="connsiteY16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572000" h="18288" fill="none" extrusionOk="0">
                <a:moveTo>
                  <a:pt x="0" y="0"/>
                </a:moveTo>
                <a:cubicBezTo>
                  <a:pt x="105156" y="-20963"/>
                  <a:pt x="340432" y="822"/>
                  <a:pt x="515983" y="0"/>
                </a:cubicBezTo>
                <a:cubicBezTo>
                  <a:pt x="691534" y="-822"/>
                  <a:pt x="850679" y="16479"/>
                  <a:pt x="1031966" y="0"/>
                </a:cubicBezTo>
                <a:cubicBezTo>
                  <a:pt x="1213253" y="-16479"/>
                  <a:pt x="1443646" y="-18730"/>
                  <a:pt x="1639389" y="0"/>
                </a:cubicBezTo>
                <a:cubicBezTo>
                  <a:pt x="1835132" y="18730"/>
                  <a:pt x="2159975" y="18531"/>
                  <a:pt x="2383971" y="0"/>
                </a:cubicBezTo>
                <a:cubicBezTo>
                  <a:pt x="2607967" y="-18531"/>
                  <a:pt x="2719096" y="-12030"/>
                  <a:pt x="2945674" y="0"/>
                </a:cubicBezTo>
                <a:cubicBezTo>
                  <a:pt x="3172252" y="12030"/>
                  <a:pt x="3269167" y="27666"/>
                  <a:pt x="3507377" y="0"/>
                </a:cubicBezTo>
                <a:cubicBezTo>
                  <a:pt x="3745587" y="-27666"/>
                  <a:pt x="4116741" y="18705"/>
                  <a:pt x="4572000" y="0"/>
                </a:cubicBezTo>
                <a:cubicBezTo>
                  <a:pt x="4572895" y="8974"/>
                  <a:pt x="4571454" y="9359"/>
                  <a:pt x="4572000" y="18288"/>
                </a:cubicBezTo>
                <a:cubicBezTo>
                  <a:pt x="4374698" y="3942"/>
                  <a:pt x="4098874" y="-11042"/>
                  <a:pt x="3873137" y="18288"/>
                </a:cubicBezTo>
                <a:cubicBezTo>
                  <a:pt x="3647400" y="47618"/>
                  <a:pt x="3517055" y="5421"/>
                  <a:pt x="3311434" y="18288"/>
                </a:cubicBezTo>
                <a:cubicBezTo>
                  <a:pt x="3105813" y="31155"/>
                  <a:pt x="3025168" y="17856"/>
                  <a:pt x="2749731" y="18288"/>
                </a:cubicBezTo>
                <a:cubicBezTo>
                  <a:pt x="2474294" y="18720"/>
                  <a:pt x="2291766" y="-14168"/>
                  <a:pt x="2050869" y="18288"/>
                </a:cubicBezTo>
                <a:cubicBezTo>
                  <a:pt x="1809972" y="50744"/>
                  <a:pt x="1540276" y="46798"/>
                  <a:pt x="1306286" y="18288"/>
                </a:cubicBezTo>
                <a:cubicBezTo>
                  <a:pt x="1072296" y="-10222"/>
                  <a:pt x="972445" y="19645"/>
                  <a:pt x="790303" y="18288"/>
                </a:cubicBezTo>
                <a:cubicBezTo>
                  <a:pt x="608161" y="16931"/>
                  <a:pt x="200981" y="8241"/>
                  <a:pt x="0" y="18288"/>
                </a:cubicBezTo>
                <a:cubicBezTo>
                  <a:pt x="-229" y="14222"/>
                  <a:pt x="509" y="5816"/>
                  <a:pt x="0" y="0"/>
                </a:cubicBezTo>
                <a:close/>
              </a:path>
              <a:path w="4572000" h="18288" stroke="0" extrusionOk="0">
                <a:moveTo>
                  <a:pt x="0" y="0"/>
                </a:moveTo>
                <a:cubicBezTo>
                  <a:pt x="143285" y="-9565"/>
                  <a:pt x="327959" y="-11498"/>
                  <a:pt x="561703" y="0"/>
                </a:cubicBezTo>
                <a:cubicBezTo>
                  <a:pt x="795447" y="11498"/>
                  <a:pt x="838260" y="18255"/>
                  <a:pt x="1077686" y="0"/>
                </a:cubicBezTo>
                <a:cubicBezTo>
                  <a:pt x="1317112" y="-18255"/>
                  <a:pt x="1437472" y="23514"/>
                  <a:pt x="1639389" y="0"/>
                </a:cubicBezTo>
                <a:cubicBezTo>
                  <a:pt x="1841306" y="-23514"/>
                  <a:pt x="2037142" y="-12551"/>
                  <a:pt x="2292531" y="0"/>
                </a:cubicBezTo>
                <a:cubicBezTo>
                  <a:pt x="2547920" y="12551"/>
                  <a:pt x="2810436" y="-20352"/>
                  <a:pt x="2991394" y="0"/>
                </a:cubicBezTo>
                <a:cubicBezTo>
                  <a:pt x="3172352" y="20352"/>
                  <a:pt x="3530025" y="-13347"/>
                  <a:pt x="3735977" y="0"/>
                </a:cubicBezTo>
                <a:cubicBezTo>
                  <a:pt x="3941929" y="13347"/>
                  <a:pt x="4161497" y="34086"/>
                  <a:pt x="4572000" y="0"/>
                </a:cubicBezTo>
                <a:cubicBezTo>
                  <a:pt x="4571545" y="6162"/>
                  <a:pt x="4571903" y="11775"/>
                  <a:pt x="4572000" y="18288"/>
                </a:cubicBezTo>
                <a:cubicBezTo>
                  <a:pt x="4228040" y="36490"/>
                  <a:pt x="4199736" y="42557"/>
                  <a:pt x="3873137" y="18288"/>
                </a:cubicBezTo>
                <a:cubicBezTo>
                  <a:pt x="3546538" y="-5981"/>
                  <a:pt x="3472124" y="16809"/>
                  <a:pt x="3128554" y="18288"/>
                </a:cubicBezTo>
                <a:cubicBezTo>
                  <a:pt x="2784984" y="19767"/>
                  <a:pt x="2735896" y="-17781"/>
                  <a:pt x="2383971" y="18288"/>
                </a:cubicBezTo>
                <a:cubicBezTo>
                  <a:pt x="2032046" y="54357"/>
                  <a:pt x="2019324" y="2920"/>
                  <a:pt x="1867989" y="18288"/>
                </a:cubicBezTo>
                <a:cubicBezTo>
                  <a:pt x="1716654" y="33656"/>
                  <a:pt x="1418675" y="32575"/>
                  <a:pt x="1169126" y="18288"/>
                </a:cubicBezTo>
                <a:cubicBezTo>
                  <a:pt x="919577" y="4001"/>
                  <a:pt x="798537" y="16165"/>
                  <a:pt x="561703" y="18288"/>
                </a:cubicBezTo>
                <a:cubicBezTo>
                  <a:pt x="324869" y="20411"/>
                  <a:pt x="221395" y="-912"/>
                  <a:pt x="0" y="18288"/>
                </a:cubicBezTo>
                <a:cubicBezTo>
                  <a:pt x="766" y="10800"/>
                  <a:pt x="-457" y="8180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1">
            <a:extLst>
              <a:ext uri="{FF2B5EF4-FFF2-40B4-BE49-F238E27FC236}">
                <a16:creationId xmlns:a16="http://schemas.microsoft.com/office/drawing/2014/main" id="{9973CEEF-CFC4-CAA0-0468-42943ADFD38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18613" y="0"/>
            <a:ext cx="2838450" cy="827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5" name="Title 1">
            <a:extLst>
              <a:ext uri="{FF2B5EF4-FFF2-40B4-BE49-F238E27FC236}">
                <a16:creationId xmlns:a16="http://schemas.microsoft.com/office/drawing/2014/main" id="{E4F60CCF-D764-EE53-61B8-356ECD202DC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03525" y="1735138"/>
            <a:ext cx="77724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rtl="1" eaLnBrk="1" hangingPunct="1">
              <a:lnSpc>
                <a:spcPct val="90000"/>
              </a:lnSpc>
            </a:pPr>
            <a:r>
              <a:rPr lang="ar-SA" altLang="en-US" sz="4400">
                <a:solidFill>
                  <a:srgbClr val="000000"/>
                </a:solidFill>
                <a:cs typeface="Times New Roman" panose="02020603050405020304" pitchFamily="18" charset="0"/>
              </a:rPr>
              <a:t>الرافعات</a:t>
            </a:r>
            <a:endParaRPr lang="ar-SA" altLang="en-US" sz="4400">
              <a:latin typeface="Calibri Light" panose="020F03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076" name="Subtitle 2">
            <a:extLst>
              <a:ext uri="{FF2B5EF4-FFF2-40B4-BE49-F238E27FC236}">
                <a16:creationId xmlns:a16="http://schemas.microsoft.com/office/drawing/2014/main" id="{76F3C959-DBF5-63AF-B9C3-4900297B437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73375" y="3981450"/>
            <a:ext cx="7702550" cy="175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685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rtl="1" eaLnBrk="1" hangingPunct="1">
              <a:buFont typeface="Arial" panose="020B0604020202020204" pitchFamily="34" charset="0"/>
              <a:buNone/>
            </a:pPr>
            <a:r>
              <a:rPr lang="ar-SA" altLang="en-US"/>
              <a:t>إعدادالطلاب: سيف الفار</a:t>
            </a:r>
          </a:p>
          <a:p>
            <a:pPr algn="r" rtl="1" eaLnBrk="1" hangingPunct="1">
              <a:buFont typeface="Arial" panose="020B0604020202020204" pitchFamily="34" charset="0"/>
              <a:buNone/>
            </a:pPr>
            <a:r>
              <a:rPr lang="ar-SA" altLang="en-US"/>
              <a:t>الصف: التاسع</a:t>
            </a:r>
          </a:p>
          <a:p>
            <a:pPr algn="r" rtl="1" eaLnBrk="1" hangingPunct="1">
              <a:buFont typeface="Arial" panose="020B0604020202020204" pitchFamily="34" charset="0"/>
              <a:buNone/>
            </a:pPr>
            <a:r>
              <a:rPr lang="ar-SA" altLang="en-US"/>
              <a:t>التاريخ: </a:t>
            </a:r>
            <a:r>
              <a:rPr lang="en-US" altLang="en-US"/>
              <a:t>09/11/2025</a:t>
            </a:r>
            <a:endParaRPr lang="ar-SA" alt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4">
            <a:extLst>
              <a:ext uri="{FF2B5EF4-FFF2-40B4-BE49-F238E27FC236}">
                <a16:creationId xmlns:a16="http://schemas.microsoft.com/office/drawing/2014/main" id="{D909468F-AE58-4034-D0A8-F926254628C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18613" y="7938"/>
            <a:ext cx="2838450" cy="828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99" name="Picture 5">
            <a:extLst>
              <a:ext uri="{FF2B5EF4-FFF2-40B4-BE49-F238E27FC236}">
                <a16:creationId xmlns:a16="http://schemas.microsoft.com/office/drawing/2014/main" id="{5A6D9048-0032-9B6C-E6CE-8FABDA74556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18613" y="0"/>
            <a:ext cx="2838450" cy="827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00" name="TextBox 6">
            <a:extLst>
              <a:ext uri="{FF2B5EF4-FFF2-40B4-BE49-F238E27FC236}">
                <a16:creationId xmlns:a16="http://schemas.microsoft.com/office/drawing/2014/main" id="{743D3CA4-EAFA-30AE-3A94-52661C2085F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00738" y="1652588"/>
            <a:ext cx="5854700" cy="1889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rtl="1" eaLnBrk="1" hangingPunct="1">
              <a:lnSpc>
                <a:spcPct val="150000"/>
              </a:lnSpc>
            </a:pPr>
            <a:endParaRPr lang="ar-SA" altLang="en-US" sz="2000"/>
          </a:p>
          <a:p>
            <a:pPr algn="r" rtl="1" eaLnBrk="1" hangingPunct="1">
              <a:lnSpc>
                <a:spcPct val="150000"/>
              </a:lnSpc>
            </a:pPr>
            <a:r>
              <a:rPr lang="ar-SA" altLang="en-US" sz="2000" b="1"/>
              <a:t>تعريف الرافعة:</a:t>
            </a:r>
            <a:br>
              <a:rPr lang="ar-SA" altLang="en-US" sz="2000"/>
            </a:br>
            <a:r>
              <a:rPr lang="ar-SA" altLang="en-US" sz="2000"/>
              <a:t>آلة بسيطة تستخدم لتغيير مقدار القوة واتجاهها بهدف رفع الأجسام الثقيلة بسهولة أكبر.</a:t>
            </a:r>
            <a:endParaRPr lang="en-US" altLang="en-US" sz="2000"/>
          </a:p>
        </p:txBody>
      </p:sp>
      <p:pic>
        <p:nvPicPr>
          <p:cNvPr id="4101" name="Picture 7">
            <a:extLst>
              <a:ext uri="{FF2B5EF4-FFF2-40B4-BE49-F238E27FC236}">
                <a16:creationId xmlns:a16="http://schemas.microsoft.com/office/drawing/2014/main" id="{C4269F4A-096F-8717-A744-2A7548F20F4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250" y="1933575"/>
            <a:ext cx="6000750" cy="2857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02" name="TextBox 8">
            <a:extLst>
              <a:ext uri="{FF2B5EF4-FFF2-40B4-BE49-F238E27FC236}">
                <a16:creationId xmlns:a16="http://schemas.microsoft.com/office/drawing/2014/main" id="{0F61B7EB-9BC9-EE65-4AA9-D944F3255FD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97113" y="160338"/>
            <a:ext cx="6094412" cy="658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rtl="1" eaLnBrk="1" hangingPunct="1">
              <a:lnSpc>
                <a:spcPct val="150000"/>
              </a:lnSpc>
            </a:pPr>
            <a:r>
              <a:rPr lang="ar-SA" altLang="en-US" sz="2800"/>
              <a:t>مبدأ عمل الرافعة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4">
            <a:extLst>
              <a:ext uri="{FF2B5EF4-FFF2-40B4-BE49-F238E27FC236}">
                <a16:creationId xmlns:a16="http://schemas.microsoft.com/office/drawing/2014/main" id="{2C6042F5-D9C5-60C6-B68E-A793A3CBE75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18613" y="7938"/>
            <a:ext cx="2838450" cy="828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3" name="Picture 5">
            <a:extLst>
              <a:ext uri="{FF2B5EF4-FFF2-40B4-BE49-F238E27FC236}">
                <a16:creationId xmlns:a16="http://schemas.microsoft.com/office/drawing/2014/main" id="{70520A29-B7C2-8E92-4885-51C0E49F2CA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18613" y="0"/>
            <a:ext cx="2838450" cy="827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7C11F219-D612-CB9C-8300-EE85D1293497}"/>
              </a:ext>
            </a:extLst>
          </p:cNvPr>
          <p:cNvSpPr txBox="1"/>
          <p:nvPr/>
        </p:nvSpPr>
        <p:spPr>
          <a:xfrm>
            <a:off x="5343525" y="1057275"/>
            <a:ext cx="6094413" cy="51228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 rtl="1"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ar-SA" sz="2000" dirty="0">
              <a:latin typeface="+mn-lt"/>
            </a:endParaRPr>
          </a:p>
          <a:p>
            <a:pPr algn="r" rtl="1"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ar-SA" sz="2000" b="1" dirty="0">
                <a:latin typeface="+mn-lt"/>
              </a:rPr>
              <a:t>ما هي الرافعة؟</a:t>
            </a:r>
          </a:p>
          <a:p>
            <a:pPr algn="r" rtl="1"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ar-SA" sz="2000" dirty="0">
                <a:latin typeface="+mn-lt"/>
              </a:rPr>
              <a:t>جهاز يعتمد على </a:t>
            </a:r>
            <a:r>
              <a:rPr lang="ar-SA" sz="2000" b="1" dirty="0">
                <a:latin typeface="+mn-lt"/>
              </a:rPr>
              <a:t>عصا صلبة</a:t>
            </a:r>
            <a:r>
              <a:rPr lang="ar-SA" sz="2000" dirty="0">
                <a:latin typeface="+mn-lt"/>
              </a:rPr>
              <a:t> تدور حول </a:t>
            </a:r>
            <a:r>
              <a:rPr lang="ar-SA" sz="2000" b="1" dirty="0">
                <a:latin typeface="+mn-lt"/>
              </a:rPr>
              <a:t>نقطة ارتكاز</a:t>
            </a:r>
            <a:r>
              <a:rPr lang="ar-SA" sz="2000" dirty="0">
                <a:latin typeface="+mn-lt"/>
              </a:rPr>
              <a:t>.</a:t>
            </a:r>
          </a:p>
          <a:p>
            <a:pPr algn="r" rtl="1"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ar-SA" sz="2000" dirty="0">
                <a:latin typeface="+mn-lt"/>
              </a:rPr>
              <a:t>تمكننا من استخدام </a:t>
            </a:r>
            <a:r>
              <a:rPr lang="ar-SA" sz="2000" b="1" dirty="0">
                <a:latin typeface="+mn-lt"/>
              </a:rPr>
              <a:t>قوة صغيرة</a:t>
            </a:r>
            <a:r>
              <a:rPr lang="ar-SA" sz="2000" dirty="0">
                <a:latin typeface="+mn-lt"/>
              </a:rPr>
              <a:t> لرفع </a:t>
            </a:r>
            <a:r>
              <a:rPr lang="ar-SA" sz="2000" b="1" dirty="0">
                <a:latin typeface="+mn-lt"/>
              </a:rPr>
              <a:t>حمل كبير</a:t>
            </a:r>
            <a:r>
              <a:rPr lang="ar-SA" sz="2000" dirty="0">
                <a:latin typeface="+mn-lt"/>
              </a:rPr>
              <a:t>.</a:t>
            </a:r>
          </a:p>
          <a:p>
            <a:pPr algn="r" rtl="1"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ar-SA" sz="2000" b="1" dirty="0">
                <a:latin typeface="+mn-lt"/>
              </a:rPr>
              <a:t>أجزاء الرافعة الأساسية:</a:t>
            </a:r>
          </a:p>
          <a:p>
            <a:pPr marL="342900" indent="-342900" algn="r" rtl="1"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v"/>
              <a:defRPr/>
            </a:pPr>
            <a:r>
              <a:rPr lang="ar-SA" sz="2000" b="1" dirty="0">
                <a:latin typeface="+mn-lt"/>
              </a:rPr>
              <a:t>نقطة الارتكاز</a:t>
            </a:r>
            <a:endParaRPr lang="en-US" sz="2000" dirty="0">
              <a:latin typeface="+mn-lt"/>
            </a:endParaRPr>
          </a:p>
          <a:p>
            <a:pPr marL="342900" indent="-342900" algn="r" rtl="1"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v"/>
              <a:defRPr/>
            </a:pPr>
            <a:r>
              <a:rPr lang="ar-SA" sz="2000" b="1" dirty="0">
                <a:latin typeface="+mn-lt"/>
              </a:rPr>
              <a:t>ذراع القوة</a:t>
            </a:r>
            <a:endParaRPr lang="en-US" sz="2000" dirty="0">
              <a:latin typeface="+mn-lt"/>
            </a:endParaRPr>
          </a:p>
          <a:p>
            <a:pPr marL="342900" indent="-342900" algn="r" rtl="1"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v"/>
              <a:defRPr/>
            </a:pPr>
            <a:r>
              <a:rPr lang="ar-SA" sz="2000" b="1" dirty="0">
                <a:latin typeface="+mn-lt"/>
              </a:rPr>
              <a:t>ذراع المقاومة</a:t>
            </a:r>
            <a:endParaRPr lang="en-US" sz="2000" dirty="0">
              <a:latin typeface="+mn-lt"/>
            </a:endParaRPr>
          </a:p>
          <a:p>
            <a:pPr marL="342900" indent="-342900" algn="r" rtl="1"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v"/>
              <a:defRPr/>
            </a:pPr>
            <a:r>
              <a:rPr lang="ar-SA" sz="2000" b="1" dirty="0">
                <a:latin typeface="+mn-lt"/>
              </a:rPr>
              <a:t>المقاومة</a:t>
            </a:r>
            <a:endParaRPr lang="en-US" sz="2000" dirty="0">
              <a:latin typeface="+mn-lt"/>
            </a:endParaRPr>
          </a:p>
          <a:p>
            <a:pPr marL="342900" indent="-342900" algn="r" rtl="1"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v"/>
              <a:defRPr/>
            </a:pPr>
            <a:r>
              <a:rPr lang="ar-SA" sz="2000" b="1" dirty="0">
                <a:latin typeface="+mn-lt"/>
              </a:rPr>
              <a:t>القوة المبذولة</a:t>
            </a:r>
            <a:endParaRPr lang="en-US" sz="2000" dirty="0">
              <a:latin typeface="+mn-lt"/>
            </a:endParaRPr>
          </a:p>
          <a:p>
            <a:pPr algn="r" rtl="1"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US" sz="2000" dirty="0">
              <a:latin typeface="+mn-lt"/>
            </a:endParaRPr>
          </a:p>
        </p:txBody>
      </p:sp>
      <p:sp>
        <p:nvSpPr>
          <p:cNvPr id="5125" name="TextBox 8">
            <a:extLst>
              <a:ext uri="{FF2B5EF4-FFF2-40B4-BE49-F238E27FC236}">
                <a16:creationId xmlns:a16="http://schemas.microsoft.com/office/drawing/2014/main" id="{E15D3472-CBA5-5F5A-8683-17935F15CFB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97113" y="160338"/>
            <a:ext cx="6094412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rtl="1" eaLnBrk="1" hangingPunct="1"/>
            <a:r>
              <a:rPr lang="ar-SA" altLang="en-US" sz="2800"/>
              <a:t>مفهوم الرافعة وأجزاؤها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4">
            <a:extLst>
              <a:ext uri="{FF2B5EF4-FFF2-40B4-BE49-F238E27FC236}">
                <a16:creationId xmlns:a16="http://schemas.microsoft.com/office/drawing/2014/main" id="{06F041CD-11BC-DD53-01B0-D325C0BA086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18613" y="7938"/>
            <a:ext cx="2838450" cy="828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7" name="Picture 5">
            <a:extLst>
              <a:ext uri="{FF2B5EF4-FFF2-40B4-BE49-F238E27FC236}">
                <a16:creationId xmlns:a16="http://schemas.microsoft.com/office/drawing/2014/main" id="{B32C620F-DC1E-5EDB-C266-6B1FDBB3817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18613" y="0"/>
            <a:ext cx="2838450" cy="827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48" name="TextBox 2">
            <a:extLst>
              <a:ext uri="{FF2B5EF4-FFF2-40B4-BE49-F238E27FC236}">
                <a16:creationId xmlns:a16="http://schemas.microsoft.com/office/drawing/2014/main" id="{660264C7-D3C2-D6A5-7DA2-E097695A7C4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59425" y="1682750"/>
            <a:ext cx="6094413" cy="3276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rtl="1" eaLnBrk="1" hangingPunct="1">
              <a:lnSpc>
                <a:spcPct val="150000"/>
              </a:lnSpc>
            </a:pPr>
            <a:r>
              <a:rPr lang="ar-SA" altLang="en-US" sz="2000"/>
              <a:t>قانون الرافعة:</a:t>
            </a:r>
          </a:p>
          <a:p>
            <a:pPr algn="r" rtl="1" eaLnBrk="1" hangingPunct="1">
              <a:lnSpc>
                <a:spcPct val="150000"/>
              </a:lnSpc>
            </a:pPr>
            <a:r>
              <a:rPr lang="ar-SA" altLang="en-US" sz="2000"/>
              <a:t>القوة × ذراع القوة = المقاومة × ذراع المقاومة</a:t>
            </a:r>
          </a:p>
          <a:p>
            <a:pPr algn="r" rtl="1" eaLnBrk="1" hangingPunct="1">
              <a:lnSpc>
                <a:spcPct val="150000"/>
              </a:lnSpc>
            </a:pPr>
            <a:endParaRPr lang="ar-SA" altLang="en-US" sz="2000"/>
          </a:p>
          <a:p>
            <a:pPr algn="r" rtl="1" eaLnBrk="1" hangingPunct="1">
              <a:lnSpc>
                <a:spcPct val="150000"/>
              </a:lnSpc>
            </a:pPr>
            <a:r>
              <a:rPr lang="ar-SA" altLang="en-US" sz="2000" b="1"/>
              <a:t>ماذا يعني هذا؟</a:t>
            </a:r>
          </a:p>
          <a:p>
            <a:pPr algn="r" rtl="1" eaLnBrk="1" hangingPunct="1">
              <a:lnSpc>
                <a:spcPct val="150000"/>
              </a:lnSpc>
            </a:pPr>
            <a:r>
              <a:rPr lang="ar-SA" altLang="en-US" sz="2000"/>
              <a:t>إذا كان </a:t>
            </a:r>
            <a:r>
              <a:rPr lang="ar-SA" altLang="en-US" sz="2000" b="1"/>
              <a:t>ذراع القوة أكبر</a:t>
            </a:r>
            <a:r>
              <a:rPr lang="ar-SA" altLang="en-US" sz="2000"/>
              <a:t> من </a:t>
            </a:r>
            <a:r>
              <a:rPr lang="ar-SA" altLang="en-US" sz="2000" b="1"/>
              <a:t>ذراع المقاومة</a:t>
            </a:r>
            <a:r>
              <a:rPr lang="ar-SA" altLang="en-US" sz="2000"/>
              <a:t> → نحتاج </a:t>
            </a:r>
            <a:r>
              <a:rPr lang="ar-SA" altLang="en-US" sz="2000" b="1"/>
              <a:t>قوة أقل</a:t>
            </a:r>
            <a:r>
              <a:rPr lang="ar-SA" altLang="en-US" sz="2000"/>
              <a:t> لرفع الحمل.</a:t>
            </a:r>
          </a:p>
          <a:p>
            <a:pPr algn="r" rtl="1" eaLnBrk="1" hangingPunct="1">
              <a:lnSpc>
                <a:spcPct val="150000"/>
              </a:lnSpc>
            </a:pPr>
            <a:r>
              <a:rPr lang="ar-SA" altLang="en-US" sz="2000"/>
              <a:t>الرافعة تساعد على </a:t>
            </a:r>
            <a:r>
              <a:rPr lang="ar-SA" altLang="en-US" sz="2000" b="1"/>
              <a:t>مضاعفة القوة</a:t>
            </a:r>
            <a:r>
              <a:rPr lang="ar-SA" altLang="en-US" sz="2000"/>
              <a:t>.</a:t>
            </a:r>
          </a:p>
          <a:p>
            <a:pPr algn="r" rtl="1" eaLnBrk="1" hangingPunct="1">
              <a:lnSpc>
                <a:spcPct val="150000"/>
              </a:lnSpc>
            </a:pPr>
            <a:endParaRPr lang="en-US" altLang="en-US" sz="2000"/>
          </a:p>
        </p:txBody>
      </p:sp>
      <p:sp>
        <p:nvSpPr>
          <p:cNvPr id="6149" name="TextBox 3">
            <a:extLst>
              <a:ext uri="{FF2B5EF4-FFF2-40B4-BE49-F238E27FC236}">
                <a16:creationId xmlns:a16="http://schemas.microsoft.com/office/drawing/2014/main" id="{066A3F58-70D2-97D5-3F31-D23F856F816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97113" y="160338"/>
            <a:ext cx="6094412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rtl="1" eaLnBrk="1" hangingPunct="1"/>
            <a:r>
              <a:rPr lang="ar-SA" altLang="en-US" sz="2800"/>
              <a:t>مبدأ العمل – القانون الأساسي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4">
            <a:extLst>
              <a:ext uri="{FF2B5EF4-FFF2-40B4-BE49-F238E27FC236}">
                <a16:creationId xmlns:a16="http://schemas.microsoft.com/office/drawing/2014/main" id="{B5888982-6790-F398-B45D-46D337CEC8E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18613" y="7938"/>
            <a:ext cx="2838450" cy="828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1" name="Picture 5">
            <a:extLst>
              <a:ext uri="{FF2B5EF4-FFF2-40B4-BE49-F238E27FC236}">
                <a16:creationId xmlns:a16="http://schemas.microsoft.com/office/drawing/2014/main" id="{08426CE3-10AE-0981-85FE-3D6B736CA6F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18613" y="0"/>
            <a:ext cx="2838450" cy="827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72" name="TextBox 6">
            <a:extLst>
              <a:ext uri="{FF2B5EF4-FFF2-40B4-BE49-F238E27FC236}">
                <a16:creationId xmlns:a16="http://schemas.microsoft.com/office/drawing/2014/main" id="{EE210E68-4A6C-09F7-30DB-31474D9A14C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97113" y="160338"/>
            <a:ext cx="6094412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rtl="1" eaLnBrk="1" hangingPunct="1"/>
            <a:r>
              <a:rPr lang="ar-SA" altLang="en-US" sz="2800"/>
              <a:t>أنواع الرافعات حسب نوع الإرتكاز</a:t>
            </a:r>
          </a:p>
        </p:txBody>
      </p:sp>
      <p:pic>
        <p:nvPicPr>
          <p:cNvPr id="7173" name="Picture 10">
            <a:extLst>
              <a:ext uri="{FF2B5EF4-FFF2-40B4-BE49-F238E27FC236}">
                <a16:creationId xmlns:a16="http://schemas.microsoft.com/office/drawing/2014/main" id="{FD8E290A-0159-BCB4-B8A9-4DF999D589F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72475" y="4687888"/>
            <a:ext cx="2879725" cy="1619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74" name="TextBox 8">
            <a:extLst>
              <a:ext uri="{FF2B5EF4-FFF2-40B4-BE49-F238E27FC236}">
                <a16:creationId xmlns:a16="http://schemas.microsoft.com/office/drawing/2014/main" id="{5718E106-27AA-E11B-5340-725B9EA4258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81663" y="1719263"/>
            <a:ext cx="6096000" cy="2806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rtl="1" eaLnBrk="1" hangingPunct="1">
              <a:lnSpc>
                <a:spcPct val="150000"/>
              </a:lnSpc>
            </a:pPr>
            <a:r>
              <a:rPr lang="ar-SA" altLang="en-US" sz="2000" b="1"/>
              <a:t>النوع الأول:</a:t>
            </a:r>
          </a:p>
          <a:p>
            <a:pPr algn="r" rtl="1" eaLnBrk="1" hangingPunct="1">
              <a:lnSpc>
                <a:spcPct val="150000"/>
              </a:lnSpc>
            </a:pPr>
            <a:r>
              <a:rPr lang="ar-SA" altLang="en-US" sz="2000"/>
              <a:t>نقطة الارتكاز بين القوة والمقاومة (مثل المقص).</a:t>
            </a:r>
          </a:p>
          <a:p>
            <a:pPr algn="r" rtl="1" eaLnBrk="1" hangingPunct="1">
              <a:lnSpc>
                <a:spcPct val="150000"/>
              </a:lnSpc>
            </a:pPr>
            <a:r>
              <a:rPr lang="ar-SA" altLang="en-US" sz="2000" b="1"/>
              <a:t>النوع الثاني:</a:t>
            </a:r>
          </a:p>
          <a:p>
            <a:pPr algn="r" rtl="1" eaLnBrk="1" hangingPunct="1">
              <a:lnSpc>
                <a:spcPct val="150000"/>
              </a:lnSpc>
            </a:pPr>
            <a:r>
              <a:rPr lang="ar-SA" altLang="en-US" sz="2000"/>
              <a:t>المقاومة بين القوة ونقطة الارتكاز (مثل عربة اليد).</a:t>
            </a:r>
          </a:p>
          <a:p>
            <a:pPr algn="r" rtl="1" eaLnBrk="1" hangingPunct="1">
              <a:lnSpc>
                <a:spcPct val="150000"/>
              </a:lnSpc>
            </a:pPr>
            <a:r>
              <a:rPr lang="ar-SA" altLang="en-US" sz="2000" b="1"/>
              <a:t>النوع الثالث:</a:t>
            </a:r>
          </a:p>
          <a:p>
            <a:pPr algn="r" rtl="1" eaLnBrk="1" hangingPunct="1">
              <a:lnSpc>
                <a:spcPct val="150000"/>
              </a:lnSpc>
            </a:pPr>
            <a:r>
              <a:rPr lang="ar-SA" altLang="en-US" sz="2000"/>
              <a:t>القوة بين نقطة الارتكاز والمقاومة (مثل الملقط).</a:t>
            </a:r>
          </a:p>
        </p:txBody>
      </p:sp>
      <p:pic>
        <p:nvPicPr>
          <p:cNvPr id="7175" name="Picture 9">
            <a:extLst>
              <a:ext uri="{FF2B5EF4-FFF2-40B4-BE49-F238E27FC236}">
                <a16:creationId xmlns:a16="http://schemas.microsoft.com/office/drawing/2014/main" id="{38F9EF11-AAAE-26AE-4DBE-0938BCF6B1A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656"/>
          <a:stretch>
            <a:fillRect/>
          </a:stretch>
        </p:blipFill>
        <p:spPr bwMode="auto">
          <a:xfrm>
            <a:off x="779463" y="1125538"/>
            <a:ext cx="5410200" cy="518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4">
            <a:extLst>
              <a:ext uri="{FF2B5EF4-FFF2-40B4-BE49-F238E27FC236}">
                <a16:creationId xmlns:a16="http://schemas.microsoft.com/office/drawing/2014/main" id="{9FF2DDF2-DB08-572E-BB24-8FF43203BF1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18613" y="7938"/>
            <a:ext cx="2838450" cy="828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195" name="Picture 5">
            <a:extLst>
              <a:ext uri="{FF2B5EF4-FFF2-40B4-BE49-F238E27FC236}">
                <a16:creationId xmlns:a16="http://schemas.microsoft.com/office/drawing/2014/main" id="{00954C68-63B1-1C4C-390B-49AF7146471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18613" y="0"/>
            <a:ext cx="2838450" cy="827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196" name="TextBox 3">
            <a:extLst>
              <a:ext uri="{FF2B5EF4-FFF2-40B4-BE49-F238E27FC236}">
                <a16:creationId xmlns:a16="http://schemas.microsoft.com/office/drawing/2014/main" id="{2DD06F54-8561-1470-3710-2297432C55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97113" y="160338"/>
            <a:ext cx="6094412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ar-SA" altLang="en-US" sz="2800"/>
              <a:t>تطبيقات الرافعات في الحياة اليومية</a:t>
            </a:r>
            <a:endParaRPr lang="en-US" altLang="en-US" sz="280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970EA09-C0B0-9480-9305-2F8EF3581C38}"/>
              </a:ext>
            </a:extLst>
          </p:cNvPr>
          <p:cNvSpPr txBox="1"/>
          <p:nvPr/>
        </p:nvSpPr>
        <p:spPr>
          <a:xfrm>
            <a:off x="7434263" y="1455738"/>
            <a:ext cx="3800475" cy="280511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 rtl="1"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ar-SA" sz="2000" b="1" dirty="0">
                <a:latin typeface="+mn-lt"/>
              </a:rPr>
              <a:t>أمثلة على استخدام الرافعات:</a:t>
            </a:r>
          </a:p>
          <a:p>
            <a:pPr marL="342900" indent="-342900" algn="r" rtl="1"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v"/>
              <a:defRPr/>
            </a:pPr>
            <a:r>
              <a:rPr lang="ar-SA" sz="2000" dirty="0">
                <a:latin typeface="+mn-lt"/>
              </a:rPr>
              <a:t>رافعات البناء (الكرينات)</a:t>
            </a:r>
          </a:p>
          <a:p>
            <a:pPr marL="342900" indent="-342900" algn="r" rtl="1"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v"/>
              <a:defRPr/>
            </a:pPr>
            <a:r>
              <a:rPr lang="ar-SA" sz="2000" dirty="0">
                <a:latin typeface="+mn-lt"/>
              </a:rPr>
              <a:t>عربة اليد</a:t>
            </a:r>
          </a:p>
          <a:p>
            <a:pPr marL="342900" indent="-342900" algn="r" rtl="1"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v"/>
              <a:defRPr/>
            </a:pPr>
            <a:r>
              <a:rPr lang="ar-SA" sz="2000" dirty="0">
                <a:latin typeface="+mn-lt"/>
              </a:rPr>
              <a:t>المقص</a:t>
            </a:r>
          </a:p>
          <a:p>
            <a:pPr marL="342900" indent="-342900" algn="r" rtl="1"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v"/>
              <a:defRPr/>
            </a:pPr>
            <a:r>
              <a:rPr lang="ar-SA" sz="2000" dirty="0">
                <a:latin typeface="+mn-lt"/>
              </a:rPr>
              <a:t>فتاحة الزجاجات</a:t>
            </a:r>
          </a:p>
          <a:p>
            <a:pPr marL="342900" indent="-342900" algn="r" rtl="1"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v"/>
              <a:defRPr/>
            </a:pPr>
            <a:r>
              <a:rPr lang="ar-SA" sz="2000" dirty="0">
                <a:latin typeface="+mn-lt"/>
              </a:rPr>
              <a:t>المجراف اليدوي</a:t>
            </a:r>
          </a:p>
        </p:txBody>
      </p:sp>
      <p:sp>
        <p:nvSpPr>
          <p:cNvPr id="8198" name="TextBox 9">
            <a:extLst>
              <a:ext uri="{FF2B5EF4-FFF2-40B4-BE49-F238E27FC236}">
                <a16:creationId xmlns:a16="http://schemas.microsoft.com/office/drawing/2014/main" id="{612A6B95-4532-FEF6-5BB0-F3C43E1C157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14600" y="1582738"/>
            <a:ext cx="3581400" cy="170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857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rtl="1" eaLnBrk="1" hangingPunct="1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ar-SA" altLang="en-US" b="1" u="sng"/>
              <a:t>أهمية الرافعات:</a:t>
            </a:r>
          </a:p>
          <a:p>
            <a:pPr algn="r" rtl="1" eaLnBrk="1" hangingPunct="1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ar-SA" altLang="en-US"/>
              <a:t>توفير الجهد</a:t>
            </a:r>
          </a:p>
          <a:p>
            <a:pPr algn="r" rtl="1" eaLnBrk="1" hangingPunct="1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ar-SA" altLang="en-US"/>
              <a:t>رفع أحمال كبيرة</a:t>
            </a:r>
          </a:p>
          <a:p>
            <a:pPr algn="r" rtl="1" eaLnBrk="1" hangingPunct="1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ar-SA" altLang="en-US"/>
              <a:t>زيادة كفاءة العمل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4">
            <a:extLst>
              <a:ext uri="{FF2B5EF4-FFF2-40B4-BE49-F238E27FC236}">
                <a16:creationId xmlns:a16="http://schemas.microsoft.com/office/drawing/2014/main" id="{CB476B08-0D8F-27A2-F6EA-B3AEB5E0D82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18613" y="7938"/>
            <a:ext cx="2838450" cy="828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19" name="Picture 5">
            <a:extLst>
              <a:ext uri="{FF2B5EF4-FFF2-40B4-BE49-F238E27FC236}">
                <a16:creationId xmlns:a16="http://schemas.microsoft.com/office/drawing/2014/main" id="{AE0D3A01-EE9F-C2FE-DEEC-18E820037EF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18613" y="0"/>
            <a:ext cx="2838450" cy="827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20" name="TextBox 1">
            <a:extLst>
              <a:ext uri="{FF2B5EF4-FFF2-40B4-BE49-F238E27FC236}">
                <a16:creationId xmlns:a16="http://schemas.microsoft.com/office/drawing/2014/main" id="{06580EA3-8925-4849-6629-7F3ABBC1230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86038" y="2255838"/>
            <a:ext cx="6067425" cy="3451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rtl="1" eaLnBrk="1" hangingPunct="1">
              <a:lnSpc>
                <a:spcPct val="150000"/>
              </a:lnSpc>
            </a:pPr>
            <a:r>
              <a:rPr lang="ar-SA" altLang="en-US" sz="16600"/>
              <a:t>شكرا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2644</TotalTime>
  <Words>190</Words>
  <Application>Microsoft Office PowerPoint</Application>
  <PresentationFormat>Widescreen</PresentationFormat>
  <Paragraphs>45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Osama Al-Far</dc:creator>
  <cp:lastModifiedBy>Osama Al-Far</cp:lastModifiedBy>
  <cp:revision>28</cp:revision>
  <dcterms:created xsi:type="dcterms:W3CDTF">2021-10-29T12:27:00Z</dcterms:created>
  <dcterms:modified xsi:type="dcterms:W3CDTF">2025-11-29T21:01:30Z</dcterms:modified>
</cp:coreProperties>
</file>