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68" r:id="rId4"/>
    <p:sldId id="269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A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5422F-46A2-FF03-1BF2-8668BF758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8A798-C633-4EBB-AA75-633E7E203823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F1BBA-7011-30EF-46F6-5168925B2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A9B3A-FF66-652B-04D4-C9C149B4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02AAE-2729-48AF-A014-4A014BAA6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9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F8D74-DA24-D112-D93D-8CF2DD23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185A-80F2-4042-B919-61CC453CEBE0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841D1-471E-8D65-57FB-618997F19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FBDB4-8D70-B6FD-6B1B-FB7F501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93068-28BD-4A44-8185-8E52BB771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6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2008-5E84-DB4A-59A0-72F9B3504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92C35-5A17-4C58-A567-CE0A5AA35069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E9A99-2752-F1E5-A9AC-1F78C4639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9FE69-17B1-E00F-A637-EE52FB8EE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B0CDD-511E-4C7D-999C-C8684F60C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9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72538-C74F-5E00-BDF6-C04CB8641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45C7B-3DA7-4A0E-ACB9-58D9823B30B3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D2968-02A8-B8F7-096E-6D7EA4AE3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A6C73-ABDC-71D0-F7B3-F534CC27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3460F-1BC3-4082-B5F6-7F1444072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7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8CAFD-AB7A-2806-9494-857F03B87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1EB11-66F7-4620-8875-4687D74ED6F2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C3A54-5BB8-02FD-7D2E-FA74D7CC3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3CD0A-BEC4-9EFC-8B33-62B974F8F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14D2B-CBEF-413F-9DE9-86C2B13A7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1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46894B-44A7-125E-D6A5-4EE0401D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72737-C242-4DEB-BE7C-B624E6A8802C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120906-0479-200F-D350-6E8E26175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9EB6688-D306-3CBF-A361-AF256794D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30154-15F2-47AF-8DD4-3C86FAEC2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2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2304E2-D1E3-1024-7AC9-8C513A861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1A66F-C4DE-4042-AE5E-C77A853685F0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CDBAF9-AF36-604F-53F8-1E093D0A5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563BF4-0DAF-5B54-C49D-02A9F2D3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F1A15-F59B-4326-BD02-221E9CD83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3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7189EDF-D464-CB5A-536D-6A39B23FF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845CC-DDB6-4928-9024-3FFEFF017E7D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F2C56-C91F-C524-4FA9-986AB15DB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D7BD44F-DA53-F1E2-A634-E9B3D1CA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A5952-C5D2-4200-B689-36FBD9A32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85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A039924-9B26-D478-0525-1AA62B136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CA9AD-EA3F-4F6B-A82E-87FE60809D44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D2BE87A-1A94-4684-76AC-09838EE3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0DFA633-1C9D-7A63-B7EA-D53442319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DCAC8-F428-48BD-8970-23D855B49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CE1CEAF-40E8-2974-1EF8-1CCB589BE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2CF5D-D556-4766-B562-6DD648C53D36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F6D2FD-1CE0-C3F4-64D3-523F7FF64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8E6542-CCF5-9009-6DA0-551BE74D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CA9F1-036D-42F7-BC11-F19BA0662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56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E2CC53A-B412-0E93-8703-F838F7928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FD36D-B560-4D90-810C-708D130B101E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DCDEF7-0929-6957-56F8-86EE4CB14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E002D2-8E7F-3C00-F788-392E439C7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1538D-9F52-4131-9CD5-2E9E4C238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2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13C4504-91D0-B9D6-5E1E-7D6E9B446E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DD6400A-7633-47B7-05C5-F2469B26B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B321E-11E3-3396-A3BE-9EEDE99B32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6AD6B2-AAF0-4E09-9DC1-B909C7F40394}" type="datetimeFigureOut">
              <a:rPr lang="en-US"/>
              <a:pPr>
                <a:defRPr/>
              </a:pPr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0B914-5945-3AF5-6D68-C2404F0FFD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1B342-7621-D460-72EF-C3D94AEA2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4C202D0-21A3-4257-AC10-5FEA0309D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E8864035-E1E4-6488-95FC-ECBDF552C75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D6A0B3EC-DA48-B75D-E72D-2043A38D1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3578225"/>
            <a:ext cx="10910888" cy="168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lnSpc>
                <a:spcPct val="90000"/>
              </a:lnSpc>
            </a:pPr>
            <a:r>
              <a:rPr lang="en-US" altLang="en-US" sz="4400">
                <a:solidFill>
                  <a:srgbClr val="000000"/>
                </a:solidFill>
              </a:rPr>
              <a:t>Electricity</a:t>
            </a:r>
            <a:endParaRPr lang="ar-SA" altLang="en-US" sz="4400"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1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E9CACD84-4D49-B98F-F0A5-0BB40FC6C8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75" y="1023938"/>
            <a:ext cx="6440488" cy="187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ketch line" descr="&quot;&quot;">
            <a:extLst>
              <a:ext uri="{FF2B5EF4-FFF2-40B4-BE49-F238E27FC236}">
                <a16:creationId xmlns:a16="http://schemas.microsoft.com/office/drawing/2014/main" id="{F7D0F0D2-4C6C-CE03-F0A2-61B30CF3811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808413" y="5508625"/>
            <a:ext cx="4572000" cy="19050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04D8E2D9-38DF-622C-4948-DD0A4B843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1">
            <a:extLst>
              <a:ext uri="{FF2B5EF4-FFF2-40B4-BE49-F238E27FC236}">
                <a16:creationId xmlns:a16="http://schemas.microsoft.com/office/drawing/2014/main" id="{F82369C3-BCAC-BBC9-EAC5-7888912F6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" y="17351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1" eaLnBrk="1" hangingPunct="1">
              <a:lnSpc>
                <a:spcPct val="90000"/>
              </a:lnSpc>
            </a:pPr>
            <a:r>
              <a:rPr lang="en-US" altLang="en-US" sz="4400">
                <a:solidFill>
                  <a:srgbClr val="000000"/>
                </a:solidFill>
              </a:rPr>
              <a:t>Electricity</a:t>
            </a:r>
            <a:endParaRPr lang="ar-SA" altLang="en-US" sz="4400"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76" name="Subtitle 2">
            <a:extLst>
              <a:ext uri="{FF2B5EF4-FFF2-40B4-BE49-F238E27FC236}">
                <a16:creationId xmlns:a16="http://schemas.microsoft.com/office/drawing/2014/main" id="{472BD23E-A6BD-4C47-0F28-5DDE90EBE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75" y="3981450"/>
            <a:ext cx="77025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/>
              <a:t>Prepared by: Saif Al-Far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/>
              <a:t>Grade: 9</a:t>
            </a:r>
            <a:r>
              <a:rPr lang="en-US" altLang="en-US" baseline="30000"/>
              <a:t>th</a:t>
            </a:r>
            <a:r>
              <a:rPr lang="en-US" altLang="en-US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/>
              <a:t>Date: 30/11/2025</a:t>
            </a:r>
            <a:endParaRPr lang="ar-SA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>
            <a:extLst>
              <a:ext uri="{FF2B5EF4-FFF2-40B4-BE49-F238E27FC236}">
                <a16:creationId xmlns:a16="http://schemas.microsoft.com/office/drawing/2014/main" id="{5DFF5800-0EFD-CEA9-DFF3-E40855D22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>
            <a:extLst>
              <a:ext uri="{FF2B5EF4-FFF2-40B4-BE49-F238E27FC236}">
                <a16:creationId xmlns:a16="http://schemas.microsoft.com/office/drawing/2014/main" id="{574F3FD5-F2B0-0320-431E-267A607ACC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6">
            <a:extLst>
              <a:ext uri="{FF2B5EF4-FFF2-40B4-BE49-F238E27FC236}">
                <a16:creationId xmlns:a16="http://schemas.microsoft.com/office/drawing/2014/main" id="{386FFD66-CD35-F5FD-BCA1-294C864A3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1817688"/>
            <a:ext cx="8715375" cy="351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Electricity is a form of energy caused by the movement of electric charges.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en-US"/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Two types of charges: positive and negative.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en-US"/>
          </a:p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Like charges repel, unlike charges attract.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en-US"/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Electricity is essential for daily life such as "lighting, heating, appliances, communication."</a:t>
            </a:r>
          </a:p>
        </p:txBody>
      </p:sp>
      <p:sp>
        <p:nvSpPr>
          <p:cNvPr id="4101" name="TextBox 8">
            <a:extLst>
              <a:ext uri="{FF2B5EF4-FFF2-40B4-BE49-F238E27FC236}">
                <a16:creationId xmlns:a16="http://schemas.microsoft.com/office/drawing/2014/main" id="{A24250A8-7BCA-D070-0DB5-02AC28033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238125"/>
            <a:ext cx="6094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Introduction to Electricity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>
            <a:extLst>
              <a:ext uri="{FF2B5EF4-FFF2-40B4-BE49-F238E27FC236}">
                <a16:creationId xmlns:a16="http://schemas.microsoft.com/office/drawing/2014/main" id="{468E2D68-AEB7-4BAD-4103-ABFC9D3B3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5">
            <a:extLst>
              <a:ext uri="{FF2B5EF4-FFF2-40B4-BE49-F238E27FC236}">
                <a16:creationId xmlns:a16="http://schemas.microsoft.com/office/drawing/2014/main" id="{EB366113-B836-302B-6EFA-ABBEBF218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1">
            <a:extLst>
              <a:ext uri="{FF2B5EF4-FFF2-40B4-BE49-F238E27FC236}">
                <a16:creationId xmlns:a16="http://schemas.microsoft.com/office/drawing/2014/main" id="{CA828FF7-1528-DC94-3D26-E0EC2C6BA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238125"/>
            <a:ext cx="6094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Electric Current</a:t>
            </a:r>
          </a:p>
        </p:txBody>
      </p:sp>
      <p:sp>
        <p:nvSpPr>
          <p:cNvPr id="5125" name="TextBox 2">
            <a:extLst>
              <a:ext uri="{FF2B5EF4-FFF2-40B4-BE49-F238E27FC236}">
                <a16:creationId xmlns:a16="http://schemas.microsoft.com/office/drawing/2014/main" id="{AB6F8400-4921-3B63-62BB-3BC6058C5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1817688"/>
            <a:ext cx="7899400" cy="278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Electric current (I): Flow of electric charges through a conductor.</a:t>
            </a:r>
          </a:p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Measured in amperes (A).</a:t>
            </a:r>
          </a:p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Direction: From positive to negative terminal.</a:t>
            </a:r>
          </a:p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Needs a closed circuit to flow.</a:t>
            </a:r>
          </a:p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>
            <a:extLst>
              <a:ext uri="{FF2B5EF4-FFF2-40B4-BE49-F238E27FC236}">
                <a16:creationId xmlns:a16="http://schemas.microsoft.com/office/drawing/2014/main" id="{BA6D90BA-2787-E327-5D3D-D14C60FC4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>
            <a:extLst>
              <a:ext uri="{FF2B5EF4-FFF2-40B4-BE49-F238E27FC236}">
                <a16:creationId xmlns:a16="http://schemas.microsoft.com/office/drawing/2014/main" id="{8C24C302-2E20-407B-6395-DAE6F9AA4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1">
            <a:extLst>
              <a:ext uri="{FF2B5EF4-FFF2-40B4-BE49-F238E27FC236}">
                <a16:creationId xmlns:a16="http://schemas.microsoft.com/office/drawing/2014/main" id="{5D0806DB-8FC6-E3D3-9D03-9D831CCB3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238125"/>
            <a:ext cx="6094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Voltage (Potential Difference)</a:t>
            </a:r>
          </a:p>
        </p:txBody>
      </p:sp>
      <p:sp>
        <p:nvSpPr>
          <p:cNvPr id="6149" name="TextBox 2">
            <a:extLst>
              <a:ext uri="{FF2B5EF4-FFF2-40B4-BE49-F238E27FC236}">
                <a16:creationId xmlns:a16="http://schemas.microsoft.com/office/drawing/2014/main" id="{9276F3F0-47B3-B5A3-B13C-0FB69ED72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1817688"/>
            <a:ext cx="8715375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Voltage (V): The force that pushes electric charges to move in a circuit.</a:t>
            </a:r>
          </a:p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Measured in volts (V).</a:t>
            </a:r>
          </a:p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Higher voltage = stronger push for charges.</a:t>
            </a:r>
          </a:p>
          <a:p>
            <a:pPr eaLnBrk="1" hangingPunct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Provided by cells, batteries, generators.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>
            <a:extLst>
              <a:ext uri="{FF2B5EF4-FFF2-40B4-BE49-F238E27FC236}">
                <a16:creationId xmlns:a16="http://schemas.microsoft.com/office/drawing/2014/main" id="{6D3E4560-32E5-3E83-2052-A5336C2AC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">
            <a:extLst>
              <a:ext uri="{FF2B5EF4-FFF2-40B4-BE49-F238E27FC236}">
                <a16:creationId xmlns:a16="http://schemas.microsoft.com/office/drawing/2014/main" id="{3202B5F0-172E-A408-F761-B4D257EAC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1">
            <a:extLst>
              <a:ext uri="{FF2B5EF4-FFF2-40B4-BE49-F238E27FC236}">
                <a16:creationId xmlns:a16="http://schemas.microsoft.com/office/drawing/2014/main" id="{5A027175-377F-5885-242D-648EF2CFA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238125"/>
            <a:ext cx="6094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Resistance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1C73B8-0040-7D77-E9DE-43058FAB99AE}"/>
              </a:ext>
            </a:extLst>
          </p:cNvPr>
          <p:cNvSpPr txBox="1"/>
          <p:nvPr/>
        </p:nvSpPr>
        <p:spPr>
          <a:xfrm>
            <a:off x="503238" y="1817688"/>
            <a:ext cx="8715375" cy="3787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latin typeface="+mn-lt"/>
              </a:rPr>
              <a:t>Resistance (R): </a:t>
            </a:r>
            <a:r>
              <a:rPr lang="en-US" dirty="0">
                <a:latin typeface="+mn-lt"/>
              </a:rPr>
              <a:t>Opposes the flow of electric current.</a:t>
            </a:r>
          </a:p>
          <a:p>
            <a:pPr marL="285750" indent="-2857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+mn-lt"/>
              </a:rPr>
              <a:t>Measured in </a:t>
            </a:r>
            <a:r>
              <a:rPr lang="en-US" b="1" dirty="0">
                <a:latin typeface="+mn-lt"/>
              </a:rPr>
              <a:t>ohms</a:t>
            </a:r>
            <a:r>
              <a:rPr lang="en-US" dirty="0">
                <a:latin typeface="+mn-lt"/>
              </a:rPr>
              <a:t> (Ω).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Depends on: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dirty="0">
                <a:latin typeface="+mn-lt"/>
              </a:rPr>
              <a:t>Material of wire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dirty="0">
                <a:latin typeface="+mn-lt"/>
              </a:rPr>
              <a:t>Length of wire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dirty="0">
                <a:latin typeface="+mn-lt"/>
              </a:rPr>
              <a:t>Thickness of wire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dirty="0">
                <a:latin typeface="+mn-lt"/>
              </a:rPr>
              <a:t>Temperature</a:t>
            </a:r>
          </a:p>
          <a:p>
            <a:pPr marL="285750" indent="-2857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latin typeface="+mn-lt"/>
              </a:rPr>
              <a:t>Good conductor</a:t>
            </a:r>
            <a:r>
              <a:rPr lang="en-US" dirty="0">
                <a:latin typeface="+mn-lt"/>
              </a:rPr>
              <a:t>s: Low resistance (copper).</a:t>
            </a:r>
          </a:p>
          <a:p>
            <a:pPr marL="285750" indent="-2857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latin typeface="+mn-lt"/>
              </a:rPr>
              <a:t>Insulators: </a:t>
            </a:r>
            <a:r>
              <a:rPr lang="en-US" dirty="0">
                <a:latin typeface="+mn-lt"/>
              </a:rPr>
              <a:t>High resistance (rubber).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>
            <a:extLst>
              <a:ext uri="{FF2B5EF4-FFF2-40B4-BE49-F238E27FC236}">
                <a16:creationId xmlns:a16="http://schemas.microsoft.com/office/drawing/2014/main" id="{E4C5D732-C498-FD66-C397-09F51ADDB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7938"/>
            <a:ext cx="28384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5">
            <a:extLst>
              <a:ext uri="{FF2B5EF4-FFF2-40B4-BE49-F238E27FC236}">
                <a16:creationId xmlns:a16="http://schemas.microsoft.com/office/drawing/2014/main" id="{FE4B9C67-267A-8233-9EBD-C4E5CD05E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3" y="0"/>
            <a:ext cx="28384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1">
            <a:extLst>
              <a:ext uri="{FF2B5EF4-FFF2-40B4-BE49-F238E27FC236}">
                <a16:creationId xmlns:a16="http://schemas.microsoft.com/office/drawing/2014/main" id="{85024BE5-3FF3-2FCB-A1B8-BEF393833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238125"/>
            <a:ext cx="6094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Ohm’s Law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04FD32-26BC-923C-63CE-CC35C033C148}"/>
              </a:ext>
            </a:extLst>
          </p:cNvPr>
          <p:cNvSpPr txBox="1"/>
          <p:nvPr/>
        </p:nvSpPr>
        <p:spPr>
          <a:xfrm>
            <a:off x="830263" y="1446213"/>
            <a:ext cx="8716962" cy="33385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>
                <a:latin typeface="Arial" panose="020B0604020202020204" pitchFamily="34" charset="0"/>
              </a:rPr>
              <a:t>Relationship between Voltage, Current, and Resistance.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b="1" dirty="0">
                <a:latin typeface="Arial" panose="020B0604020202020204" pitchFamily="34" charset="0"/>
              </a:rPr>
              <a:t>Formula:</a:t>
            </a:r>
            <a:endParaRPr lang="en-US" altLang="en-US" dirty="0">
              <a:latin typeface="Arial" panose="020B0604020202020204" pitchFamily="34" charset="0"/>
            </a:endParaRPr>
          </a:p>
          <a:p>
            <a:pPr>
              <a:lnSpc>
                <a:spcPct val="200000"/>
              </a:lnSpc>
              <a:defRPr/>
            </a:pPr>
            <a:r>
              <a:rPr lang="en-US" altLang="en-US" dirty="0">
                <a:latin typeface="Arial" panose="020B0604020202020204" pitchFamily="34" charset="0"/>
              </a:rPr>
              <a:t>     V=I×RV = I \times RV=I×R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>
                <a:latin typeface="Arial" panose="020B0604020202020204" pitchFamily="34" charset="0"/>
              </a:rPr>
              <a:t>If voltage increases, current increases (if resistance is constant).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>
                <a:latin typeface="Arial" panose="020B0604020202020204" pitchFamily="34" charset="0"/>
              </a:rPr>
              <a:t>Used to calculate current, voltage, or resistance in circuits.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2637</TotalTime>
  <Words>241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Osama Al-Far</dc:creator>
  <cp:lastModifiedBy>Osama Al-Far</cp:lastModifiedBy>
  <cp:revision>28</cp:revision>
  <dcterms:created xsi:type="dcterms:W3CDTF">2021-10-29T12:27:00Z</dcterms:created>
  <dcterms:modified xsi:type="dcterms:W3CDTF">2025-11-29T21:01:05Z</dcterms:modified>
</cp:coreProperties>
</file>