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15"/>
  </p:notesMasterIdLst>
  <p:handoutMasterIdLst>
    <p:handoutMasterId r:id="rId16"/>
  </p:handoutMasterIdLst>
  <p:sldIdLst>
    <p:sldId id="289" r:id="rId5"/>
    <p:sldId id="288" r:id="rId6"/>
    <p:sldId id="283" r:id="rId7"/>
    <p:sldId id="261" r:id="rId8"/>
    <p:sldId id="257" r:id="rId9"/>
    <p:sldId id="264" r:id="rId10"/>
    <p:sldId id="265" r:id="rId11"/>
    <p:sldId id="263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 autoAdjust="0"/>
  </p:normalViewPr>
  <p:slideViewPr>
    <p:cSldViewPr snapToGrid="0">
      <p:cViewPr varScale="1">
        <p:scale>
          <a:sx n="79" d="100"/>
          <a:sy n="79" d="100"/>
        </p:scale>
        <p:origin x="9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D7980-D9D0-4107-8EAF-44731CFDA1F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4563B93-796D-43FE-BB62-8346BFBF0C02}">
      <dgm:prSet/>
      <dgm:spPr/>
      <dgm:t>
        <a:bodyPr/>
        <a:lstStyle/>
        <a:p>
          <a:pPr rtl="1"/>
          <a:r>
            <a:rPr lang="en-US" b="0" i="0" baseline="0" dirty="0" err="1"/>
            <a:t>الروافع</a:t>
          </a:r>
          <a:r>
            <a:rPr lang="en-US" b="0" i="0" baseline="0" dirty="0"/>
            <a:t> </a:t>
          </a:r>
          <a:r>
            <a:rPr lang="en-US" b="0" i="0" baseline="0" dirty="0" err="1"/>
            <a:t>آلات</a:t>
          </a:r>
          <a:r>
            <a:rPr lang="en-US" b="0" i="0" baseline="0" dirty="0"/>
            <a:t> </a:t>
          </a:r>
          <a:r>
            <a:rPr lang="en-US" b="0" i="0" baseline="0" dirty="0" err="1"/>
            <a:t>بسيطة</a:t>
          </a:r>
          <a:r>
            <a:rPr lang="en-US" b="0" i="0" baseline="0" dirty="0"/>
            <a:t> </a:t>
          </a:r>
          <a:r>
            <a:rPr lang="en-US" b="0" i="0" baseline="0" dirty="0" err="1"/>
            <a:t>تجعل</a:t>
          </a:r>
          <a:r>
            <a:rPr lang="en-US" b="0" i="0" baseline="0" dirty="0"/>
            <a:t> </a:t>
          </a:r>
          <a:r>
            <a:rPr lang="en-US" b="0" i="0" baseline="0" dirty="0" err="1"/>
            <a:t>حياتنا</a:t>
          </a:r>
          <a:r>
            <a:rPr lang="en-US" b="0" i="0" baseline="0" dirty="0"/>
            <a:t> </a:t>
          </a:r>
          <a:r>
            <a:rPr lang="en-US" b="0" i="0" baseline="0" dirty="0" err="1"/>
            <a:t>أسهل</a:t>
          </a:r>
          <a:r>
            <a:rPr lang="en-US" b="0" i="0" baseline="0" dirty="0"/>
            <a:t>.</a:t>
          </a:r>
          <a:endParaRPr lang="en-US" dirty="0"/>
        </a:p>
      </dgm:t>
    </dgm:pt>
    <dgm:pt modelId="{D2195A93-637E-4663-87D9-C9E73A6CE194}" type="parTrans" cxnId="{7A9D2030-0F28-49D4-A818-9603C58AFCEC}">
      <dgm:prSet/>
      <dgm:spPr/>
      <dgm:t>
        <a:bodyPr/>
        <a:lstStyle/>
        <a:p>
          <a:endParaRPr lang="en-US"/>
        </a:p>
      </dgm:t>
    </dgm:pt>
    <dgm:pt modelId="{1E231DF9-6406-488B-9477-83B66B063146}" type="sibTrans" cxnId="{7A9D2030-0F28-49D4-A818-9603C58AFCEC}">
      <dgm:prSet/>
      <dgm:spPr/>
      <dgm:t>
        <a:bodyPr/>
        <a:lstStyle/>
        <a:p>
          <a:endParaRPr lang="en-US"/>
        </a:p>
      </dgm:t>
    </dgm:pt>
    <dgm:pt modelId="{CB219CBF-89BF-4F04-B379-C4AAE5DBA3B9}">
      <dgm:prSet/>
      <dgm:spPr/>
      <dgm:t>
        <a:bodyPr/>
        <a:lstStyle/>
        <a:p>
          <a:pPr rtl="1"/>
          <a:r>
            <a:rPr lang="en-US" b="0" i="0" baseline="0" dirty="0" err="1"/>
            <a:t>تتكون</a:t>
          </a:r>
          <a:r>
            <a:rPr lang="en-US" b="0" i="0" baseline="0" dirty="0"/>
            <a:t> </a:t>
          </a:r>
          <a:r>
            <a:rPr lang="en-US" b="0" i="0" baseline="0" dirty="0" err="1"/>
            <a:t>من</a:t>
          </a:r>
          <a:r>
            <a:rPr lang="en-US" b="0" i="0" baseline="0" dirty="0"/>
            <a:t>: </a:t>
          </a:r>
          <a:r>
            <a:rPr lang="en-US" b="0" i="0" baseline="0" dirty="0" err="1"/>
            <a:t>قوة</a:t>
          </a:r>
          <a:r>
            <a:rPr lang="en-US" b="0" i="0" baseline="0" dirty="0"/>
            <a:t>، </a:t>
          </a:r>
          <a:r>
            <a:rPr lang="en-US" b="0" i="0" baseline="0" dirty="0" err="1"/>
            <a:t>مقاومة</a:t>
          </a:r>
          <a:r>
            <a:rPr lang="en-US" b="0" i="0" baseline="0" dirty="0"/>
            <a:t>، </a:t>
          </a:r>
          <a:r>
            <a:rPr lang="en-US" b="0" i="0" baseline="0" dirty="0" err="1"/>
            <a:t>نقطة</a:t>
          </a:r>
          <a:r>
            <a:rPr lang="en-US" b="0" i="0" baseline="0" dirty="0"/>
            <a:t> </a:t>
          </a:r>
          <a:r>
            <a:rPr lang="en-US" b="0" i="0" baseline="0" dirty="0" err="1"/>
            <a:t>ارتكاز</a:t>
          </a:r>
          <a:r>
            <a:rPr lang="en-US" b="0" i="0" baseline="0" dirty="0"/>
            <a:t>.</a:t>
          </a:r>
          <a:endParaRPr lang="en-US" dirty="0"/>
        </a:p>
      </dgm:t>
    </dgm:pt>
    <dgm:pt modelId="{D9ADCB6E-DBFA-40F2-8ECC-DE67CC03A6ED}" type="parTrans" cxnId="{EA2CA045-AF21-48F4-A8EB-B1915C2E8D1D}">
      <dgm:prSet/>
      <dgm:spPr/>
      <dgm:t>
        <a:bodyPr/>
        <a:lstStyle/>
        <a:p>
          <a:endParaRPr lang="en-US"/>
        </a:p>
      </dgm:t>
    </dgm:pt>
    <dgm:pt modelId="{2E9C9405-CF77-4265-AB58-93EE5046D418}" type="sibTrans" cxnId="{EA2CA045-AF21-48F4-A8EB-B1915C2E8D1D}">
      <dgm:prSet/>
      <dgm:spPr/>
      <dgm:t>
        <a:bodyPr/>
        <a:lstStyle/>
        <a:p>
          <a:endParaRPr lang="en-US"/>
        </a:p>
      </dgm:t>
    </dgm:pt>
    <dgm:pt modelId="{82F499D7-AE4F-46D9-A8C7-43DC37DF27EF}">
      <dgm:prSet/>
      <dgm:spPr/>
      <dgm:t>
        <a:bodyPr/>
        <a:lstStyle/>
        <a:p>
          <a:pPr rtl="1"/>
          <a:r>
            <a:rPr lang="en-US" b="0" i="0" baseline="0" dirty="0" err="1"/>
            <a:t>تُصنف</a:t>
          </a:r>
          <a:r>
            <a:rPr lang="en-US" b="0" i="0" baseline="0" dirty="0"/>
            <a:t> </a:t>
          </a:r>
          <a:r>
            <a:rPr lang="en-US" b="0" i="0" baseline="0" dirty="0" err="1"/>
            <a:t>إلى</a:t>
          </a:r>
          <a:r>
            <a:rPr lang="en-US" b="0" i="0" baseline="0" dirty="0"/>
            <a:t> </a:t>
          </a:r>
          <a:r>
            <a:rPr lang="en-US" b="0" i="0" baseline="0" dirty="0" err="1"/>
            <a:t>ثلاثة</a:t>
          </a:r>
          <a:r>
            <a:rPr lang="en-US" b="0" i="0" baseline="0" dirty="0"/>
            <a:t> </a:t>
          </a:r>
          <a:r>
            <a:rPr lang="en-US" b="0" i="0" baseline="0" dirty="0" err="1"/>
            <a:t>أنواع</a:t>
          </a:r>
          <a:r>
            <a:rPr lang="en-US" b="0" i="0" baseline="0" dirty="0"/>
            <a:t> </a:t>
          </a:r>
          <a:r>
            <a:rPr lang="en-US" b="0" i="0" baseline="0" dirty="0" err="1"/>
            <a:t>حسب</a:t>
          </a:r>
          <a:r>
            <a:rPr lang="en-US" b="0" i="0" baseline="0" dirty="0"/>
            <a:t> </a:t>
          </a:r>
          <a:r>
            <a:rPr lang="en-US" b="0" i="0" baseline="0" dirty="0" err="1"/>
            <a:t>ترتيب</a:t>
          </a:r>
          <a:r>
            <a:rPr lang="en-US" b="0" i="0" baseline="0" dirty="0"/>
            <a:t> </a:t>
          </a:r>
          <a:r>
            <a:rPr lang="en-US" b="0" i="0" baseline="0" dirty="0" err="1"/>
            <a:t>هذه</a:t>
          </a:r>
          <a:r>
            <a:rPr lang="en-US" b="0" i="0" baseline="0" dirty="0"/>
            <a:t> </a:t>
          </a:r>
          <a:r>
            <a:rPr lang="en-US" b="0" i="0" baseline="0" dirty="0" err="1"/>
            <a:t>المكونات</a:t>
          </a:r>
          <a:r>
            <a:rPr lang="en-US" b="0" i="0" baseline="0" dirty="0"/>
            <a:t>.</a:t>
          </a:r>
          <a:endParaRPr lang="en-US" dirty="0"/>
        </a:p>
      </dgm:t>
    </dgm:pt>
    <dgm:pt modelId="{32CF8930-EC77-4BE7-8457-8B27990B1FE3}" type="parTrans" cxnId="{2A3C9A87-EF12-463C-97E7-A357E2ED1B53}">
      <dgm:prSet/>
      <dgm:spPr/>
      <dgm:t>
        <a:bodyPr/>
        <a:lstStyle/>
        <a:p>
          <a:endParaRPr lang="en-US"/>
        </a:p>
      </dgm:t>
    </dgm:pt>
    <dgm:pt modelId="{7E173D37-0A7F-4053-9413-0F07A7E1994B}" type="sibTrans" cxnId="{2A3C9A87-EF12-463C-97E7-A357E2ED1B53}">
      <dgm:prSet/>
      <dgm:spPr/>
      <dgm:t>
        <a:bodyPr/>
        <a:lstStyle/>
        <a:p>
          <a:endParaRPr lang="en-US"/>
        </a:p>
      </dgm:t>
    </dgm:pt>
    <dgm:pt modelId="{F57B462C-F3BA-4A07-AB22-38C15BFBB425}">
      <dgm:prSet/>
      <dgm:spPr/>
      <dgm:t>
        <a:bodyPr/>
        <a:lstStyle/>
        <a:p>
          <a:pPr rtl="1"/>
          <a:r>
            <a:rPr lang="en-US" b="0" i="0" baseline="0" dirty="0" err="1"/>
            <a:t>نستخدمها</a:t>
          </a:r>
          <a:r>
            <a:rPr lang="en-US" b="0" i="0" baseline="0" dirty="0"/>
            <a:t> </a:t>
          </a:r>
          <a:r>
            <a:rPr lang="en-US" b="0" i="0" baseline="0" dirty="0" err="1"/>
            <a:t>يومياً</a:t>
          </a:r>
          <a:r>
            <a:rPr lang="en-US" b="0" i="0" baseline="0" dirty="0"/>
            <a:t>، </a:t>
          </a:r>
          <a:r>
            <a:rPr lang="en-US" b="0" i="0" baseline="0" dirty="0" err="1"/>
            <a:t>من</a:t>
          </a:r>
          <a:r>
            <a:rPr lang="en-US" b="0" i="0" baseline="0" dirty="0"/>
            <a:t> </a:t>
          </a:r>
          <a:r>
            <a:rPr lang="en-US" b="0" i="0" baseline="0" dirty="0" err="1"/>
            <a:t>قص</a:t>
          </a:r>
          <a:r>
            <a:rPr lang="en-US" b="0" i="0" baseline="0" dirty="0"/>
            <a:t> </a:t>
          </a:r>
          <a:r>
            <a:rPr lang="en-US" b="0" i="0" baseline="0" dirty="0" err="1"/>
            <a:t>الورق</a:t>
          </a:r>
          <a:r>
            <a:rPr lang="en-US" b="0" i="0" baseline="0" dirty="0"/>
            <a:t> </a:t>
          </a:r>
          <a:r>
            <a:rPr lang="en-US" b="0" i="0" baseline="0" dirty="0" err="1"/>
            <a:t>إلى</a:t>
          </a:r>
          <a:r>
            <a:rPr lang="en-US" b="0" i="0" baseline="0" dirty="0"/>
            <a:t> </a:t>
          </a:r>
          <a:r>
            <a:rPr lang="en-US" b="0" i="0" baseline="0" dirty="0" err="1"/>
            <a:t>بناء</a:t>
          </a:r>
          <a:r>
            <a:rPr lang="en-US" b="0" i="0" baseline="0" dirty="0"/>
            <a:t> </a:t>
          </a:r>
          <a:r>
            <a:rPr lang="en-US" b="0" i="0" baseline="0" dirty="0" err="1"/>
            <a:t>ناطحات</a:t>
          </a:r>
          <a:r>
            <a:rPr lang="en-US" b="0" i="0" baseline="0" dirty="0"/>
            <a:t> </a:t>
          </a:r>
          <a:r>
            <a:rPr lang="en-US" b="0" i="0" baseline="0" dirty="0" err="1"/>
            <a:t>السحاب</a:t>
          </a:r>
          <a:r>
            <a:rPr lang="en-US" b="0" i="0" baseline="0" dirty="0"/>
            <a:t>، </a:t>
          </a:r>
          <a:r>
            <a:rPr lang="en-US" b="0" i="0" baseline="0" dirty="0" err="1"/>
            <a:t>وحتى</a:t>
          </a:r>
          <a:r>
            <a:rPr lang="en-US" b="0" i="0" baseline="0" dirty="0"/>
            <a:t> </a:t>
          </a:r>
          <a:r>
            <a:rPr lang="en-US" b="0" i="0" baseline="0" dirty="0" err="1"/>
            <a:t>داخل</a:t>
          </a:r>
          <a:r>
            <a:rPr lang="en-US" b="0" i="0" baseline="0" dirty="0"/>
            <a:t> </a:t>
          </a:r>
          <a:r>
            <a:rPr lang="en-US" b="0" i="0" baseline="0" dirty="0" err="1"/>
            <a:t>أجسامنا</a:t>
          </a:r>
          <a:r>
            <a:rPr lang="en-US" b="0" i="0" baseline="0" dirty="0"/>
            <a:t>.</a:t>
          </a:r>
          <a:endParaRPr lang="en-US" dirty="0"/>
        </a:p>
      </dgm:t>
    </dgm:pt>
    <dgm:pt modelId="{AF445754-2F06-434F-A631-21B853FA0A74}" type="parTrans" cxnId="{E1DA6403-D3D4-4F9D-AB2F-B5C0822477EB}">
      <dgm:prSet/>
      <dgm:spPr/>
      <dgm:t>
        <a:bodyPr/>
        <a:lstStyle/>
        <a:p>
          <a:endParaRPr lang="en-US"/>
        </a:p>
      </dgm:t>
    </dgm:pt>
    <dgm:pt modelId="{1015414E-8F3A-44DE-A843-A4FAC0BD76F8}" type="sibTrans" cxnId="{E1DA6403-D3D4-4F9D-AB2F-B5C0822477EB}">
      <dgm:prSet/>
      <dgm:spPr/>
      <dgm:t>
        <a:bodyPr/>
        <a:lstStyle/>
        <a:p>
          <a:endParaRPr lang="en-US"/>
        </a:p>
      </dgm:t>
    </dgm:pt>
    <dgm:pt modelId="{F40441C3-D443-4D19-AA21-CEBECF1BD3A3}" type="pres">
      <dgm:prSet presAssocID="{91AD7980-D9D0-4107-8EAF-44731CFDA1FF}" presName="outerComposite" presStyleCnt="0">
        <dgm:presLayoutVars>
          <dgm:chMax val="5"/>
          <dgm:dir/>
          <dgm:resizeHandles val="exact"/>
        </dgm:presLayoutVars>
      </dgm:prSet>
      <dgm:spPr/>
    </dgm:pt>
    <dgm:pt modelId="{BDA2180B-CEED-4676-877D-57A9A9AC52DF}" type="pres">
      <dgm:prSet presAssocID="{91AD7980-D9D0-4107-8EAF-44731CFDA1FF}" presName="dummyMaxCanvas" presStyleCnt="0">
        <dgm:presLayoutVars/>
      </dgm:prSet>
      <dgm:spPr/>
    </dgm:pt>
    <dgm:pt modelId="{9FA5A80C-59DC-48D1-9ADC-72F80CCDDFC7}" type="pres">
      <dgm:prSet presAssocID="{91AD7980-D9D0-4107-8EAF-44731CFDA1FF}" presName="FourNodes_1" presStyleLbl="node1" presStyleIdx="0" presStyleCnt="4">
        <dgm:presLayoutVars>
          <dgm:bulletEnabled val="1"/>
        </dgm:presLayoutVars>
      </dgm:prSet>
      <dgm:spPr/>
    </dgm:pt>
    <dgm:pt modelId="{B096CA54-AD60-4301-B273-05CED6619027}" type="pres">
      <dgm:prSet presAssocID="{91AD7980-D9D0-4107-8EAF-44731CFDA1FF}" presName="FourNodes_2" presStyleLbl="node1" presStyleIdx="1" presStyleCnt="4">
        <dgm:presLayoutVars>
          <dgm:bulletEnabled val="1"/>
        </dgm:presLayoutVars>
      </dgm:prSet>
      <dgm:spPr/>
    </dgm:pt>
    <dgm:pt modelId="{8B10BC7C-074F-4156-9F3C-E3A057D27E72}" type="pres">
      <dgm:prSet presAssocID="{91AD7980-D9D0-4107-8EAF-44731CFDA1FF}" presName="FourNodes_3" presStyleLbl="node1" presStyleIdx="2" presStyleCnt="4">
        <dgm:presLayoutVars>
          <dgm:bulletEnabled val="1"/>
        </dgm:presLayoutVars>
      </dgm:prSet>
      <dgm:spPr/>
    </dgm:pt>
    <dgm:pt modelId="{18800099-5445-450E-A0B4-1D6FCC7960F8}" type="pres">
      <dgm:prSet presAssocID="{91AD7980-D9D0-4107-8EAF-44731CFDA1FF}" presName="FourNodes_4" presStyleLbl="node1" presStyleIdx="3" presStyleCnt="4">
        <dgm:presLayoutVars>
          <dgm:bulletEnabled val="1"/>
        </dgm:presLayoutVars>
      </dgm:prSet>
      <dgm:spPr/>
    </dgm:pt>
    <dgm:pt modelId="{C97B2805-3DB4-4C7F-9444-12A3C1D40E77}" type="pres">
      <dgm:prSet presAssocID="{91AD7980-D9D0-4107-8EAF-44731CFDA1FF}" presName="FourConn_1-2" presStyleLbl="fgAccFollowNode1" presStyleIdx="0" presStyleCnt="3">
        <dgm:presLayoutVars>
          <dgm:bulletEnabled val="1"/>
        </dgm:presLayoutVars>
      </dgm:prSet>
      <dgm:spPr/>
    </dgm:pt>
    <dgm:pt modelId="{6E395E40-F6BC-423E-8DB9-967A852A5F4D}" type="pres">
      <dgm:prSet presAssocID="{91AD7980-D9D0-4107-8EAF-44731CFDA1FF}" presName="FourConn_2-3" presStyleLbl="fgAccFollowNode1" presStyleIdx="1" presStyleCnt="3">
        <dgm:presLayoutVars>
          <dgm:bulletEnabled val="1"/>
        </dgm:presLayoutVars>
      </dgm:prSet>
      <dgm:spPr/>
    </dgm:pt>
    <dgm:pt modelId="{FD0519A6-54EF-41CD-9A1C-CE60D735ED84}" type="pres">
      <dgm:prSet presAssocID="{91AD7980-D9D0-4107-8EAF-44731CFDA1FF}" presName="FourConn_3-4" presStyleLbl="fgAccFollowNode1" presStyleIdx="2" presStyleCnt="3">
        <dgm:presLayoutVars>
          <dgm:bulletEnabled val="1"/>
        </dgm:presLayoutVars>
      </dgm:prSet>
      <dgm:spPr/>
    </dgm:pt>
    <dgm:pt modelId="{2B668855-AFDD-4F76-AD38-A86698941252}" type="pres">
      <dgm:prSet presAssocID="{91AD7980-D9D0-4107-8EAF-44731CFDA1FF}" presName="FourNodes_1_text" presStyleLbl="node1" presStyleIdx="3" presStyleCnt="4">
        <dgm:presLayoutVars>
          <dgm:bulletEnabled val="1"/>
        </dgm:presLayoutVars>
      </dgm:prSet>
      <dgm:spPr/>
    </dgm:pt>
    <dgm:pt modelId="{1E557110-DBD2-44C7-AD14-8ED8184B62BE}" type="pres">
      <dgm:prSet presAssocID="{91AD7980-D9D0-4107-8EAF-44731CFDA1FF}" presName="FourNodes_2_text" presStyleLbl="node1" presStyleIdx="3" presStyleCnt="4">
        <dgm:presLayoutVars>
          <dgm:bulletEnabled val="1"/>
        </dgm:presLayoutVars>
      </dgm:prSet>
      <dgm:spPr/>
    </dgm:pt>
    <dgm:pt modelId="{88E44033-DF37-45C3-A2B7-239543231316}" type="pres">
      <dgm:prSet presAssocID="{91AD7980-D9D0-4107-8EAF-44731CFDA1FF}" presName="FourNodes_3_text" presStyleLbl="node1" presStyleIdx="3" presStyleCnt="4">
        <dgm:presLayoutVars>
          <dgm:bulletEnabled val="1"/>
        </dgm:presLayoutVars>
      </dgm:prSet>
      <dgm:spPr/>
    </dgm:pt>
    <dgm:pt modelId="{48A74FAA-22A5-4F86-B2CB-762F6EA505D0}" type="pres">
      <dgm:prSet presAssocID="{91AD7980-D9D0-4107-8EAF-44731CFDA1F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1DA6403-D3D4-4F9D-AB2F-B5C0822477EB}" srcId="{91AD7980-D9D0-4107-8EAF-44731CFDA1FF}" destId="{F57B462C-F3BA-4A07-AB22-38C15BFBB425}" srcOrd="3" destOrd="0" parTransId="{AF445754-2F06-434F-A631-21B853FA0A74}" sibTransId="{1015414E-8F3A-44DE-A843-A4FAC0BD76F8}"/>
    <dgm:cxn modelId="{88E2E722-59C2-4FED-9ADD-AAED9B6800DA}" type="presOf" srcId="{82F499D7-AE4F-46D9-A8C7-43DC37DF27EF}" destId="{88E44033-DF37-45C3-A2B7-239543231316}" srcOrd="1" destOrd="0" presId="urn:microsoft.com/office/officeart/2005/8/layout/vProcess5"/>
    <dgm:cxn modelId="{7A9D2030-0F28-49D4-A818-9603C58AFCEC}" srcId="{91AD7980-D9D0-4107-8EAF-44731CFDA1FF}" destId="{14563B93-796D-43FE-BB62-8346BFBF0C02}" srcOrd="0" destOrd="0" parTransId="{D2195A93-637E-4663-87D9-C9E73A6CE194}" sibTransId="{1E231DF9-6406-488B-9477-83B66B063146}"/>
    <dgm:cxn modelId="{EA2CA045-AF21-48F4-A8EB-B1915C2E8D1D}" srcId="{91AD7980-D9D0-4107-8EAF-44731CFDA1FF}" destId="{CB219CBF-89BF-4F04-B379-C4AAE5DBA3B9}" srcOrd="1" destOrd="0" parTransId="{D9ADCB6E-DBFA-40F2-8ECC-DE67CC03A6ED}" sibTransId="{2E9C9405-CF77-4265-AB58-93EE5046D418}"/>
    <dgm:cxn modelId="{5DE93546-47D4-4D77-BE27-938BC759A975}" type="presOf" srcId="{91AD7980-D9D0-4107-8EAF-44731CFDA1FF}" destId="{F40441C3-D443-4D19-AA21-CEBECF1BD3A3}" srcOrd="0" destOrd="0" presId="urn:microsoft.com/office/officeart/2005/8/layout/vProcess5"/>
    <dgm:cxn modelId="{90CACF46-454E-47D3-B1CF-B2607C307EA0}" type="presOf" srcId="{F57B462C-F3BA-4A07-AB22-38C15BFBB425}" destId="{18800099-5445-450E-A0B4-1D6FCC7960F8}" srcOrd="0" destOrd="0" presId="urn:microsoft.com/office/officeart/2005/8/layout/vProcess5"/>
    <dgm:cxn modelId="{87CD0468-804A-4F42-9EDA-92FDC6C39E14}" type="presOf" srcId="{2E9C9405-CF77-4265-AB58-93EE5046D418}" destId="{6E395E40-F6BC-423E-8DB9-967A852A5F4D}" srcOrd="0" destOrd="0" presId="urn:microsoft.com/office/officeart/2005/8/layout/vProcess5"/>
    <dgm:cxn modelId="{8FBE306A-74B7-4DFB-9960-748976293DDA}" type="presOf" srcId="{14563B93-796D-43FE-BB62-8346BFBF0C02}" destId="{2B668855-AFDD-4F76-AD38-A86698941252}" srcOrd="1" destOrd="0" presId="urn:microsoft.com/office/officeart/2005/8/layout/vProcess5"/>
    <dgm:cxn modelId="{C88E5F57-B7AE-4671-8284-B51E7D04C463}" type="presOf" srcId="{1E231DF9-6406-488B-9477-83B66B063146}" destId="{C97B2805-3DB4-4C7F-9444-12A3C1D40E77}" srcOrd="0" destOrd="0" presId="urn:microsoft.com/office/officeart/2005/8/layout/vProcess5"/>
    <dgm:cxn modelId="{2A3C9A87-EF12-463C-97E7-A357E2ED1B53}" srcId="{91AD7980-D9D0-4107-8EAF-44731CFDA1FF}" destId="{82F499D7-AE4F-46D9-A8C7-43DC37DF27EF}" srcOrd="2" destOrd="0" parTransId="{32CF8930-EC77-4BE7-8457-8B27990B1FE3}" sibTransId="{7E173D37-0A7F-4053-9413-0F07A7E1994B}"/>
    <dgm:cxn modelId="{DA036B8C-46A9-46D8-BB7A-F8FC454A7508}" type="presOf" srcId="{F57B462C-F3BA-4A07-AB22-38C15BFBB425}" destId="{48A74FAA-22A5-4F86-B2CB-762F6EA505D0}" srcOrd="1" destOrd="0" presId="urn:microsoft.com/office/officeart/2005/8/layout/vProcess5"/>
    <dgm:cxn modelId="{51D6739E-97F9-4B19-BB2A-AD42EDC758EF}" type="presOf" srcId="{CB219CBF-89BF-4F04-B379-C4AAE5DBA3B9}" destId="{B096CA54-AD60-4301-B273-05CED6619027}" srcOrd="0" destOrd="0" presId="urn:microsoft.com/office/officeart/2005/8/layout/vProcess5"/>
    <dgm:cxn modelId="{B3A1FDA3-022F-45DE-AA66-5787592BB935}" type="presOf" srcId="{14563B93-796D-43FE-BB62-8346BFBF0C02}" destId="{9FA5A80C-59DC-48D1-9ADC-72F80CCDDFC7}" srcOrd="0" destOrd="0" presId="urn:microsoft.com/office/officeart/2005/8/layout/vProcess5"/>
    <dgm:cxn modelId="{E12CBBB4-371A-4A10-B285-E4F3A970C235}" type="presOf" srcId="{7E173D37-0A7F-4053-9413-0F07A7E1994B}" destId="{FD0519A6-54EF-41CD-9A1C-CE60D735ED84}" srcOrd="0" destOrd="0" presId="urn:microsoft.com/office/officeart/2005/8/layout/vProcess5"/>
    <dgm:cxn modelId="{CE9F66CD-AE3B-4E60-8614-45BC73B366F8}" type="presOf" srcId="{CB219CBF-89BF-4F04-B379-C4AAE5DBA3B9}" destId="{1E557110-DBD2-44C7-AD14-8ED8184B62BE}" srcOrd="1" destOrd="0" presId="urn:microsoft.com/office/officeart/2005/8/layout/vProcess5"/>
    <dgm:cxn modelId="{04DB6FD4-B14A-46D4-BF7F-65F3EE183C78}" type="presOf" srcId="{82F499D7-AE4F-46D9-A8C7-43DC37DF27EF}" destId="{8B10BC7C-074F-4156-9F3C-E3A057D27E72}" srcOrd="0" destOrd="0" presId="urn:microsoft.com/office/officeart/2005/8/layout/vProcess5"/>
    <dgm:cxn modelId="{476F8971-908C-4C4F-AE1F-872DAD6C9BB5}" type="presParOf" srcId="{F40441C3-D443-4D19-AA21-CEBECF1BD3A3}" destId="{BDA2180B-CEED-4676-877D-57A9A9AC52DF}" srcOrd="0" destOrd="0" presId="urn:microsoft.com/office/officeart/2005/8/layout/vProcess5"/>
    <dgm:cxn modelId="{1500318E-13CE-4742-B279-D9CD0EE24E7A}" type="presParOf" srcId="{F40441C3-D443-4D19-AA21-CEBECF1BD3A3}" destId="{9FA5A80C-59DC-48D1-9ADC-72F80CCDDFC7}" srcOrd="1" destOrd="0" presId="urn:microsoft.com/office/officeart/2005/8/layout/vProcess5"/>
    <dgm:cxn modelId="{F83ADD22-040A-47E3-8FFA-EDB22966A6E2}" type="presParOf" srcId="{F40441C3-D443-4D19-AA21-CEBECF1BD3A3}" destId="{B096CA54-AD60-4301-B273-05CED6619027}" srcOrd="2" destOrd="0" presId="urn:microsoft.com/office/officeart/2005/8/layout/vProcess5"/>
    <dgm:cxn modelId="{EB9EAA81-E1CF-4914-8A12-9C42AF703580}" type="presParOf" srcId="{F40441C3-D443-4D19-AA21-CEBECF1BD3A3}" destId="{8B10BC7C-074F-4156-9F3C-E3A057D27E72}" srcOrd="3" destOrd="0" presId="urn:microsoft.com/office/officeart/2005/8/layout/vProcess5"/>
    <dgm:cxn modelId="{87F6F2C0-1830-43D3-9904-4F1CBF7BB39C}" type="presParOf" srcId="{F40441C3-D443-4D19-AA21-CEBECF1BD3A3}" destId="{18800099-5445-450E-A0B4-1D6FCC7960F8}" srcOrd="4" destOrd="0" presId="urn:microsoft.com/office/officeart/2005/8/layout/vProcess5"/>
    <dgm:cxn modelId="{C4EDAE2E-B030-43F3-8C6E-B132058A6C85}" type="presParOf" srcId="{F40441C3-D443-4D19-AA21-CEBECF1BD3A3}" destId="{C97B2805-3DB4-4C7F-9444-12A3C1D40E77}" srcOrd="5" destOrd="0" presId="urn:microsoft.com/office/officeart/2005/8/layout/vProcess5"/>
    <dgm:cxn modelId="{C82193E4-0806-4A73-95A8-597FB5DDC15C}" type="presParOf" srcId="{F40441C3-D443-4D19-AA21-CEBECF1BD3A3}" destId="{6E395E40-F6BC-423E-8DB9-967A852A5F4D}" srcOrd="6" destOrd="0" presId="urn:microsoft.com/office/officeart/2005/8/layout/vProcess5"/>
    <dgm:cxn modelId="{802446D1-4690-49FA-A9FC-68B434210EAD}" type="presParOf" srcId="{F40441C3-D443-4D19-AA21-CEBECF1BD3A3}" destId="{FD0519A6-54EF-41CD-9A1C-CE60D735ED84}" srcOrd="7" destOrd="0" presId="urn:microsoft.com/office/officeart/2005/8/layout/vProcess5"/>
    <dgm:cxn modelId="{365A7F25-271D-438A-B447-3E1E89710B12}" type="presParOf" srcId="{F40441C3-D443-4D19-AA21-CEBECF1BD3A3}" destId="{2B668855-AFDD-4F76-AD38-A86698941252}" srcOrd="8" destOrd="0" presId="urn:microsoft.com/office/officeart/2005/8/layout/vProcess5"/>
    <dgm:cxn modelId="{4FB8D7CF-6AC3-4981-9EE8-3E9022E5E142}" type="presParOf" srcId="{F40441C3-D443-4D19-AA21-CEBECF1BD3A3}" destId="{1E557110-DBD2-44C7-AD14-8ED8184B62BE}" srcOrd="9" destOrd="0" presId="urn:microsoft.com/office/officeart/2005/8/layout/vProcess5"/>
    <dgm:cxn modelId="{891E0E47-EBB2-4B11-99CE-B55BE921947F}" type="presParOf" srcId="{F40441C3-D443-4D19-AA21-CEBECF1BD3A3}" destId="{88E44033-DF37-45C3-A2B7-239543231316}" srcOrd="10" destOrd="0" presId="urn:microsoft.com/office/officeart/2005/8/layout/vProcess5"/>
    <dgm:cxn modelId="{C1777481-B723-4D7E-9DA5-0A34F5AA46FA}" type="presParOf" srcId="{F40441C3-D443-4D19-AA21-CEBECF1BD3A3}" destId="{48A74FAA-22A5-4F86-B2CB-762F6EA505D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5A80C-59DC-48D1-9ADC-72F80CCDDFC7}">
      <dsp:nvSpPr>
        <dsp:cNvPr id="0" name=""/>
        <dsp:cNvSpPr/>
      </dsp:nvSpPr>
      <dsp:spPr>
        <a:xfrm>
          <a:off x="0" y="0"/>
          <a:ext cx="5939538" cy="11540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 err="1"/>
            <a:t>الروافع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آلات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بسيطة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تجعل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حياتنا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أسهل</a:t>
          </a:r>
          <a:r>
            <a:rPr lang="en-US" sz="2700" b="0" i="0" kern="1200" baseline="0" dirty="0"/>
            <a:t>.</a:t>
          </a:r>
          <a:endParaRPr lang="en-US" sz="2700" kern="1200" dirty="0"/>
        </a:p>
      </dsp:txBody>
      <dsp:txXfrm>
        <a:off x="33801" y="33801"/>
        <a:ext cx="4596725" cy="1086435"/>
      </dsp:txXfrm>
    </dsp:sp>
    <dsp:sp modelId="{B096CA54-AD60-4301-B273-05CED6619027}">
      <dsp:nvSpPr>
        <dsp:cNvPr id="0" name=""/>
        <dsp:cNvSpPr/>
      </dsp:nvSpPr>
      <dsp:spPr>
        <a:xfrm>
          <a:off x="497436" y="1363862"/>
          <a:ext cx="5939538" cy="1154037"/>
        </a:xfrm>
        <a:prstGeom prst="roundRect">
          <a:avLst>
            <a:gd name="adj" fmla="val 10000"/>
          </a:avLst>
        </a:prstGeom>
        <a:solidFill>
          <a:schemeClr val="accent2">
            <a:hueOff val="-6295173"/>
            <a:satOff val="12117"/>
            <a:lumOff val="-83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 err="1"/>
            <a:t>تتكون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من</a:t>
          </a:r>
          <a:r>
            <a:rPr lang="en-US" sz="2700" b="0" i="0" kern="1200" baseline="0" dirty="0"/>
            <a:t>: </a:t>
          </a:r>
          <a:r>
            <a:rPr lang="en-US" sz="2700" b="0" i="0" kern="1200" baseline="0" dirty="0" err="1"/>
            <a:t>قوة</a:t>
          </a:r>
          <a:r>
            <a:rPr lang="en-US" sz="2700" b="0" i="0" kern="1200" baseline="0" dirty="0"/>
            <a:t>، </a:t>
          </a:r>
          <a:r>
            <a:rPr lang="en-US" sz="2700" b="0" i="0" kern="1200" baseline="0" dirty="0" err="1"/>
            <a:t>مقاومة</a:t>
          </a:r>
          <a:r>
            <a:rPr lang="en-US" sz="2700" b="0" i="0" kern="1200" baseline="0" dirty="0"/>
            <a:t>، </a:t>
          </a:r>
          <a:r>
            <a:rPr lang="en-US" sz="2700" b="0" i="0" kern="1200" baseline="0" dirty="0" err="1"/>
            <a:t>نقطة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ارتكاز</a:t>
          </a:r>
          <a:r>
            <a:rPr lang="en-US" sz="2700" b="0" i="0" kern="1200" baseline="0" dirty="0"/>
            <a:t>.</a:t>
          </a:r>
          <a:endParaRPr lang="en-US" sz="2700" kern="1200" dirty="0"/>
        </a:p>
      </dsp:txBody>
      <dsp:txXfrm>
        <a:off x="531237" y="1397663"/>
        <a:ext cx="4624375" cy="1086435"/>
      </dsp:txXfrm>
    </dsp:sp>
    <dsp:sp modelId="{8B10BC7C-074F-4156-9F3C-E3A057D27E72}">
      <dsp:nvSpPr>
        <dsp:cNvPr id="0" name=""/>
        <dsp:cNvSpPr/>
      </dsp:nvSpPr>
      <dsp:spPr>
        <a:xfrm>
          <a:off x="987448" y="2727724"/>
          <a:ext cx="5939538" cy="1154037"/>
        </a:xfrm>
        <a:prstGeom prst="roundRect">
          <a:avLst>
            <a:gd name="adj" fmla="val 10000"/>
          </a:avLst>
        </a:prstGeom>
        <a:solidFill>
          <a:schemeClr val="accent2">
            <a:hueOff val="-12590346"/>
            <a:satOff val="24234"/>
            <a:lumOff val="-167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 err="1"/>
            <a:t>تُصنف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إلى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ثلاثة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أنواع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حسب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ترتيب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هذه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المكونات</a:t>
          </a:r>
          <a:r>
            <a:rPr lang="en-US" sz="2700" b="0" i="0" kern="1200" baseline="0" dirty="0"/>
            <a:t>.</a:t>
          </a:r>
          <a:endParaRPr lang="en-US" sz="2700" kern="1200" dirty="0"/>
        </a:p>
      </dsp:txBody>
      <dsp:txXfrm>
        <a:off x="1021249" y="2761525"/>
        <a:ext cx="4631800" cy="1086435"/>
      </dsp:txXfrm>
    </dsp:sp>
    <dsp:sp modelId="{18800099-5445-450E-A0B4-1D6FCC7960F8}">
      <dsp:nvSpPr>
        <dsp:cNvPr id="0" name=""/>
        <dsp:cNvSpPr/>
      </dsp:nvSpPr>
      <dsp:spPr>
        <a:xfrm>
          <a:off x="1484884" y="4091586"/>
          <a:ext cx="5939538" cy="1154037"/>
        </a:xfrm>
        <a:prstGeom prst="roundRect">
          <a:avLst>
            <a:gd name="adj" fmla="val 10000"/>
          </a:avLst>
        </a:prstGeom>
        <a:solidFill>
          <a:schemeClr val="accent2">
            <a:hueOff val="-18885518"/>
            <a:satOff val="36351"/>
            <a:lumOff val="-250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 err="1"/>
            <a:t>نستخدمها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يومياً</a:t>
          </a:r>
          <a:r>
            <a:rPr lang="en-US" sz="2700" b="0" i="0" kern="1200" baseline="0" dirty="0"/>
            <a:t>، </a:t>
          </a:r>
          <a:r>
            <a:rPr lang="en-US" sz="2700" b="0" i="0" kern="1200" baseline="0" dirty="0" err="1"/>
            <a:t>من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قص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الورق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إلى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بناء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ناطحات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السحاب</a:t>
          </a:r>
          <a:r>
            <a:rPr lang="en-US" sz="2700" b="0" i="0" kern="1200" baseline="0" dirty="0"/>
            <a:t>، </a:t>
          </a:r>
          <a:r>
            <a:rPr lang="en-US" sz="2700" b="0" i="0" kern="1200" baseline="0" dirty="0" err="1"/>
            <a:t>وحتى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داخل</a:t>
          </a:r>
          <a:r>
            <a:rPr lang="en-US" sz="2700" b="0" i="0" kern="1200" baseline="0" dirty="0"/>
            <a:t> </a:t>
          </a:r>
          <a:r>
            <a:rPr lang="en-US" sz="2700" b="0" i="0" kern="1200" baseline="0" dirty="0" err="1"/>
            <a:t>أجسامنا</a:t>
          </a:r>
          <a:r>
            <a:rPr lang="en-US" sz="2700" b="0" i="0" kern="1200" baseline="0" dirty="0"/>
            <a:t>.</a:t>
          </a:r>
          <a:endParaRPr lang="en-US" sz="2700" kern="1200" dirty="0"/>
        </a:p>
      </dsp:txBody>
      <dsp:txXfrm>
        <a:off x="1518685" y="4125387"/>
        <a:ext cx="4624375" cy="1086435"/>
      </dsp:txXfrm>
    </dsp:sp>
    <dsp:sp modelId="{C97B2805-3DB4-4C7F-9444-12A3C1D40E77}">
      <dsp:nvSpPr>
        <dsp:cNvPr id="0" name=""/>
        <dsp:cNvSpPr/>
      </dsp:nvSpPr>
      <dsp:spPr>
        <a:xfrm>
          <a:off x="5189414" y="883887"/>
          <a:ext cx="750124" cy="750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358192" y="883887"/>
        <a:ext cx="412568" cy="564468"/>
      </dsp:txXfrm>
    </dsp:sp>
    <dsp:sp modelId="{6E395E40-F6BC-423E-8DB9-967A852A5F4D}">
      <dsp:nvSpPr>
        <dsp:cNvPr id="0" name=""/>
        <dsp:cNvSpPr/>
      </dsp:nvSpPr>
      <dsp:spPr>
        <a:xfrm>
          <a:off x="5686850" y="2247749"/>
          <a:ext cx="750124" cy="750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716092"/>
            <a:satOff val="4828"/>
            <a:lumOff val="-22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716092"/>
              <a:satOff val="4828"/>
              <a:lumOff val="-22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855628" y="2247749"/>
        <a:ext cx="412568" cy="564468"/>
      </dsp:txXfrm>
    </dsp:sp>
    <dsp:sp modelId="{FD0519A6-54EF-41CD-9A1C-CE60D735ED84}">
      <dsp:nvSpPr>
        <dsp:cNvPr id="0" name=""/>
        <dsp:cNvSpPr/>
      </dsp:nvSpPr>
      <dsp:spPr>
        <a:xfrm>
          <a:off x="6176862" y="3611612"/>
          <a:ext cx="750124" cy="750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9432183"/>
            <a:satOff val="9656"/>
            <a:lumOff val="-451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9432183"/>
              <a:satOff val="9656"/>
              <a:lumOff val="-45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345640" y="3611612"/>
        <a:ext cx="412568" cy="564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4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9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6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4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37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3559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6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4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95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09014" y="2137059"/>
            <a:ext cx="7059592" cy="398624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2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2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Looking up view of a city with skyscrapers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72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0DB7A-C686-F6F9-4680-B967E38859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15131" y="220196"/>
            <a:ext cx="600997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كيف نحرك العالم بجهد أقل؟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FECB3-40D4-7EBB-8C67-517FFDE67718}"/>
              </a:ext>
            </a:extLst>
          </p:cNvPr>
          <p:cNvSpPr txBox="1"/>
          <p:nvPr/>
        </p:nvSpPr>
        <p:spPr>
          <a:xfrm>
            <a:off x="743712" y="2196036"/>
            <a:ext cx="5571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/>
              <a:t>اسم الطالب:محمد قطيشات</a:t>
            </a:r>
          </a:p>
          <a:p>
            <a:pPr algn="ctr" rtl="1"/>
            <a:r>
              <a:rPr lang="ar-JO" sz="3200" dirty="0"/>
              <a:t>الصف والشعبة:تاسع أ</a:t>
            </a:r>
          </a:p>
          <a:p>
            <a:pPr algn="ctr" rtl="1"/>
            <a:r>
              <a:rPr lang="ar-JO" sz="3200" dirty="0"/>
              <a:t>المادة:الفيزياء</a:t>
            </a:r>
            <a:endParaRPr lang="en-US" sz="3200" dirty="0"/>
          </a:p>
        </p:txBody>
      </p:sp>
      <p:pic>
        <p:nvPicPr>
          <p:cNvPr id="1027" name="Picture 3" descr="It's Official, The Year of VDI is here…and it's spelled WVD ! – Liquidware  Digital Workspace Management">
            <a:extLst>
              <a:ext uri="{FF2B5EF4-FFF2-40B4-BE49-F238E27FC236}">
                <a16:creationId xmlns:a16="http://schemas.microsoft.com/office/drawing/2014/main" id="{04565EC4-32AA-1955-6D2E-88F79B73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41" y="-6713"/>
            <a:ext cx="4726119" cy="31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17" name="Straight Connector 1131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8" name="Straight Connector 11317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9" name="Straight Connector 1131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0" name="Straight Connector 1131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1" name="Straight Connector 113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2" name="Straight Connector 113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23" name="Straight Connector 113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324" name="Rectangle 11323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5" name="Freeform: Shape 11324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520" y="105054"/>
            <a:ext cx="6381256" cy="1857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rtl="1"/>
            <a:r>
              <a:rPr lang="en-US" sz="3200" dirty="0" err="1"/>
              <a:t>الخلاصة</a:t>
            </a:r>
            <a:r>
              <a:rPr lang="en-US" sz="3200" dirty="0"/>
              <a:t>:</a:t>
            </a:r>
          </a:p>
        </p:txBody>
      </p:sp>
      <p:cxnSp>
        <p:nvCxnSpPr>
          <p:cNvPr id="11326" name="Straight Connector 11325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16" name="Straight Connector 11315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27" name="Rectangle 1">
            <a:extLst>
              <a:ext uri="{FF2B5EF4-FFF2-40B4-BE49-F238E27FC236}">
                <a16:creationId xmlns:a16="http://schemas.microsoft.com/office/drawing/2014/main" id="{723AFF16-6266-BC5B-E878-60AF6E832664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225538673"/>
              </p:ext>
            </p:extLst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777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0" y="509286"/>
            <a:ext cx="2805240" cy="1331706"/>
          </a:xfrm>
          <a:noFill/>
        </p:spPr>
        <p:txBody>
          <a:bodyPr anchor="ctr">
            <a:normAutofit/>
          </a:bodyPr>
          <a:lstStyle/>
          <a:p>
            <a:pPr algn="r" rtl="1"/>
            <a:r>
              <a:rPr lang="ar-JO" sz="3600" dirty="0"/>
              <a:t>المقدمة </a:t>
            </a:r>
            <a:r>
              <a:rPr lang="en-US" sz="3600" dirty="0"/>
              <a:t>:</a:t>
            </a:r>
          </a:p>
        </p:txBody>
      </p:sp>
      <p:pic>
        <p:nvPicPr>
          <p:cNvPr id="25" name="Picture Placeholder 6" descr="A city skyline">
            <a:extLst>
              <a:ext uri="{FF2B5EF4-FFF2-40B4-BE49-F238E27FC236}">
                <a16:creationId xmlns:a16="http://schemas.microsoft.com/office/drawing/2014/main" id="{086C9520-C924-5732-CC82-F0C4A533D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/>
        </p:blipFill>
        <p:spPr/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D91058B5-67B7-CE5D-BCBA-44659C785EB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038599" y="1930756"/>
            <a:ext cx="551021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JO" sz="2400" dirty="0"/>
              <a:t>الروافع </a:t>
            </a:r>
            <a:r>
              <a:rPr lang="en-US" sz="2400" dirty="0"/>
              <a:t>Levers) </a:t>
            </a:r>
            <a:r>
              <a:rPr lang="ar-JO" sz="2400" dirty="0"/>
              <a:t>)هي واحدة من أقدم وأهم الآلات البسيطة التي اخترعها الإنسان لتسهيل حياته، وهي الأساس الذي بُنيت عليه العديد من المعدات المعقدة التي نراها اليوم.</a:t>
            </a:r>
          </a:p>
          <a:p>
            <a:pPr marL="342900" lvl="0" indent="-342900" algn="just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JO" sz="2400" dirty="0"/>
              <a:t>الرافعة هي عبارة عن ساق متينة تتحرك حول نقطة ثابتة، وتُستخدم لتحويل قوة صغيرة (تبذلها أنت) إلى قوة كبيرة (لتحريك جسم ثقيل)، أو لزيادة سرعة ودقة الأداء.</a:t>
            </a:r>
          </a:p>
          <a:p>
            <a:pPr marL="342900" lvl="0" indent="-342900" algn="just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ar-JO" sz="2400" dirty="0"/>
              <a:t>قال العالم أرخميدس: "أعطني نقطة ارتكاز ومكاناً أقف عليه، وسأحرك الأرض."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تمثال نصفي لماركوس اوريليوس من ستويك ستور يو كيه - صورة تمثال لرأس الفيلسوف  الرواقي لديكور المنزل - مادة الراتنج المتينة بلمسة نهائية مطلية يدويًا (8  انش): اشتري اون لاين بأفضل الاسعار">
            <a:extLst>
              <a:ext uri="{FF2B5EF4-FFF2-40B4-BE49-F238E27FC236}">
                <a16:creationId xmlns:a16="http://schemas.microsoft.com/office/drawing/2014/main" id="{BFFF4AF6-A6B9-0EB1-6595-04FCECDE0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90" y="100248"/>
            <a:ext cx="3539934" cy="66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51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592" y="-242796"/>
            <a:ext cx="4134422" cy="1894972"/>
          </a:xfrm>
          <a:noFill/>
        </p:spPr>
        <p:txBody>
          <a:bodyPr>
            <a:noAutofit/>
          </a:bodyPr>
          <a:lstStyle/>
          <a:p>
            <a:pPr algn="r" rtl="1"/>
            <a:r>
              <a:rPr lang="ar-JO" dirty="0"/>
              <a:t>مما تتكون أي رافعة؟</a:t>
            </a:r>
            <a:endParaRPr lang="en-US" dirty="0"/>
          </a:p>
        </p:txBody>
      </p:sp>
      <p:pic>
        <p:nvPicPr>
          <p:cNvPr id="43" name="Picture Placeholder 42" descr="A plane flying over a city">
            <a:extLst>
              <a:ext uri="{FF2B5EF4-FFF2-40B4-BE49-F238E27FC236}">
                <a16:creationId xmlns:a16="http://schemas.microsoft.com/office/drawing/2014/main" id="{9100BC91-12A3-DE75-3F38-9C17D39DC5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/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1AEA55C-73EB-EFEE-7E8E-CF75DE010C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26059" y="2694731"/>
            <a:ext cx="732066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نقطة الارتكاز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(Fulcrum):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النقطة الثابتة التي تدور حولها الرافعة (يرمز لها عادة بمثلث 🔺)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القوة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(Effort Force):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الجهد الذي نبذله نحن لتحريك الشيء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المقاومة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(Load):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الجسم أو الثقل المراد تحريكه أو رفعه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4102" name="Picture 6" descr="Crane clipart Images - Free Download on Freepik">
            <a:extLst>
              <a:ext uri="{FF2B5EF4-FFF2-40B4-BE49-F238E27FC236}">
                <a16:creationId xmlns:a16="http://schemas.microsoft.com/office/drawing/2014/main" id="{8D9F5D50-BC46-8B85-A741-ED90972C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948" y="-11577"/>
            <a:ext cx="3454617" cy="527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39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2" name="Straight Connector 513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Straight Connector 513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Straight Connector 513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Straight Connector 513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Straight Connector 513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2" name="Straight Connector 514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4" name="Straight Connector 514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46" name="Rectangle 5145">
            <a:extLst>
              <a:ext uri="{FF2B5EF4-FFF2-40B4-BE49-F238E27FC236}">
                <a16:creationId xmlns:a16="http://schemas.microsoft.com/office/drawing/2014/main" id="{B64CD7FE-A713-4F49-85A1-1288513C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48" name="Straight Connector 5147">
            <a:extLst>
              <a:ext uri="{FF2B5EF4-FFF2-40B4-BE49-F238E27FC236}">
                <a16:creationId xmlns:a16="http://schemas.microsoft.com/office/drawing/2014/main" id="{89BAAD23-0119-402F-8301-E5F5CD03F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2790967" cy="9007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0" name="Straight Connector 5149">
            <a:extLst>
              <a:ext uri="{FF2B5EF4-FFF2-40B4-BE49-F238E27FC236}">
                <a16:creationId xmlns:a16="http://schemas.microsoft.com/office/drawing/2014/main" id="{DAE3C22F-EDA2-4D06-924A-8184ADCD1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727743" y="0"/>
            <a:ext cx="3464257" cy="160361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30" y="74609"/>
            <a:ext cx="9710738" cy="1245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JO" sz="4400" dirty="0"/>
              <a:t>أنواع الروافع</a:t>
            </a:r>
            <a:endParaRPr lang="en-US" sz="4400" dirty="0"/>
          </a:p>
        </p:txBody>
      </p:sp>
      <p:cxnSp>
        <p:nvCxnSpPr>
          <p:cNvPr id="5152" name="Straight Connector 5151">
            <a:extLst>
              <a:ext uri="{FF2B5EF4-FFF2-40B4-BE49-F238E27FC236}">
                <a16:creationId xmlns:a16="http://schemas.microsoft.com/office/drawing/2014/main" id="{3B92B40A-D71A-4D53-A8B2-41176E222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49000" y="0"/>
            <a:ext cx="1143000" cy="44014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4" name="Straight Connector 5153">
            <a:extLst>
              <a:ext uri="{FF2B5EF4-FFF2-40B4-BE49-F238E27FC236}">
                <a16:creationId xmlns:a16="http://schemas.microsoft.com/office/drawing/2014/main" id="{945D1022-1095-4170-84E8-BBA5C08F1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2065" y="4942445"/>
            <a:ext cx="2533303" cy="191555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6" name="Straight Connector 5155">
            <a:extLst>
              <a:ext uri="{FF2B5EF4-FFF2-40B4-BE49-F238E27FC236}">
                <a16:creationId xmlns:a16="http://schemas.microsoft.com/office/drawing/2014/main" id="{13A89759-1F78-4414-80AF-0441C3F13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114197"/>
            <a:ext cx="8441268" cy="7438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D185D3DE-3920-0600-9AF5-6E4330AC9DC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621536" y="1147024"/>
            <a:ext cx="9557707" cy="3945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lvl="0" algn="r" rtl="1"/>
            <a:r>
              <a:rPr lang="ar-SA" sz="2400" dirty="0"/>
              <a:t>يتم تصنيفها إلى ثلاثة أنواع بناءً على </a:t>
            </a:r>
            <a:r>
              <a:rPr lang="ar-SA" sz="2400" b="1" dirty="0"/>
              <a:t>ترتيب</a:t>
            </a:r>
            <a:r>
              <a:rPr lang="ar-SA" sz="2400" dirty="0"/>
              <a:t> المكونات الثلاثة</a:t>
            </a:r>
            <a:r>
              <a:rPr lang="en-US" sz="2400" dirty="0"/>
              <a:t> </a:t>
            </a:r>
            <a:r>
              <a:rPr lang="ar-JO" sz="2400" dirty="0"/>
              <a:t>:</a:t>
            </a:r>
            <a:r>
              <a:rPr lang="ar-SA" sz="2400" dirty="0"/>
              <a:t>القوة، المقاومة، نقطة الارتكاز</a:t>
            </a:r>
            <a:r>
              <a:rPr lang="ar-JO" sz="2400" dirty="0"/>
              <a:t>.</a:t>
            </a:r>
            <a:endParaRPr lang="en-US" sz="2400" dirty="0"/>
          </a:p>
          <a:p>
            <a:pPr lvl="0" algn="r" rtl="1"/>
            <a:r>
              <a:rPr lang="ar-SA" sz="2400" dirty="0"/>
              <a:t>من يقع في المنتصف يحدد نوع الرافعة</a:t>
            </a:r>
            <a:r>
              <a:rPr lang="en-US" sz="2400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02E61D-63EB-A32C-0A3A-6BFA51F1A2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أنواع الروافع - الآلات البسيطة">
            <a:extLst>
              <a:ext uri="{FF2B5EF4-FFF2-40B4-BE49-F238E27FC236}">
                <a16:creationId xmlns:a16="http://schemas.microsoft.com/office/drawing/2014/main" id="{1507FFC5-3321-E29A-5BB1-49736E97B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8"/>
          <a:stretch>
            <a:fillRect/>
          </a:stretch>
        </p:blipFill>
        <p:spPr bwMode="auto">
          <a:xfrm>
            <a:off x="2853926" y="2582853"/>
            <a:ext cx="7182317" cy="26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8" name="Straight Connector 618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0" name="Straight Connector 618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2" name="Straight Connector 619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4" name="Straight Connector 619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6" name="Straight Connector 619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8" name="Straight Connector 619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0" name="Straight Connector 619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202" name="Rectangle 6201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79796C4-BDBE-6051-A972-E807D2F922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59859" y="248554"/>
            <a:ext cx="9531922" cy="16716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rtl="1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b="0" u="none" strike="noStrike" normalizeH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روافع</a:t>
            </a:r>
            <a:r>
              <a:rPr kumimoji="0" lang="en-US" altLang="en-US" b="0" u="none" strike="noStrik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u="none" strike="noStrike" normalizeH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النوع</a:t>
            </a:r>
            <a:r>
              <a:rPr kumimoji="0" lang="en-US" altLang="en-US" b="0" u="none" strike="noStrik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u="none" strike="noStrike" normalizeH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الأول</a:t>
            </a:r>
            <a:r>
              <a:rPr kumimoji="0" lang="en-US" altLang="en-US" b="0" u="none" strike="noStrik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altLang="en-US" b="0" u="none" strike="noStrike" normalizeH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الارتكاز</a:t>
            </a:r>
            <a:r>
              <a:rPr kumimoji="0" lang="en-US" altLang="en-US" b="0" u="none" strike="noStrik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u="none" strike="noStrike" normalizeH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في</a:t>
            </a:r>
            <a:r>
              <a:rPr kumimoji="0" lang="en-US" altLang="en-US" b="0" u="none" strike="noStrike" normalizeH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u="none" strike="noStrike" normalizeH="0" dirty="0" err="1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المنتصف</a:t>
            </a:r>
            <a:endParaRPr kumimoji="0" lang="en-US" altLang="en-US" b="0" u="none" strike="noStrike" normalizeH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fontAlgn="base">
              <a:spcAft>
                <a:spcPct val="0"/>
              </a:spcAft>
              <a:buClrTx/>
              <a:buSzTx/>
              <a:tabLst/>
            </a:pPr>
            <a:endParaRPr kumimoji="0" lang="en-US" altLang="en-US" b="0" u="none" strike="noStrike" normalizeH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CBC3590-24CB-4AC7-F7E2-AFEB0E679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7116" y="2424114"/>
            <a:ext cx="4405314" cy="41195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285750" lvl="1" indent="-285750" algn="r" rtl="1">
              <a:buFont typeface="Arial" panose="020B0604020202020204" pitchFamily="34" charset="0"/>
              <a:buChar char="•"/>
            </a:pPr>
            <a:r>
              <a:rPr lang="ar-SA" sz="2800" b="1" i="1" dirty="0"/>
              <a:t>القاعدة</a:t>
            </a:r>
            <a:r>
              <a:rPr lang="en-US" sz="2800" b="1" i="1" dirty="0"/>
              <a:t>:</a:t>
            </a:r>
            <a:r>
              <a:rPr lang="en-US" sz="2800" i="1" dirty="0"/>
              <a:t> </a:t>
            </a:r>
            <a:r>
              <a:rPr lang="ar-SA" sz="2800" i="1" dirty="0"/>
              <a:t>تقع نقطة الارتكاز</a:t>
            </a:r>
            <a:r>
              <a:rPr lang="en-US" sz="2800" i="1" dirty="0"/>
              <a:t> (🔺) </a:t>
            </a:r>
            <a:r>
              <a:rPr lang="ar-SA" sz="2800" i="1" dirty="0"/>
              <a:t>بين القوة والمقاومة</a:t>
            </a:r>
            <a:r>
              <a:rPr lang="en-US" sz="2800" i="1" dirty="0"/>
              <a:t>.</a:t>
            </a:r>
            <a:endParaRPr lang="en-US" sz="2800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800" b="1" i="1" dirty="0"/>
              <a:t>الفائدة</a:t>
            </a:r>
            <a:r>
              <a:rPr lang="en-US" sz="2800" b="1" i="1" dirty="0"/>
              <a:t>:</a:t>
            </a:r>
            <a:r>
              <a:rPr lang="en-US" sz="2800" i="1" dirty="0"/>
              <a:t> </a:t>
            </a:r>
            <a:r>
              <a:rPr lang="ar-SA" sz="2800" i="1" dirty="0"/>
              <a:t>يمكنها تغيير اتجاه القوة</a:t>
            </a:r>
            <a:r>
              <a:rPr lang="en-US" sz="2800" i="1" dirty="0"/>
              <a:t> </a:t>
            </a:r>
            <a:r>
              <a:rPr lang="ar-SA" sz="2800" i="1" dirty="0"/>
              <a:t>تدفع لأسفل ليرتفع الجسم لأعلى</a:t>
            </a:r>
            <a:r>
              <a:rPr lang="en-US" sz="2800" i="1" dirty="0"/>
              <a:t> </a:t>
            </a:r>
            <a:r>
              <a:rPr lang="ar-SA" sz="2800" i="1" dirty="0"/>
              <a:t>وتكبير القوة</a:t>
            </a:r>
            <a:r>
              <a:rPr lang="en-US" sz="2800" i="1" dirty="0"/>
              <a:t>.</a:t>
            </a:r>
            <a:endParaRPr lang="en-US" sz="2800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800" b="1" i="1" dirty="0"/>
              <a:t>أمثلة من حياتنا</a:t>
            </a:r>
            <a:r>
              <a:rPr lang="en-US" sz="2800" b="1" i="1" dirty="0"/>
              <a:t>:</a:t>
            </a:r>
            <a:r>
              <a:rPr lang="en-US" sz="2800" i="1" dirty="0"/>
              <a:t> </a:t>
            </a:r>
            <a:r>
              <a:rPr lang="ar-SA" sz="2800" i="1" dirty="0"/>
              <a:t>المقص، الأرجوحة، العتلة، الميزان ذو الكفتين</a:t>
            </a:r>
            <a:r>
              <a:rPr lang="en-US" sz="2800" i="1" dirty="0"/>
              <a:t>.</a:t>
            </a:r>
            <a:endParaRPr lang="en-US" sz="28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cxnSp>
        <p:nvCxnSpPr>
          <p:cNvPr id="6204" name="Straight Connector 6203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6" name="Straight Connector 6205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ree Types of Lever Systems: First Class Lever">
            <a:extLst>
              <a:ext uri="{FF2B5EF4-FFF2-40B4-BE49-F238E27FC236}">
                <a16:creationId xmlns:a16="http://schemas.microsoft.com/office/drawing/2014/main" id="{4E843543-E134-6C6F-539D-CA7E9AD3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85" y="4684776"/>
            <a:ext cx="3111500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C83139-767A-E439-2098-106EAB216CAE}"/>
              </a:ext>
            </a:extLst>
          </p:cNvPr>
          <p:cNvSpPr txBox="1"/>
          <p:nvPr/>
        </p:nvSpPr>
        <p:spPr>
          <a:xfrm>
            <a:off x="3017520" y="3253478"/>
            <a:ext cx="6132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 </a:t>
            </a:r>
            <a:endParaRPr lang="en-US" dirty="0"/>
          </a:p>
        </p:txBody>
      </p:sp>
      <p:pic>
        <p:nvPicPr>
          <p:cNvPr id="1028" name="Picture 4" descr="What is a First Class Lever | Types of Levers | STEM Wiki">
            <a:extLst>
              <a:ext uri="{FF2B5EF4-FFF2-40B4-BE49-F238E27FC236}">
                <a16:creationId xmlns:a16="http://schemas.microsoft.com/office/drawing/2014/main" id="{6FBBE998-B991-4AFC-9D81-43E48E83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7" y="1209460"/>
            <a:ext cx="6000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64CD7FE-A713-4F49-85A1-1288513C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BAAD23-0119-402F-8301-E5F5CD03F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2790967" cy="9007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AE3C22F-EDA2-4D06-924A-8184ADCD1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727743" y="0"/>
            <a:ext cx="3464257" cy="160361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68193294-E35B-FA86-25C8-2F38D0C4D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82496" y="219803"/>
            <a:ext cx="9717023" cy="13838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fontAlgn="base">
              <a:spcAft>
                <a:spcPct val="0"/>
              </a:spcAft>
              <a:buClrTx/>
              <a:buSzTx/>
              <a:tabLst/>
            </a:pPr>
            <a:r>
              <a:rPr kumimoji="0" lang="ar-JO" altLang="en-US" sz="4400" b="0" u="none" strike="noStrike" normalizeH="0" dirty="0">
                <a:ln>
                  <a:noFill/>
                </a:ln>
                <a:effectLst/>
              </a:rPr>
              <a:t>ر</a:t>
            </a:r>
            <a:r>
              <a:rPr kumimoji="0" lang="en-US" altLang="en-US" sz="4400" b="0" u="none" strike="noStrike" normalizeH="0" dirty="0" err="1">
                <a:ln>
                  <a:noFill/>
                </a:ln>
                <a:effectLst/>
              </a:rPr>
              <a:t>وافع</a:t>
            </a:r>
            <a:r>
              <a:rPr kumimoji="0" lang="en-US" altLang="en-US" sz="4400" b="0" u="none" strike="noStrike" normalizeH="0" dirty="0">
                <a:ln>
                  <a:noFill/>
                </a:ln>
                <a:effectLst/>
              </a:rPr>
              <a:t> </a:t>
            </a:r>
            <a:r>
              <a:rPr kumimoji="0" lang="en-US" altLang="en-US" sz="4400" b="0" u="none" strike="noStrike" normalizeH="0" dirty="0" err="1">
                <a:ln>
                  <a:noFill/>
                </a:ln>
                <a:effectLst/>
              </a:rPr>
              <a:t>النوع</a:t>
            </a:r>
            <a:r>
              <a:rPr kumimoji="0" lang="en-US" altLang="en-US" sz="4400" b="0" u="none" strike="noStrike" normalizeH="0" dirty="0">
                <a:ln>
                  <a:noFill/>
                </a:ln>
                <a:effectLst/>
              </a:rPr>
              <a:t> </a:t>
            </a:r>
            <a:r>
              <a:rPr kumimoji="0" lang="en-US" altLang="en-US" sz="4400" b="0" u="none" strike="noStrike" normalizeH="0" dirty="0" err="1">
                <a:ln>
                  <a:noFill/>
                </a:ln>
                <a:effectLst/>
              </a:rPr>
              <a:t>الثاني</a:t>
            </a:r>
            <a:r>
              <a:rPr kumimoji="0" lang="ar-JO" altLang="en-US" sz="4400" b="0" u="none" strike="noStrike" normalizeH="0" dirty="0">
                <a:ln>
                  <a:noFill/>
                </a:ln>
                <a:effectLst/>
              </a:rPr>
              <a:t>:</a:t>
            </a:r>
            <a:r>
              <a:rPr kumimoji="0" lang="en-US" altLang="en-US" sz="4400" b="0" u="none" strike="noStrike" normalizeH="0" dirty="0">
                <a:ln>
                  <a:noFill/>
                </a:ln>
                <a:effectLst/>
              </a:rPr>
              <a:t> </a:t>
            </a:r>
            <a:r>
              <a:rPr kumimoji="0" lang="en-US" altLang="en-US" sz="4400" b="0" u="none" strike="noStrike" normalizeH="0" dirty="0" err="1">
                <a:ln>
                  <a:noFill/>
                </a:ln>
                <a:effectLst/>
              </a:rPr>
              <a:t>المقاومة</a:t>
            </a:r>
            <a:r>
              <a:rPr kumimoji="0" lang="en-US" altLang="en-US" sz="4400" b="0" u="none" strike="noStrike" normalizeH="0" dirty="0">
                <a:ln>
                  <a:noFill/>
                </a:ln>
                <a:effectLst/>
              </a:rPr>
              <a:t> </a:t>
            </a:r>
            <a:r>
              <a:rPr kumimoji="0" lang="en-US" altLang="en-US" sz="4400" b="0" u="none" strike="noStrike" normalizeH="0" dirty="0" err="1">
                <a:ln>
                  <a:noFill/>
                </a:ln>
                <a:effectLst/>
              </a:rPr>
              <a:t>في</a:t>
            </a:r>
            <a:r>
              <a:rPr kumimoji="0" lang="en-US" altLang="en-US" sz="4400" b="0" u="none" strike="noStrike" normalizeH="0" dirty="0">
                <a:ln>
                  <a:noFill/>
                </a:ln>
                <a:effectLst/>
              </a:rPr>
              <a:t> </a:t>
            </a:r>
            <a:r>
              <a:rPr kumimoji="0" lang="en-US" altLang="en-US" sz="4400" b="0" u="none" strike="noStrike" normalizeH="0" dirty="0" err="1">
                <a:ln>
                  <a:noFill/>
                </a:ln>
                <a:effectLst/>
              </a:rPr>
              <a:t>المنتصف</a:t>
            </a:r>
            <a:endParaRPr kumimoji="0" lang="en-US" altLang="en-US" sz="4400" b="0" u="none" strike="noStrike" normalizeH="0" dirty="0">
              <a:ln>
                <a:noFill/>
              </a:ln>
              <a:effectLst/>
            </a:endParaRPr>
          </a:p>
          <a:p>
            <a:pPr marL="0" marR="0" lvl="0" indent="0" algn="r" fontAlgn="base">
              <a:spcAft>
                <a:spcPct val="0"/>
              </a:spcAft>
              <a:buClrTx/>
              <a:buSzTx/>
              <a:tabLst/>
            </a:pPr>
            <a:endParaRPr kumimoji="0" lang="en-US" altLang="en-US" sz="4400" b="0" u="none" strike="noStrike" normalizeH="0" dirty="0">
              <a:ln>
                <a:noFill/>
              </a:ln>
              <a:effectLst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92B40A-D71A-4D53-A8B2-41176E222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49000" y="0"/>
            <a:ext cx="1143000" cy="44014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5D1022-1095-4170-84E8-BBA5C08F1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2065" y="4942445"/>
            <a:ext cx="2533303" cy="191555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A89759-1F78-4414-80AF-0441C3F13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114197"/>
            <a:ext cx="8441268" cy="7438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erson wearing a hard hat and overalls pushing a wheelbarrow&#10;&#10;AI-generated content may be incorrect.">
            <a:extLst>
              <a:ext uri="{FF2B5EF4-FFF2-40B4-BE49-F238E27FC236}">
                <a16:creationId xmlns:a16="http://schemas.microsoft.com/office/drawing/2014/main" id="{854058AA-81DB-AFAB-2E48-8A8F079F0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1" y="4252912"/>
            <a:ext cx="2889276" cy="2889276"/>
          </a:xfrm>
          <a:prstGeom prst="rect">
            <a:avLst/>
          </a:prstGeom>
        </p:spPr>
      </p:pic>
      <p:pic>
        <p:nvPicPr>
          <p:cNvPr id="12" name="Picture 11" descr="A person pushing a wheelbarrow full of dirt&#10;&#10;AI-generated content may be incorrect.">
            <a:extLst>
              <a:ext uri="{FF2B5EF4-FFF2-40B4-BE49-F238E27FC236}">
                <a16:creationId xmlns:a16="http://schemas.microsoft.com/office/drawing/2014/main" id="{995B0B4B-1576-3ECE-BB47-052A86281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484" y="3922185"/>
            <a:ext cx="2889276" cy="288927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9675A41-3946-3AAD-8EE5-828A794AC8EB}"/>
              </a:ext>
            </a:extLst>
          </p:cNvPr>
          <p:cNvSpPr>
            <a:spLocks noGrp="1" noChangeArrowheads="1"/>
          </p:cNvSpPr>
          <p:nvPr>
            <p:ph sz="half" idx="13"/>
          </p:nvPr>
        </p:nvSpPr>
        <p:spPr bwMode="auto">
          <a:xfrm>
            <a:off x="7114833" y="2364755"/>
            <a:ext cx="4152045" cy="3945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400" b="1" i="1" dirty="0"/>
              <a:t>القاعدة</a:t>
            </a:r>
            <a:r>
              <a:rPr lang="en-US" sz="2400" b="1" i="1" dirty="0"/>
              <a:t>: </a:t>
            </a:r>
            <a:r>
              <a:rPr lang="ar-SA" sz="2400" b="1" i="1" dirty="0"/>
              <a:t>يقع حمل المقاومة</a:t>
            </a:r>
            <a:r>
              <a:rPr lang="en-US" sz="2400" b="1" i="1" dirty="0"/>
              <a:t> (</a:t>
            </a:r>
            <a:r>
              <a:rPr lang="ar-SA" sz="2400" b="1" i="1" dirty="0"/>
              <a:t>الثقل</a:t>
            </a:r>
            <a:r>
              <a:rPr lang="en-US" sz="2400" b="1" i="1" dirty="0"/>
              <a:t>) </a:t>
            </a:r>
            <a:r>
              <a:rPr lang="ar-SA" sz="2400" b="1" i="1" dirty="0"/>
              <a:t>بين القوة ونقطة الارتكاز</a:t>
            </a:r>
            <a:r>
              <a:rPr lang="en-US" sz="2400" b="1" i="1" dirty="0"/>
              <a:t>.</a:t>
            </a:r>
            <a:endParaRPr lang="en-US" sz="2400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400" b="1" i="1" dirty="0"/>
              <a:t>الفائدة</a:t>
            </a:r>
            <a:r>
              <a:rPr lang="en-US" sz="2400" b="1" i="1" dirty="0"/>
              <a:t>: </a:t>
            </a:r>
            <a:r>
              <a:rPr lang="ar-SA" sz="2400" b="1" i="1" dirty="0"/>
              <a:t>توفر الجهد دائماً</a:t>
            </a:r>
            <a:r>
              <a:rPr lang="en-US" sz="2400" b="1" i="1" dirty="0"/>
              <a:t>! </a:t>
            </a:r>
            <a:r>
              <a:rPr lang="ar-SA" sz="2400" b="1" i="1" dirty="0"/>
              <a:t>تمكننا من رفع أحمال ثقيلة بقوة صغيرة</a:t>
            </a:r>
            <a:r>
              <a:rPr lang="en-US" sz="2400" b="1" i="1" dirty="0"/>
              <a:t>.</a:t>
            </a:r>
            <a:endParaRPr lang="en-US" sz="2400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400" b="1" i="1" dirty="0"/>
              <a:t>أمثلة من حياتنا</a:t>
            </a:r>
            <a:r>
              <a:rPr lang="en-US" sz="2400" b="1" i="1" dirty="0"/>
              <a:t>: </a:t>
            </a:r>
            <a:r>
              <a:rPr lang="ar-SA" sz="2400" b="1" i="1" dirty="0"/>
              <a:t>عربة الحديقة، كسارة البندق، فتاحة زجاجات المياه الغازية</a:t>
            </a:r>
            <a:r>
              <a:rPr lang="en-US" sz="2400" b="1" i="1" dirty="0"/>
              <a:t>.</a:t>
            </a:r>
            <a:endParaRPr lang="en-US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 descr="Simple Machines - Levers - Let's Talk Science">
            <a:extLst>
              <a:ext uri="{FF2B5EF4-FFF2-40B4-BE49-F238E27FC236}">
                <a16:creationId xmlns:a16="http://schemas.microsoft.com/office/drawing/2014/main" id="{85281B3C-E6E9-85BE-6648-F622386C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" y="1148438"/>
            <a:ext cx="3468214" cy="29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0" name="Straight Connector 819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2" name="Straight Connector 820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4" name="Straight Connector 820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6" name="Straight Connector 820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8" name="Straight Connector 820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0" name="Straight Connector 820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2" name="Straight Connector 821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214" name="Rectangle 8213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312" y="239768"/>
            <a:ext cx="10226368" cy="1690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SA" b="1" dirty="0"/>
              <a:t>روافع النوع الث</a:t>
            </a:r>
            <a:r>
              <a:rPr lang="ar-JO" b="1" dirty="0"/>
              <a:t>الث: ا</a:t>
            </a:r>
            <a:r>
              <a:rPr lang="ar-SA" b="1" dirty="0"/>
              <a:t>لقوة في المنتصف</a:t>
            </a:r>
            <a:endParaRPr lang="en-US" dirty="0"/>
          </a:p>
        </p:txBody>
      </p:sp>
      <p:cxnSp>
        <p:nvCxnSpPr>
          <p:cNvPr id="8216" name="Straight Connector 8215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8" name="Straight Connector 8217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0" name="Straight Connector 8219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86167447-A41A-C33E-7DE8-1C9693D1EC44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6681789" y="2290762"/>
            <a:ext cx="4572428" cy="40338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b="1" i="1" dirty="0"/>
              <a:t>القاعدة</a:t>
            </a:r>
            <a:r>
              <a:rPr lang="en-US" b="1" i="1" dirty="0"/>
              <a:t>: </a:t>
            </a:r>
            <a:r>
              <a:rPr lang="ar-SA" b="1" i="1" dirty="0"/>
              <a:t>تقع القوة التي نبذلها بين المقاومة ونقطة الارتكاز</a:t>
            </a:r>
            <a:r>
              <a:rPr lang="en-US" b="1" i="1" dirty="0"/>
              <a:t>.</a:t>
            </a:r>
            <a:endParaRPr lang="en-US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b="1" i="1" dirty="0"/>
              <a:t>الفائدة</a:t>
            </a:r>
            <a:r>
              <a:rPr lang="en-US" b="1" i="1" dirty="0"/>
              <a:t>: </a:t>
            </a:r>
            <a:r>
              <a:rPr lang="ar-SA" b="1" i="1" dirty="0"/>
              <a:t>لا توفر الجهد</a:t>
            </a:r>
            <a:r>
              <a:rPr lang="en-US" b="1" i="1" dirty="0"/>
              <a:t> </a:t>
            </a:r>
            <a:r>
              <a:rPr lang="ar-JO" b="1" i="1" dirty="0"/>
              <a:t>(</a:t>
            </a:r>
            <a:r>
              <a:rPr lang="ar-SA" b="1" i="1" dirty="0"/>
              <a:t>نحتاج قوة أكبر</a:t>
            </a:r>
            <a:r>
              <a:rPr lang="ar-JO" b="1" i="1" dirty="0"/>
              <a:t>)</a:t>
            </a:r>
            <a:r>
              <a:rPr lang="ar-SA" b="1" i="1" dirty="0"/>
              <a:t>، لكنها تزيد المسافة والسرعة والدقة في العمل</a:t>
            </a:r>
            <a:r>
              <a:rPr lang="en-US" b="1" i="1" dirty="0"/>
              <a:t>.</a:t>
            </a:r>
            <a:endParaRPr lang="en-US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b="1" i="1" dirty="0"/>
              <a:t>أمثلة من حياتنا</a:t>
            </a:r>
            <a:r>
              <a:rPr lang="en-US" b="1" i="1" dirty="0"/>
              <a:t>: </a:t>
            </a:r>
            <a:r>
              <a:rPr lang="ar-SA" b="1" i="1" dirty="0"/>
              <a:t>الملقط، صنارة الصيد، المكنسة اليدوية، مضرب التنس</a:t>
            </a: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8222" name="Straight Connector 8221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imple Machines - Levers - Let's Talk Science">
            <a:extLst>
              <a:ext uri="{FF2B5EF4-FFF2-40B4-BE49-F238E27FC236}">
                <a16:creationId xmlns:a16="http://schemas.microsoft.com/office/drawing/2014/main" id="{A23AA7B6-4C13-538C-563E-94567F95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8" y="1538288"/>
            <a:ext cx="3747558" cy="28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D9C671-760B-66CF-B22A-CEB48DEEC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7" y="4287893"/>
            <a:ext cx="65913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9" name="Straight Connector 922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1" name="Straight Connector 923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3" name="Straight Connector 923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5" name="Straight Connector 923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7" name="Straight Connector 923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B64CD7FE-A713-4F49-85A1-1288513C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41" name="Straight Connector 9240">
            <a:extLst>
              <a:ext uri="{FF2B5EF4-FFF2-40B4-BE49-F238E27FC236}">
                <a16:creationId xmlns:a16="http://schemas.microsoft.com/office/drawing/2014/main" id="{89BAAD23-0119-402F-8301-E5F5CD03F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2790967" cy="9007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Straight Connector 9242">
            <a:extLst>
              <a:ext uri="{FF2B5EF4-FFF2-40B4-BE49-F238E27FC236}">
                <a16:creationId xmlns:a16="http://schemas.microsoft.com/office/drawing/2014/main" id="{DAE3C22F-EDA2-4D06-924A-8184ADCD1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727743" y="0"/>
            <a:ext cx="3464257" cy="160361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6612C325-75A1-A59A-9CF7-214FBF4EE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95704" y="476975"/>
            <a:ext cx="9710738" cy="12452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fontAlgn="base">
              <a:spcAft>
                <a:spcPct val="0"/>
              </a:spcAft>
              <a:buClrTx/>
              <a:buSzTx/>
              <a:tabLst/>
            </a:pPr>
            <a:br>
              <a:rPr kumimoji="0" lang="ar-JO" altLang="en-US" sz="4400" b="0" u="none" strike="noStrike" normalizeH="0" dirty="0">
                <a:ln>
                  <a:noFill/>
                </a:ln>
                <a:effectLst/>
              </a:rPr>
            </a:br>
            <a:r>
              <a:rPr kumimoji="0" lang="en-US" altLang="en-US" sz="4400" b="0" u="none" strike="noStrike" normalizeH="0" dirty="0">
                <a:ln>
                  <a:noFill/>
                </a:ln>
                <a:effectLst/>
              </a:rPr>
              <a:t> </a:t>
            </a:r>
            <a:r>
              <a:rPr kumimoji="0" lang="en-US" altLang="en-US" sz="4400" b="0" u="none" strike="noStrike" normalizeH="0" dirty="0" err="1">
                <a:ln>
                  <a:noFill/>
                </a:ln>
                <a:effectLst/>
              </a:rPr>
              <a:t>قانون</a:t>
            </a:r>
            <a:r>
              <a:rPr kumimoji="0" lang="en-US" altLang="en-US" sz="4400" b="0" u="none" strike="noStrike" normalizeH="0" dirty="0">
                <a:ln>
                  <a:noFill/>
                </a:ln>
                <a:effectLst/>
              </a:rPr>
              <a:t> </a:t>
            </a:r>
            <a:r>
              <a:rPr kumimoji="0" lang="en-US" altLang="en-US" sz="4400" b="0" u="none" strike="noStrike" normalizeH="0" dirty="0" err="1">
                <a:ln>
                  <a:noFill/>
                </a:ln>
                <a:effectLst/>
              </a:rPr>
              <a:t>الروافع</a:t>
            </a:r>
            <a:endParaRPr kumimoji="0" lang="en-US" altLang="en-US" sz="4400" b="0" u="none" strike="noStrike" normalizeH="0" dirty="0">
              <a:ln>
                <a:noFill/>
              </a:ln>
              <a:effectLst/>
            </a:endParaRPr>
          </a:p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endParaRPr kumimoji="0" lang="en-US" altLang="en-US" sz="4400" b="0" u="none" strike="noStrike" normalizeH="0" dirty="0">
              <a:ln>
                <a:noFill/>
              </a:ln>
              <a:effectLst/>
            </a:endParaRPr>
          </a:p>
        </p:txBody>
      </p:sp>
      <p:cxnSp>
        <p:nvCxnSpPr>
          <p:cNvPr id="9245" name="Straight Connector 9244">
            <a:extLst>
              <a:ext uri="{FF2B5EF4-FFF2-40B4-BE49-F238E27FC236}">
                <a16:creationId xmlns:a16="http://schemas.microsoft.com/office/drawing/2014/main" id="{3B92B40A-D71A-4D53-A8B2-41176E222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49000" y="0"/>
            <a:ext cx="1143000" cy="44014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7" name="Straight Connector 9246">
            <a:extLst>
              <a:ext uri="{FF2B5EF4-FFF2-40B4-BE49-F238E27FC236}">
                <a16:creationId xmlns:a16="http://schemas.microsoft.com/office/drawing/2014/main" id="{945D1022-1095-4170-84E8-BBA5C08F1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2065" y="4942445"/>
            <a:ext cx="2533303" cy="191555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9" name="Straight Connector 9248">
            <a:extLst>
              <a:ext uri="{FF2B5EF4-FFF2-40B4-BE49-F238E27FC236}">
                <a16:creationId xmlns:a16="http://schemas.microsoft.com/office/drawing/2014/main" id="{13A89759-1F78-4414-80AF-0441C3F13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114197"/>
            <a:ext cx="8441268" cy="7438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الموسوعة العربية">
            <a:extLst>
              <a:ext uri="{FF2B5EF4-FFF2-40B4-BE49-F238E27FC236}">
                <a16:creationId xmlns:a16="http://schemas.microsoft.com/office/drawing/2014/main" id="{B1AF138D-2E85-A745-C204-E81CA9777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803" y="2277613"/>
            <a:ext cx="2693788" cy="396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E9018DD-8814-8A62-367F-F206A0904E8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323562" y="2408092"/>
            <a:ext cx="6041635" cy="3945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400" b="1" i="1" dirty="0"/>
              <a:t>لكي تتزن الرافعة، يجب أن تتحقق المعادلة التالية</a:t>
            </a:r>
            <a:r>
              <a:rPr lang="en-US" sz="2400" b="1" i="1" dirty="0"/>
              <a:t>:</a:t>
            </a:r>
            <a:endParaRPr lang="en-US" sz="2400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400" b="1" i="1" dirty="0"/>
              <a:t>القوة</a:t>
            </a:r>
            <a:r>
              <a:rPr lang="en-US" sz="2400" b="1" i="1" dirty="0"/>
              <a:t> × </a:t>
            </a:r>
            <a:r>
              <a:rPr lang="ar-SA" sz="2400" b="1" i="1" dirty="0"/>
              <a:t>ذراع القوة</a:t>
            </a:r>
            <a:r>
              <a:rPr lang="en-US" sz="2400" b="1" i="1" dirty="0"/>
              <a:t> = </a:t>
            </a:r>
            <a:r>
              <a:rPr lang="ar-SA" sz="2400" b="1" i="1" dirty="0"/>
              <a:t>المقاومة</a:t>
            </a:r>
            <a:r>
              <a:rPr lang="en-US" sz="2400" b="1" i="1" dirty="0"/>
              <a:t> × </a:t>
            </a:r>
            <a:r>
              <a:rPr lang="ar-SA" sz="2400" b="1" i="1" dirty="0"/>
              <a:t>ذراع المقاومة</a:t>
            </a:r>
            <a:endParaRPr lang="en-US" sz="2400" dirty="0"/>
          </a:p>
          <a:p>
            <a:pPr algn="r" rtl="1"/>
            <a:r>
              <a:rPr lang="ar-JO" sz="2400" b="1" i="1" dirty="0"/>
              <a:t>	</a:t>
            </a:r>
            <a:r>
              <a:rPr lang="ar-SA" sz="2400" b="1" i="1" dirty="0"/>
              <a:t>ذراع القوة هو المسافة بين القوة ونقطة الارتكاز</a:t>
            </a:r>
            <a:r>
              <a:rPr lang="en-US" sz="2400" b="1" i="1" dirty="0"/>
              <a:t>.</a:t>
            </a:r>
            <a:endParaRPr lang="en-US" sz="2400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400" b="1" i="1" dirty="0"/>
              <a:t>كلما طال ذراع القوة، قلت القوة التي نحتاجها لرفع الجسم</a:t>
            </a:r>
            <a:r>
              <a:rPr lang="en-US" sz="2400" b="1" i="1" dirty="0"/>
              <a:t>!</a:t>
            </a:r>
            <a:endParaRPr lang="en-US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8" name="Straight Connector 1024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0" name="Straight Connector 1024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2" name="Straight Connector 1025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4" name="Straight Connector 1025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6" name="Straight Connector 1025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8" name="Straight Connector 1025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0" name="Straight Connector 1025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262" name="Rectangle 10261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770" y="91393"/>
            <a:ext cx="5392687" cy="1671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SA" b="1" dirty="0"/>
              <a:t>هل تعلم؟ جسمك مليء بالروافع</a:t>
            </a:r>
            <a:r>
              <a:rPr lang="en-US" b="1" dirty="0"/>
              <a:t>!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60DBA69-E186-0E6D-240B-5559B0AFC70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6437105" y="1951323"/>
            <a:ext cx="4948626" cy="41195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000" b="1" i="1"/>
              <a:t>مثال النوع الأول</a:t>
            </a:r>
            <a:r>
              <a:rPr lang="en-US" sz="2000" b="1" i="1"/>
              <a:t>): </a:t>
            </a:r>
            <a:r>
              <a:rPr lang="ar-SA" sz="2000" b="1" i="1"/>
              <a:t>مفصل الرقبة عند إمالة الرأس للخلف</a:t>
            </a:r>
            <a:r>
              <a:rPr lang="en-US" sz="2000" b="1" i="1"/>
              <a:t>.(</a:t>
            </a:r>
            <a:endParaRPr lang="en-US" sz="200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000" b="1" i="1"/>
              <a:t>مثال النوع الثاني</a:t>
            </a:r>
            <a:r>
              <a:rPr lang="en-US" sz="2000" b="1" i="1"/>
              <a:t>): </a:t>
            </a:r>
            <a:r>
              <a:rPr lang="ar-SA" sz="2000" b="1" i="1"/>
              <a:t>الوقوف على رؤوس أصابع القدم</a:t>
            </a:r>
            <a:r>
              <a:rPr lang="en-US" sz="2000" b="1" i="1"/>
              <a:t>(</a:t>
            </a:r>
            <a:endParaRPr lang="en-US" sz="200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JO" sz="2000" b="1" i="1"/>
              <a:t>ا</a:t>
            </a:r>
            <a:r>
              <a:rPr lang="ar-SA" sz="2000" b="1" i="1"/>
              <a:t>لعظام تعمل كقضبان، والمفاصل كنقاط ارتكاز، والعضلات توفر القوة</a:t>
            </a:r>
            <a:r>
              <a:rPr lang="en-US" sz="2000" b="1" i="1"/>
              <a:t>.</a:t>
            </a:r>
            <a:endParaRPr lang="en-US" sz="200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ar-SA" sz="2000" b="1" i="1"/>
              <a:t>مثال النوع الثالث</a:t>
            </a:r>
            <a:r>
              <a:rPr lang="en-US" sz="2000" b="1" i="1"/>
              <a:t> - </a:t>
            </a:r>
            <a:r>
              <a:rPr lang="ar-SA" sz="2000" b="1" i="1"/>
              <a:t>الأكثر شيوعاً</a:t>
            </a:r>
            <a:r>
              <a:rPr lang="en-US" sz="2000" b="1" i="1"/>
              <a:t>): </a:t>
            </a:r>
            <a:r>
              <a:rPr lang="ar-SA" sz="2000" b="1" i="1"/>
              <a:t>ثني الذراع</a:t>
            </a:r>
            <a:r>
              <a:rPr lang="en-US" sz="2000" b="1" i="1"/>
              <a:t> (</a:t>
            </a:r>
            <a:r>
              <a:rPr lang="ar-SA" sz="2000" b="1" i="1"/>
              <a:t>الكوع هو نقطة الارتكاز، والعضلة ذات الرأسين توفر القوة في المنتصف.</a:t>
            </a:r>
            <a:endParaRPr lang="en-US" sz="200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000"/>
              <a:t> </a:t>
            </a:r>
            <a:endParaRPr lang="en-US" sz="2000" dirty="0"/>
          </a:p>
        </p:txBody>
      </p:sp>
      <p:cxnSp>
        <p:nvCxnSpPr>
          <p:cNvPr id="10264" name="Straight Connector 10263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6" name="Straight Connector 10265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Name three types of levers found in the human skel class 11 biology CBSE">
            <a:extLst>
              <a:ext uri="{FF2B5EF4-FFF2-40B4-BE49-F238E27FC236}">
                <a16:creationId xmlns:a16="http://schemas.microsoft.com/office/drawing/2014/main" id="{FC8EBCAB-BA32-8441-B408-82A53637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0" y="2108264"/>
            <a:ext cx="5184458" cy="31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28a628f5-d624-4f6f-816d-1a66416fa591" xsi:nil="true"/>
    <_activity xmlns="28a628f5-d624-4f6f-816d-1a66416fa59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EB7BDDAB6C5E499A537BC99D4D56B4" ma:contentTypeVersion="20" ma:contentTypeDescription="Create a new document." ma:contentTypeScope="" ma:versionID="a8d8a8ca433ddd0e1868e6d51549b1eb">
  <xsd:schema xmlns:xsd="http://www.w3.org/2001/XMLSchema" xmlns:xs="http://www.w3.org/2001/XMLSchema" xmlns:p="http://schemas.microsoft.com/office/2006/metadata/properties" xmlns:ns1="http://schemas.microsoft.com/sharepoint/v3" xmlns:ns3="28a628f5-d624-4f6f-816d-1a66416fa591" xmlns:ns4="a75131b5-ded7-4ae3-b035-59303082a28a" targetNamespace="http://schemas.microsoft.com/office/2006/metadata/properties" ma:root="true" ma:fieldsID="d9946e664ffa65f0c77a369dcfeb1bbb" ns1:_="" ns3:_="" ns4:_="">
    <xsd:import namespace="http://schemas.microsoft.com/sharepoint/v3"/>
    <xsd:import namespace="28a628f5-d624-4f6f-816d-1a66416fa591"/>
    <xsd:import namespace="a75131b5-ded7-4ae3-b035-59303082a2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628f5-d624-4f6f-816d-1a66416fa5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131b5-ded7-4ae3-b035-59303082a28a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BE78-9FDF-401B-B412-3AA10EC5BEA3}">
  <ds:schemaRefs>
    <ds:schemaRef ds:uri="a75131b5-ded7-4ae3-b035-59303082a28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28a628f5-d624-4f6f-816d-1a66416fa591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A81917-663C-4007-85C5-FD7082B76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a628f5-d624-4f6f-816d-1a66416fa591"/>
    <ds:schemaRef ds:uri="a75131b5-ded7-4ae3-b035-59303082a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{76A5BEAE-CF52-4304-82EF-FDF05B690F5E}TF020710ce-b2a3-4743-8ec4-0abcd2574951ef9f6aa4_win32-415a623b9e9a</Template>
  <TotalTime>341</TotalTime>
  <Words>491</Words>
  <Application>Microsoft Office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Univers Condensed Light</vt:lpstr>
      <vt:lpstr>Walbaum Display Light</vt:lpstr>
      <vt:lpstr>Wingdings</vt:lpstr>
      <vt:lpstr>AngleLinesVTI</vt:lpstr>
      <vt:lpstr>كيف نحرك العالم بجهد أقل؟ </vt:lpstr>
      <vt:lpstr>AGENDA</vt:lpstr>
      <vt:lpstr>مما تتكون أي رافعة؟</vt:lpstr>
      <vt:lpstr>أنواع الروافع</vt:lpstr>
      <vt:lpstr>روافع النوع الأول: الارتكاز في المنتصف </vt:lpstr>
      <vt:lpstr>روافع النوع الثاني: المقاومة في المنتصف </vt:lpstr>
      <vt:lpstr>روافع النوع الثالث: القوة في المنتصف</vt:lpstr>
      <vt:lpstr>  قانون الروافع </vt:lpstr>
      <vt:lpstr>هل تعلم؟ جسمك مليء بالروافع!</vt:lpstr>
      <vt:lpstr>الخلاصة: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Anas Quteishat</dc:creator>
  <cp:lastModifiedBy>Anas Quteishat</cp:lastModifiedBy>
  <cp:revision>8</cp:revision>
  <dcterms:created xsi:type="dcterms:W3CDTF">2025-11-23T16:25:26Z</dcterms:created>
  <dcterms:modified xsi:type="dcterms:W3CDTF">2025-11-30T15:45:20Z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0x01010017EB7BDDAB6C5E499A537BC99D4D56B4</vt:lpwstr>
  </property>
</Properties>
</file>