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0" d="100"/>
          <a:sy n="40" d="100"/>
        </p:scale>
        <p:origin x="1000" y="5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11" Type="http://schemas.openxmlformats.org/officeDocument/2006/relationships/image" Target="../media/image16.jpeg"/><Relationship Id="rId5" Type="http://schemas.openxmlformats.org/officeDocument/2006/relationships/image" Target="../media/image10.png"/><Relationship Id="rId10" Type="http://schemas.openxmlformats.org/officeDocument/2006/relationships/image" Target="../media/image15.png"/><Relationship Id="rId4" Type="http://schemas.openxmlformats.org/officeDocument/2006/relationships/image" Target="../media/image9.png"/><Relationship Id="rId9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png"/><Relationship Id="rId7" Type="http://schemas.openxmlformats.org/officeDocument/2006/relationships/image" Target="../media/image22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11" Type="http://schemas.openxmlformats.org/officeDocument/2006/relationships/image" Target="../media/image26.png"/><Relationship Id="rId5" Type="http://schemas.openxmlformats.org/officeDocument/2006/relationships/image" Target="../media/image20.png"/><Relationship Id="rId10" Type="http://schemas.openxmlformats.org/officeDocument/2006/relationships/image" Target="../media/image25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1.png"/><Relationship Id="rId3" Type="http://schemas.openxmlformats.org/officeDocument/2006/relationships/image" Target="../media/image3.png"/><Relationship Id="rId7" Type="http://schemas.openxmlformats.org/officeDocument/2006/relationships/image" Target="../media/image35.png"/><Relationship Id="rId12" Type="http://schemas.openxmlformats.org/officeDocument/2006/relationships/image" Target="../media/image40.png"/><Relationship Id="rId2" Type="http://schemas.openxmlformats.org/officeDocument/2006/relationships/image" Target="../media/image31.png"/><Relationship Id="rId16" Type="http://schemas.openxmlformats.org/officeDocument/2006/relationships/image" Target="../media/image4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11" Type="http://schemas.openxmlformats.org/officeDocument/2006/relationships/image" Target="../media/image39.png"/><Relationship Id="rId5" Type="http://schemas.openxmlformats.org/officeDocument/2006/relationships/image" Target="../media/image33.png"/><Relationship Id="rId15" Type="http://schemas.openxmlformats.org/officeDocument/2006/relationships/image" Target="../media/image43.png"/><Relationship Id="rId10" Type="http://schemas.openxmlformats.org/officeDocument/2006/relationships/image" Target="../media/image38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Relationship Id="rId14" Type="http://schemas.openxmlformats.org/officeDocument/2006/relationships/image" Target="../media/image4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9.png"/><Relationship Id="rId11" Type="http://schemas.openxmlformats.org/officeDocument/2006/relationships/image" Target="../media/image54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gradFill rotWithShape="1">
            <a:gsLst>
              <a:gs pos="0">
                <a:srgbClr val="122749">
                  <a:alpha val="80000"/>
                </a:srgbClr>
              </a:gs>
              <a:gs pos="100000">
                <a:srgbClr val="122749">
                  <a:alpha val="80000"/>
                </a:srgb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666733" y="2209800"/>
            <a:ext cx="10858228" cy="146684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4940"/>
              </a:lnSpc>
              <a:spcBef>
                <a:spcPts val="0"/>
              </a:spcBef>
              <a:spcAft>
                <a:spcPts val="1950"/>
              </a:spcAft>
            </a:pPr>
            <a:r>
              <a:rPr sz="3827" b="1">
                <a:solidFill>
                  <a:srgbClr val="FFFFFF"/>
                </a:solidFill>
              </a:rPr>
              <a:t>الروافع: أنواعها، مكوناتها ومعايير السلامة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5942" y="3962399"/>
            <a:ext cx="7619809" cy="685800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2340"/>
              </a:lnSpc>
              <a:spcBef>
                <a:spcPts val="0"/>
              </a:spcBef>
              <a:spcAft>
                <a:spcPts val="0"/>
              </a:spcAft>
            </a:pPr>
            <a:r>
              <a:rPr sz="1435" b="0">
                <a:solidFill>
                  <a:srgbClr val="E0E6ED"/>
                </a:solidFill>
              </a:rPr>
              <a:t>أداة هندسية </a:t>
            </a:r>
            <a:r>
              <a:rPr sz="1435" b="1">
                <a:solidFill>
                  <a:srgbClr val="4FC3F7"/>
                </a:solidFill>
              </a:rPr>
              <a:t>أساسية</a:t>
            </a:r>
            <a:r>
              <a:rPr sz="1435" b="0">
                <a:solidFill>
                  <a:srgbClr val="E0E6ED"/>
                </a:solidFill>
              </a:rPr>
              <a:t> في البناء والصناعة والنقل، تعمل على رفع ونقل الأحمال الثقيلة بكفاءة وأمان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 dirty="0" err="1">
                <a:solidFill>
                  <a:srgbClr val="FFFFFF"/>
                </a:solidFill>
              </a:rPr>
              <a:t>تاريخ</a:t>
            </a:r>
            <a:r>
              <a:rPr sz="2392" b="1" dirty="0">
                <a:solidFill>
                  <a:srgbClr val="FFFFFF"/>
                </a:solidFill>
              </a:rPr>
              <a:t> </a:t>
            </a:r>
            <a:r>
              <a:rPr sz="2392" b="1" dirty="0" err="1">
                <a:solidFill>
                  <a:srgbClr val="FFFFFF"/>
                </a:solidFill>
              </a:rPr>
              <a:t>الروافع</a:t>
            </a:r>
            <a:r>
              <a:rPr sz="2392" b="1" dirty="0">
                <a:solidFill>
                  <a:srgbClr val="FFFFFF"/>
                </a:solidFill>
              </a:rPr>
              <a:t> </a:t>
            </a:r>
            <a:r>
              <a:rPr sz="2392" b="1" dirty="0" err="1">
                <a:solidFill>
                  <a:srgbClr val="FFFFFF"/>
                </a:solidFill>
              </a:rPr>
              <a:t>وتطورها</a:t>
            </a:r>
            <a:endParaRPr sz="2392" b="1" dirty="0">
              <a:solidFill>
                <a:srgbClr val="FFFFFF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8029374" y="1381124"/>
            <a:ext cx="3495587" cy="5095874"/>
          </a:xfrm>
          <a:prstGeom prst="roundRect">
            <a:avLst>
              <a:gd name="adj" fmla="val 544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067773" y="1667289"/>
            <a:ext cx="266693" cy="20872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610484" y="1571625"/>
            <a:ext cx="1362040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FFFFFF"/>
                </a:solidFill>
              </a:rPr>
              <a:t>العصور القديمة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19869" y="2114550"/>
            <a:ext cx="3114597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956" b="0">
                <a:solidFill>
                  <a:srgbClr val="90CAF9"/>
                </a:solidFill>
              </a:rPr>
              <a:t>3000 قبل الميلاد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219869" y="2543175"/>
            <a:ext cx="3114597" cy="3743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 </a:t>
            </a:r>
            <a:r>
              <a:rPr sz="1076" b="1">
                <a:solidFill>
                  <a:srgbClr val="4FC3F7"/>
                </a:solidFill>
              </a:rPr>
              <a:t>الشادوف</a:t>
            </a:r>
            <a:r>
              <a:rPr sz="1076" b="0">
                <a:solidFill>
                  <a:srgbClr val="E0E6ED"/>
                </a:solidFill>
              </a:rPr>
              <a:t> - أول تصميم للرافعة في بلاد ما بين النهرين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رفع المياه للري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استخدام في مصر القديمة 2000 قبل الميلاد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تطوير الرومان واليونانيين</a:t>
            </a:r>
            <a:r>
              <a:rPr sz="1076" b="0">
                <a:solidFill>
                  <a:srgbClr val="E0E6ED"/>
                </a:solidFill>
              </a:rPr>
              <a:t>  </a:t>
            </a:r>
          </a:p>
        </p:txBody>
      </p:sp>
      <p:pic>
        <p:nvPicPr>
          <p:cNvPr id="8" name="Picture 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971" y="3233457"/>
            <a:ext cx="190495" cy="162485"/>
          </a:xfrm>
          <a:prstGeom prst="rect">
            <a:avLst/>
          </a:prstGeom>
        </p:spPr>
      </p:pic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971" y="3604932"/>
            <a:ext cx="190495" cy="162485"/>
          </a:xfrm>
          <a:prstGeom prst="rect">
            <a:avLst/>
          </a:prstGeom>
        </p:spPr>
      </p:pic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143971" y="3976407"/>
            <a:ext cx="190495" cy="162485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4352816" y="1381124"/>
            <a:ext cx="3495587" cy="5095874"/>
          </a:xfrm>
          <a:prstGeom prst="roundRect">
            <a:avLst>
              <a:gd name="adj" fmla="val 544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81690" y="1667289"/>
            <a:ext cx="266693" cy="208721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5857728" y="1571625"/>
            <a:ext cx="1428714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FFFFFF"/>
                </a:solidFill>
              </a:rPr>
              <a:t>العصور الوسطى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3311" y="2114550"/>
            <a:ext cx="3114597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956" b="0">
                <a:solidFill>
                  <a:srgbClr val="90CAF9"/>
                </a:solidFill>
              </a:rPr>
              <a:t>500-1500 ميلادي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3311" y="2543175"/>
            <a:ext cx="3114597" cy="3743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 </a:t>
            </a:r>
            <a:r>
              <a:rPr sz="1076" b="1">
                <a:solidFill>
                  <a:srgbClr val="4FC3F7"/>
                </a:solidFill>
              </a:rPr>
              <a:t>الرافعات ذات الرحويات</a:t>
            </a:r>
            <a:r>
              <a:rPr sz="1076" b="0">
                <a:solidFill>
                  <a:srgbClr val="E0E6ED"/>
                </a:solidFill>
              </a:rPr>
              <a:t> - لبناء الكاتدرائيات القوطية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تركيب على الأرض أو داخل المبنى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استخدام في الموانئ الثابتة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عجلات مزدوجة لزيادة الكفاءة</a:t>
            </a:r>
            <a:r>
              <a:rPr sz="1076" b="0">
                <a:solidFill>
                  <a:srgbClr val="E0E6ED"/>
                </a:solidFill>
              </a:rPr>
              <a:t>  </a:t>
            </a:r>
          </a:p>
        </p:txBody>
      </p:sp>
      <p:pic>
        <p:nvPicPr>
          <p:cNvPr id="16" name="Picture 1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7888" y="3233457"/>
            <a:ext cx="190495" cy="162485"/>
          </a:xfrm>
          <a:prstGeom prst="rect">
            <a:avLst/>
          </a:prstGeom>
        </p:spPr>
      </p:pic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7888" y="3604932"/>
            <a:ext cx="190495" cy="162485"/>
          </a:xfrm>
          <a:prstGeom prst="rect">
            <a:avLst/>
          </a:prstGeom>
        </p:spPr>
      </p:pic>
      <p:pic>
        <p:nvPicPr>
          <p:cNvPr id="18" name="Picture 17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457888" y="3976407"/>
            <a:ext cx="190495" cy="162485"/>
          </a:xfrm>
          <a:prstGeom prst="rect">
            <a:avLst/>
          </a:prstGeom>
        </p:spPr>
      </p:pic>
      <p:sp>
        <p:nvSpPr>
          <p:cNvPr id="19" name="Rounded Rectangle 18"/>
          <p:cNvSpPr/>
          <p:nvPr/>
        </p:nvSpPr>
        <p:spPr>
          <a:xfrm>
            <a:off x="666733" y="1381124"/>
            <a:ext cx="3495587" cy="5095874"/>
          </a:xfrm>
          <a:prstGeom prst="roundRect">
            <a:avLst>
              <a:gd name="adj" fmla="val 544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3705132" y="1664390"/>
            <a:ext cx="266693" cy="214519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466913" y="1571625"/>
            <a:ext cx="1133446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15" b="1">
                <a:solidFill>
                  <a:srgbClr val="FFFFFF"/>
                </a:solidFill>
              </a:rPr>
              <a:t>العصر الحديث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57228" y="2114550"/>
            <a:ext cx="3114597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975"/>
              </a:spcAft>
            </a:pPr>
            <a:r>
              <a:rPr sz="956" b="0">
                <a:solidFill>
                  <a:srgbClr val="90CAF9"/>
                </a:solidFill>
              </a:rPr>
              <a:t>1900-الآن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57228" y="2543175"/>
            <a:ext cx="3114597" cy="37433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75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 </a:t>
            </a:r>
            <a:r>
              <a:rPr sz="1076" b="1">
                <a:solidFill>
                  <a:srgbClr val="4FC3F7"/>
                </a:solidFill>
              </a:rPr>
              <a:t>الروافع الحديثة</a:t>
            </a:r>
            <a:r>
              <a:rPr sz="1076" b="0">
                <a:solidFill>
                  <a:srgbClr val="E0E6ED"/>
                </a:solidFill>
              </a:rPr>
              <a:t> - أنظمة متطورة وقدرات فلكية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قدرة رفع تزيد عن 20,000 طن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أنظمة هيدروليكية وكهربائية متقدمة</a:t>
            </a:r>
            <a:r>
              <a:rPr sz="1076" b="0">
                <a:solidFill>
                  <a:srgbClr val="E0E6ED"/>
                </a:solidFill>
              </a:rPr>
              <a:t>   </a:t>
            </a:r>
            <a:r>
              <a:rPr sz="1104"/>
              <a:t>  </a:t>
            </a:r>
            <a:r>
              <a:rPr sz="1076" b="0">
                <a:solidFill>
                  <a:srgbClr val="E0E6ED"/>
                </a:solidFill>
              </a:rPr>
              <a:t> </a:t>
            </a:r>
            <a:r>
              <a:rPr sz="956" b="0">
                <a:solidFill>
                  <a:srgbClr val="E0E6ED"/>
                </a:solidFill>
              </a:rPr>
              <a:t>استخدام في ناطحات السحاب والبنية التحتية</a:t>
            </a:r>
            <a:r>
              <a:rPr sz="1076" b="0">
                <a:solidFill>
                  <a:srgbClr val="E0E6ED"/>
                </a:solidFill>
              </a:rPr>
              <a:t>  </a:t>
            </a:r>
          </a:p>
        </p:txBody>
      </p:sp>
      <p:pic>
        <p:nvPicPr>
          <p:cNvPr id="24" name="Picture 23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330" y="3233457"/>
            <a:ext cx="190495" cy="162485"/>
          </a:xfrm>
          <a:prstGeom prst="rect">
            <a:avLst/>
          </a:prstGeom>
        </p:spPr>
      </p:pic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330" y="3604932"/>
            <a:ext cx="190495" cy="162485"/>
          </a:xfrm>
          <a:prstGeom prst="rect">
            <a:avLst/>
          </a:prstGeom>
        </p:spPr>
      </p:pic>
      <p:pic>
        <p:nvPicPr>
          <p:cNvPr id="26" name="Picture 25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81330" y="3976407"/>
            <a:ext cx="190495" cy="162485"/>
          </a:xfrm>
          <a:prstGeom prst="rect">
            <a:avLst/>
          </a:prstGeom>
        </p:spPr>
      </p:pic>
      <p:pic>
        <p:nvPicPr>
          <p:cNvPr id="30" name="Picture 29" descr="A screenshot of a computer&#10;&#10;AI-generated content may be incorrect.">
            <a:extLst>
              <a:ext uri="{FF2B5EF4-FFF2-40B4-BE49-F238E27FC236}">
                <a16:creationId xmlns:a16="http://schemas.microsoft.com/office/drawing/2014/main" id="{DDB25A8F-2F4D-B69E-CC90-29702E9B6AC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531" y="1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أنواع الروافع</a:t>
            </a:r>
          </a:p>
        </p:txBody>
      </p:sp>
      <p:pic>
        <p:nvPicPr>
          <p:cNvPr id="3" name="Picture 2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1220169" y="1546713"/>
            <a:ext cx="304792" cy="16412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277118" y="1381124"/>
            <a:ext cx="1847803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4FC3F7"/>
                </a:solidFill>
              </a:rPr>
              <a:t>الروافع المتحركة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6238719" y="2162174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ounded Rectangle 5"/>
          <p:cNvSpPr/>
          <p:nvPr/>
        </p:nvSpPr>
        <p:spPr>
          <a:xfrm>
            <a:off x="10905852" y="24764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10624" y="2642152"/>
            <a:ext cx="266693" cy="14494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81590" y="2305049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الرافعات المجنزرة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81590" y="2705099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تتحرك عبر مسارات مستمرة، قادرة على </a:t>
            </a:r>
            <a:r>
              <a:rPr sz="956" b="1">
                <a:solidFill>
                  <a:srgbClr val="4FC3F7"/>
                </a:solidFill>
              </a:rPr>
              <a:t>التغلب على الأراضي غير المستوية</a:t>
            </a:r>
            <a:r>
              <a:rPr sz="956" b="0">
                <a:solidFill>
                  <a:srgbClr val="E0E6ED"/>
                </a:solidFill>
              </a:rPr>
              <a:t>، سعة رفع حتى 600 طن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38719" y="3419474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ounded Rectangle 10"/>
          <p:cNvSpPr/>
          <p:nvPr/>
        </p:nvSpPr>
        <p:spPr>
          <a:xfrm>
            <a:off x="10905852" y="37337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2" name="Picture 11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10624" y="3899452"/>
            <a:ext cx="266693" cy="144945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381590" y="3562349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رافعات التضاريس الوعرة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81590" y="3962399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تتميز </a:t>
            </a:r>
            <a:r>
              <a:rPr sz="956" b="1">
                <a:solidFill>
                  <a:srgbClr val="4FC3F7"/>
                </a:solidFill>
              </a:rPr>
              <a:t>بإطارات قوية ودفع رباعي</a:t>
            </a:r>
            <a:r>
              <a:rPr sz="956" b="0">
                <a:solidFill>
                  <a:srgbClr val="E0E6ED"/>
                </a:solidFill>
              </a:rPr>
              <a:t>، أذرع تلسكوبية متداخلة، سعة رفع 30-150 طن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38719" y="4676775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10905852" y="49911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10624" y="5133560"/>
            <a:ext cx="266693" cy="191328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381590" y="4819650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رافعات لجميع التضاريس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81590" y="5219700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تثبت على شاحنات ذات 6-18 عجلة، سعة رفع </a:t>
            </a:r>
            <a:r>
              <a:rPr sz="956" b="1">
                <a:solidFill>
                  <a:srgbClr val="4FC3F7"/>
                </a:solidFill>
              </a:rPr>
              <a:t>تصل إلى 1200 طن</a:t>
            </a:r>
            <a:r>
              <a:rPr sz="956" b="0">
                <a:solidFill>
                  <a:srgbClr val="E0E6ED"/>
                </a:solidFill>
              </a:rPr>
              <a:t>، متعددة الاستخدامات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238719" y="5924549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ounded Rectangle 20"/>
          <p:cNvSpPr/>
          <p:nvPr/>
        </p:nvSpPr>
        <p:spPr>
          <a:xfrm>
            <a:off x="10905852" y="62484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2" name="Picture 21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010624" y="6390860"/>
            <a:ext cx="266693" cy="191328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381590" y="6067424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الرافعات المثبتة على المركبات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81590" y="6467474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توفر </a:t>
            </a:r>
            <a:r>
              <a:rPr sz="956" b="1">
                <a:solidFill>
                  <a:srgbClr val="4FC3F7"/>
                </a:solidFill>
              </a:rPr>
              <a:t>مرونة كبيرة بتكلفة منخفضة</a:t>
            </a:r>
            <a:r>
              <a:rPr sz="956" b="0">
                <a:solidFill>
                  <a:srgbClr val="E0E6ED"/>
                </a:solidFill>
              </a:rPr>
              <a:t>، مثالية للمشاريع المتعددة، سهولة النقل على الطرق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48183" y="1505682"/>
            <a:ext cx="304792" cy="246184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057548" y="1381124"/>
            <a:ext cx="1495387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4FC3F7"/>
                </a:solidFill>
              </a:rPr>
              <a:t>الروافع الثابتة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66733" y="2162174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Rounded Rectangle 27"/>
          <p:cNvSpPr/>
          <p:nvPr/>
        </p:nvSpPr>
        <p:spPr>
          <a:xfrm>
            <a:off x="5333866" y="24764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438639" y="2610264"/>
            <a:ext cx="266693" cy="208721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809604" y="2305049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الرافعات البرجية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09604" y="2705099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أساسية في تشييد </a:t>
            </a:r>
            <a:r>
              <a:rPr sz="956" b="1">
                <a:solidFill>
                  <a:srgbClr val="4FC3F7"/>
                </a:solidFill>
              </a:rPr>
              <a:t>الأبراج والأبنية المرتفعة</a:t>
            </a:r>
            <a:r>
              <a:rPr sz="956" b="0">
                <a:solidFill>
                  <a:srgbClr val="E0E6ED"/>
                </a:solidFill>
              </a:rPr>
              <a:t>، أنواع: رأس المطرقة، ذراع رفع، تلسكوبية ذاتية التركيب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666733" y="3419474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3" name="Rounded Rectangle 32"/>
          <p:cNvSpPr/>
          <p:nvPr/>
        </p:nvSpPr>
        <p:spPr>
          <a:xfrm>
            <a:off x="5333866" y="3733799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38639" y="3867564"/>
            <a:ext cx="266693" cy="208721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809604" y="3562349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الرافعات العلوية (الجسرية)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09604" y="3962399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تتحرك في </a:t>
            </a:r>
            <a:r>
              <a:rPr sz="956" b="1">
                <a:solidFill>
                  <a:srgbClr val="4FC3F7"/>
                </a:solidFill>
              </a:rPr>
              <a:t>المساحات العلوية</a:t>
            </a:r>
            <a:r>
              <a:rPr sz="956" b="0">
                <a:solidFill>
                  <a:srgbClr val="E0E6ED"/>
                </a:solidFill>
              </a:rPr>
              <a:t> على طول مسار معين، تُستخدم في المصانع والمستودعات، أنواع: علوية وسفلية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66733" y="4676775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>
            <a:off x="5333866" y="49911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438639" y="5101672"/>
            <a:ext cx="266693" cy="255104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809604" y="4819650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الرافعات الذراعية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09604" y="5219700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تتميز </a:t>
            </a:r>
            <a:r>
              <a:rPr sz="956" b="1">
                <a:solidFill>
                  <a:srgbClr val="4FC3F7"/>
                </a:solidFill>
              </a:rPr>
              <a:t>بذراع ناتئ مثبت على الحائط</a:t>
            </a:r>
            <a:r>
              <a:rPr sz="956" b="0">
                <a:solidFill>
                  <a:srgbClr val="E0E6ED"/>
                </a:solidFill>
              </a:rPr>
              <a:t> أو متصل بعمود، تستخدم في ورش العمل والمصانع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666733" y="5924549"/>
            <a:ext cx="5286242" cy="1114425"/>
          </a:xfrm>
          <a:prstGeom prst="roundRect">
            <a:avLst>
              <a:gd name="adj" fmla="val 17094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Rounded Rectangle 42"/>
          <p:cNvSpPr/>
          <p:nvPr/>
        </p:nvSpPr>
        <p:spPr>
          <a:xfrm>
            <a:off x="5333866" y="6248400"/>
            <a:ext cx="476238" cy="476249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4" name="Picture 43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438639" y="6382164"/>
            <a:ext cx="266693" cy="208721"/>
          </a:xfrm>
          <a:prstGeom prst="rect">
            <a:avLst/>
          </a:prstGeom>
        </p:spPr>
      </p:pic>
      <p:sp>
        <p:nvSpPr>
          <p:cNvPr id="45" name="TextBox 44"/>
          <p:cNvSpPr txBox="1"/>
          <p:nvPr/>
        </p:nvSpPr>
        <p:spPr>
          <a:xfrm>
            <a:off x="809604" y="6067424"/>
            <a:ext cx="438139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325"/>
              </a:spcAft>
            </a:pPr>
            <a:r>
              <a:rPr sz="1196" b="1">
                <a:solidFill>
                  <a:srgbClr val="FFFFFF"/>
                </a:solidFill>
              </a:rPr>
              <a:t>رافعات رفع المستوى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09604" y="6467474"/>
            <a:ext cx="4381390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لا تحتوي على عربات تعمل على طول الذراع، </a:t>
            </a:r>
            <a:r>
              <a:rPr sz="956" b="1">
                <a:solidFill>
                  <a:srgbClr val="4FC3F7"/>
                </a:solidFill>
              </a:rPr>
              <a:t>يحرك الذراع نفسه للأعلى والأسفل</a:t>
            </a:r>
            <a:r>
              <a:rPr sz="956" b="0">
                <a:solidFill>
                  <a:srgbClr val="E0E6ED"/>
                </a:solidFill>
              </a:rPr>
              <a:t> للحفاظ على الحمل مستوياً</a:t>
            </a:r>
          </a:p>
        </p:txBody>
      </p:sp>
      <p:pic>
        <p:nvPicPr>
          <p:cNvPr id="48" name="Picture 47" descr="A screenshot of a computer">
            <a:extLst>
              <a:ext uri="{FF2B5EF4-FFF2-40B4-BE49-F238E27FC236}">
                <a16:creationId xmlns:a16="http://schemas.microsoft.com/office/drawing/2014/main" id="{1A468738-99C8-4862-576B-758ADBB2B1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1"/>
            <a:ext cx="12192000" cy="689609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مكونات الروافع الرئيسية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191095" y="1381124"/>
            <a:ext cx="5333866" cy="1333500"/>
          </a:xfrm>
          <a:prstGeom prst="roundRect">
            <a:avLst>
              <a:gd name="adj" fmla="val 14285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667733" y="171450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10604" y="1907976"/>
            <a:ext cx="380990" cy="27979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381590" y="1571625"/>
            <a:ext cx="4095647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FFFFFF"/>
                </a:solidFill>
              </a:rPr>
              <a:t>القاعدة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381590" y="2047874"/>
            <a:ext cx="409564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مرساة هيكلية لنقل القوى التشغيلية إلى الأرض، تختلف حسب نوع الرافعة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66733" y="1381124"/>
            <a:ext cx="5333866" cy="1333500"/>
          </a:xfrm>
          <a:prstGeom prst="roundRect">
            <a:avLst>
              <a:gd name="adj" fmla="val 14285"/>
            </a:avLst>
          </a:prstGeom>
          <a:solidFill>
            <a:srgbClr val="FFFFFF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ounded Rectangle 8"/>
          <p:cNvSpPr/>
          <p:nvPr/>
        </p:nvSpPr>
        <p:spPr>
          <a:xfrm>
            <a:off x="5143371" y="171450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3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86242" y="1896070"/>
            <a:ext cx="380990" cy="30360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857228" y="1571625"/>
            <a:ext cx="4095647" cy="4000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520"/>
              </a:spcAft>
            </a:pPr>
            <a:r>
              <a:rPr sz="1315" b="1">
                <a:solidFill>
                  <a:srgbClr val="FFFFFF"/>
                </a:solidFill>
              </a:rPr>
              <a:t>الذراع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57228" y="2047874"/>
            <a:ext cx="4095647" cy="476249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الذراع الرافعة الأساسية، يحدد مدى الرافعة وقدرتها على الرفع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953276" y="2905124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9953376" y="30956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086722" y="3258282"/>
            <a:ext cx="304792" cy="24618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715257" y="3809999"/>
            <a:ext cx="1057248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الثقل الموازن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43771" y="4257675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كتل ثقيلة تعوض وزن الحمل والذراع، </a:t>
            </a:r>
            <a:r>
              <a:rPr sz="956" b="1">
                <a:solidFill>
                  <a:srgbClr val="4FC3F7"/>
                </a:solidFill>
              </a:rPr>
              <a:t>تمنع الانقلاب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1095" y="2905124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ounded Rectangle 18"/>
          <p:cNvSpPr/>
          <p:nvPr/>
        </p:nvSpPr>
        <p:spPr>
          <a:xfrm>
            <a:off x="7191195" y="30956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24541" y="3252421"/>
            <a:ext cx="304792" cy="257907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7248343" y="3809999"/>
            <a:ext cx="457188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العربة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381590" y="4257675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عربة آلية تتحرك أفقيًا على طول الذراع، </a:t>
            </a:r>
            <a:r>
              <a:rPr sz="956" b="1">
                <a:solidFill>
                  <a:srgbClr val="4FC3F7"/>
                </a:solidFill>
              </a:rPr>
              <a:t>لوضع الخطاف بدقة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3428914" y="2905124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4429014" y="30956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562360" y="3264144"/>
            <a:ext cx="304792" cy="23446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4429014" y="3809999"/>
            <a:ext cx="571485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السارية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19409" y="4257675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هيكل الدعم العمودي يوفر الارتفاع اللازم لرفع الأشياء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66733" y="2905124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28"/>
          <p:cNvSpPr/>
          <p:nvPr/>
        </p:nvSpPr>
        <p:spPr>
          <a:xfrm>
            <a:off x="1666833" y="309562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0" name="Picture 29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1800179" y="3245094"/>
            <a:ext cx="304792" cy="272561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1581110" y="3809999"/>
            <a:ext cx="74293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قمة البرج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857228" y="4257675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القسم العلوي من الصاري الرأسي، يربط البرج بالهيكل الدوار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953276" y="5067299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9953376" y="5257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086722" y="5413130"/>
            <a:ext cx="304792" cy="260838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9648583" y="5972175"/>
            <a:ext cx="1171545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كابينة المشغل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3771" y="6419850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تحتوي على أنظمة التحكم: عصا التحكم، أزرار، شاشات رقمية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191095" y="5067299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9" name="Rounded Rectangle 38"/>
          <p:cNvSpPr/>
          <p:nvPr/>
        </p:nvSpPr>
        <p:spPr>
          <a:xfrm>
            <a:off x="7191195" y="5257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0" name="Picture 39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324541" y="5414596"/>
            <a:ext cx="304792" cy="257907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7067373" y="5972175"/>
            <a:ext cx="828654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نظام الرفع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381590" y="6419850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محرك كهربائي أو هيدروليكي، حبل سلكي، كتلة الخطاف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3428914" y="5067299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4" name="Rounded Rectangle 43"/>
          <p:cNvSpPr/>
          <p:nvPr/>
        </p:nvSpPr>
        <p:spPr>
          <a:xfrm>
            <a:off x="4429014" y="5257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562360" y="5414596"/>
            <a:ext cx="304792" cy="257907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4143271" y="5972175"/>
            <a:ext cx="1142971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أجهزة السلامة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619409" y="6419850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أنظمة منع الاصطدام، مؤشرات الحمل، أجهزة الإنذار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666733" y="5067299"/>
            <a:ext cx="2571685" cy="1971675"/>
          </a:xfrm>
          <a:prstGeom prst="roundRect">
            <a:avLst>
              <a:gd name="adj" fmla="val 9661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9" name="Rounded Rectangle 48"/>
          <p:cNvSpPr/>
          <p:nvPr/>
        </p:nvSpPr>
        <p:spPr>
          <a:xfrm>
            <a:off x="1666833" y="52578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0" name="Picture 49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800179" y="5414596"/>
            <a:ext cx="304792" cy="257907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1476338" y="5972175"/>
            <a:ext cx="962000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spcBef>
                <a:spcPts val="0"/>
              </a:spcBef>
              <a:spcAft>
                <a:spcPts val="650"/>
              </a:spcAft>
            </a:pPr>
            <a:r>
              <a:rPr sz="1196" b="1">
                <a:solidFill>
                  <a:srgbClr val="FFFFFF"/>
                </a:solidFill>
              </a:rPr>
              <a:t>نظام الطاقة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57228" y="6419850"/>
            <a:ext cx="2190695" cy="428625"/>
          </a:xfrm>
          <a:prstGeom prst="rect">
            <a:avLst/>
          </a:prstGeom>
          <a:noFill/>
        </p:spPr>
        <p:txBody>
          <a:bodyPr wrap="square" lIns="73152" tIns="54864" rIns="73152" bIns="54864" anchor="ctr">
            <a:spAutoFit/>
          </a:bodyPr>
          <a:lstStyle/>
          <a:p>
            <a:pPr algn="ctr">
              <a:lnSpc>
                <a:spcPts val="1430"/>
              </a:lnSpc>
              <a:spcBef>
                <a:spcPts val="0"/>
              </a:spcBef>
              <a:spcAft>
                <a:spcPts val="0"/>
              </a:spcAft>
            </a:pPr>
            <a:r>
              <a:rPr sz="956" b="0">
                <a:solidFill>
                  <a:srgbClr val="E0E6ED"/>
                </a:solidFill>
              </a:rPr>
              <a:t>محركات كهربائية أو هيدروليكية، أنظمة التحكم في الطاقة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استخدامات الروافع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210144" y="1381124"/>
            <a:ext cx="5314817" cy="2428875"/>
          </a:xfrm>
          <a:prstGeom prst="roundRect">
            <a:avLst>
              <a:gd name="adj" fmla="val 7843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620109" y="16192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82030" y="1815169"/>
            <a:ext cx="342891" cy="27491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457788" y="1619250"/>
            <a:ext cx="3981350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FFFFFF"/>
                </a:solidFill>
              </a:rPr>
              <a:t>البناء والتشييد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2204757"/>
            <a:ext cx="190495" cy="1624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896027" y="2162174"/>
            <a:ext cx="226689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رفع مواد البناء إلى الطوابق العليا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2538132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476938" y="2495550"/>
            <a:ext cx="2685982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بناء </a:t>
            </a:r>
            <a:r>
              <a:rPr sz="1076" b="1">
                <a:solidFill>
                  <a:srgbClr val="4FC3F7"/>
                </a:solidFill>
              </a:rPr>
              <a:t>ناطحات السحاب</a:t>
            </a:r>
            <a:r>
              <a:rPr sz="1076" b="0">
                <a:solidFill>
                  <a:srgbClr val="E0E6ED"/>
                </a:solidFill>
              </a:rPr>
              <a:t> والمباني المرتفعة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2871507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800779" y="2828925"/>
            <a:ext cx="236214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تركيب الهياكل الفولاذية والخرسانة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1381124"/>
            <a:ext cx="5314817" cy="2428875"/>
          </a:xfrm>
          <a:prstGeom prst="roundRect">
            <a:avLst>
              <a:gd name="adj" fmla="val 7843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5067173" y="16192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38619" y="1807779"/>
            <a:ext cx="342891" cy="289691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904852" y="1619250"/>
            <a:ext cx="3981350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FFFFFF"/>
                </a:solidFill>
              </a:rPr>
              <a:t>الصناعة والتصنيع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2204757"/>
            <a:ext cx="190495" cy="16248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238319" y="2162174"/>
            <a:ext cx="2381190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نقل المعدات الثقيلة داخل المصانع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2538132"/>
            <a:ext cx="190495" cy="162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2524061" y="2495550"/>
            <a:ext cx="209544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تجميع </a:t>
            </a:r>
            <a:r>
              <a:rPr sz="1076" b="1">
                <a:solidFill>
                  <a:srgbClr val="4FC3F7"/>
                </a:solidFill>
              </a:rPr>
              <a:t>السيارات والآلات</a:t>
            </a:r>
            <a:r>
              <a:rPr sz="1076" b="0">
                <a:solidFill>
                  <a:srgbClr val="E0E6ED"/>
                </a:solidFill>
              </a:rPr>
              <a:t> الكبيرة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2871507"/>
            <a:ext cx="190495" cy="162485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2076398" y="2828925"/>
            <a:ext cx="253358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تحريك المواد الخام والمنتجات النهائية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0144" y="4048124"/>
            <a:ext cx="5314817" cy="2428875"/>
          </a:xfrm>
          <a:prstGeom prst="roundRect">
            <a:avLst>
              <a:gd name="adj" fmla="val 7843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10620109" y="42862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782030" y="4459999"/>
            <a:ext cx="342891" cy="319251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457788" y="4286250"/>
            <a:ext cx="3981350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FFFFFF"/>
                </a:solidFill>
              </a:rPr>
              <a:t>الموانئ والنقل البحري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4871757"/>
            <a:ext cx="190495" cy="16248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7838879" y="4829175"/>
            <a:ext cx="232404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تحميل وتفريغ الحاويات من السفن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5205132"/>
            <a:ext cx="190495" cy="162485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7438839" y="5162550"/>
            <a:ext cx="272408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تجميع وإصلاح </a:t>
            </a:r>
            <a:r>
              <a:rPr sz="1076" b="1">
                <a:solidFill>
                  <a:srgbClr val="4FC3F7"/>
                </a:solidFill>
              </a:rPr>
              <a:t>السفن والمنصات البحرية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239119" y="5538507"/>
            <a:ext cx="190495" cy="16248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543611" y="5495924"/>
            <a:ext cx="261930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نقل البضائع بين وسائل النقل المختلفة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66733" y="4048124"/>
            <a:ext cx="5314817" cy="2428875"/>
          </a:xfrm>
          <a:prstGeom prst="roundRect">
            <a:avLst>
              <a:gd name="adj" fmla="val 7843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4" name="Rounded Rectangle 33"/>
          <p:cNvSpPr/>
          <p:nvPr/>
        </p:nvSpPr>
        <p:spPr>
          <a:xfrm>
            <a:off x="5067173" y="4286250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5" name="Picture 34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238619" y="4486603"/>
            <a:ext cx="342891" cy="266043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904852" y="4286250"/>
            <a:ext cx="3981350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780"/>
              </a:spcAft>
            </a:pPr>
            <a:r>
              <a:rPr sz="1435" b="1">
                <a:solidFill>
                  <a:srgbClr val="FFFFFF"/>
                </a:solidFill>
              </a:rPr>
              <a:t>الطاقة والبنية التحتية</a:t>
            </a:r>
          </a:p>
        </p:txBody>
      </p:sp>
      <p:pic>
        <p:nvPicPr>
          <p:cNvPr id="37" name="Picture 3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4871757"/>
            <a:ext cx="190495" cy="162485"/>
          </a:xfrm>
          <a:prstGeom prst="rect">
            <a:avLst/>
          </a:prstGeom>
        </p:spPr>
      </p:pic>
      <p:sp>
        <p:nvSpPr>
          <p:cNvPr id="38" name="TextBox 37"/>
          <p:cNvSpPr txBox="1"/>
          <p:nvPr/>
        </p:nvSpPr>
        <p:spPr>
          <a:xfrm>
            <a:off x="2000199" y="4829175"/>
            <a:ext cx="260978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بناء محطات الطاقة والمنشآت النفطية</a:t>
            </a:r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5205132"/>
            <a:ext cx="190495" cy="162485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1962100" y="5162550"/>
            <a:ext cx="2657408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تركيب </a:t>
            </a:r>
            <a:r>
              <a:rPr sz="1076" b="1">
                <a:solidFill>
                  <a:srgbClr val="4FC3F7"/>
                </a:solidFill>
              </a:rPr>
              <a:t>توربينات الرياح</a:t>
            </a:r>
            <a:r>
              <a:rPr sz="1076" b="0">
                <a:solidFill>
                  <a:srgbClr val="E0E6ED"/>
                </a:solidFill>
              </a:rPr>
              <a:t> والألواح الشمسية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6182" y="5538507"/>
            <a:ext cx="190495" cy="162485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2571685" y="5495924"/>
            <a:ext cx="2047823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بناء الجسور والأنفاق والسدود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معايير السلامة في تشغيل الروافع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66733" y="1381124"/>
            <a:ext cx="10858228" cy="1219200"/>
          </a:xfrm>
          <a:prstGeom prst="roundRect">
            <a:avLst>
              <a:gd name="adj" fmla="val 15625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762980" y="1704975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896327" y="1876424"/>
            <a:ext cx="304792" cy="2286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57228" y="1571625"/>
            <a:ext cx="9715257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FFFFFF"/>
                </a:solidFill>
              </a:rPr>
              <a:t>الفحص والإعداد قبل الرفع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381990" y="2166657"/>
            <a:ext cx="190495" cy="16248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686582" y="2095499"/>
            <a:ext cx="1619209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فحص الحبال والسلاسل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05592" y="2166657"/>
            <a:ext cx="190495" cy="16248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6467313" y="2095499"/>
            <a:ext cx="1771605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تأكد من عدم تعلق الحمل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086322" y="2166657"/>
            <a:ext cx="190495" cy="16248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552836" y="2095499"/>
            <a:ext cx="1447763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التحقق من تأثير الرياح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66733" y="2838450"/>
            <a:ext cx="10858228" cy="1219200"/>
          </a:xfrm>
          <a:prstGeom prst="roundRect">
            <a:avLst>
              <a:gd name="adj" fmla="val 15625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ounded Rectangle 13"/>
          <p:cNvSpPr/>
          <p:nvPr/>
        </p:nvSpPr>
        <p:spPr>
          <a:xfrm>
            <a:off x="10762980" y="3162299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4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0896327" y="3324957"/>
            <a:ext cx="304792" cy="24618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857228" y="3028950"/>
            <a:ext cx="9715257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1435" b="1">
                <a:solidFill>
                  <a:srgbClr val="FFFFFF"/>
                </a:solidFill>
              </a:rPr>
              <a:t>احتياطات أثناء الرفع</a:t>
            </a:r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381990" y="3646113"/>
            <a:ext cx="190495" cy="13727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8791355" y="3552825"/>
            <a:ext cx="1514437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تجنب التسارع المفاجئ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8410364" y="3633507"/>
            <a:ext cx="190495" cy="16248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143471" y="3552825"/>
            <a:ext cx="2190695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لا تحرك الأحمال فوق الموظفين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762480" y="3644713"/>
            <a:ext cx="190495" cy="14007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4152796" y="3552825"/>
            <a:ext cx="1533486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لا تسحب الأحمال جانبياً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6210144" y="4295774"/>
            <a:ext cx="5314817" cy="3228975"/>
          </a:xfrm>
          <a:prstGeom prst="roundRect">
            <a:avLst>
              <a:gd name="adj" fmla="val 589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/>
        </p:nvSpPr>
        <p:spPr>
          <a:xfrm>
            <a:off x="10715357" y="45339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10848703" y="4711211"/>
            <a:ext cx="304792" cy="216876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8934226" y="4610099"/>
            <a:ext cx="1638259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متطلبات المشغل</a:t>
            </a:r>
          </a:p>
        </p:txBody>
      </p:sp>
      <p:pic>
        <p:nvPicPr>
          <p:cNvPr id="27" name="Picture 26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11096347" y="5334560"/>
            <a:ext cx="190495" cy="151279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8391315" y="5295899"/>
            <a:ext cx="2609784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تدريب فني متخصص وشهادة معتمدة</a:t>
            </a:r>
          </a:p>
        </p:txBody>
      </p:sp>
      <p:pic>
        <p:nvPicPr>
          <p:cNvPr id="29" name="Picture 28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1096347" y="5672977"/>
            <a:ext cx="190495" cy="17929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9077098" y="5648325"/>
            <a:ext cx="192400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إعادة تأهيل وتقييمات دورية</a:t>
            </a:r>
          </a:p>
        </p:txBody>
      </p:sp>
      <p:pic>
        <p:nvPicPr>
          <p:cNvPr id="31" name="Picture 30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11096347" y="6033807"/>
            <a:ext cx="190495" cy="162485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8477038" y="6000750"/>
            <a:ext cx="2524061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لياقة بدنية وقدرة على التقدير البصري</a:t>
            </a:r>
          </a:p>
        </p:txBody>
      </p:sp>
      <p:sp>
        <p:nvSpPr>
          <p:cNvPr id="33" name="Rounded Rectangle 32"/>
          <p:cNvSpPr/>
          <p:nvPr/>
        </p:nvSpPr>
        <p:spPr>
          <a:xfrm flipV="1">
            <a:off x="6457788" y="7286625"/>
            <a:ext cx="4838579" cy="467284"/>
          </a:xfrm>
          <a:prstGeom prst="roundRect">
            <a:avLst>
              <a:gd name="adj" fmla="val 17021"/>
            </a:avLst>
          </a:prstGeom>
          <a:solidFill>
            <a:srgbClr val="4FC3F7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4" name="Picture 33" descr="image.png"/>
          <p:cNvPicPr>
            <a:picLocks noChangeAspect="1"/>
          </p:cNvPicPr>
          <p:nvPr/>
        </p:nvPicPr>
        <p:blipFill>
          <a:blip r:embed="rId12">
            <a:alphaModFix/>
          </a:blip>
          <a:stretch>
            <a:fillRect/>
          </a:stretch>
        </p:blipFill>
        <p:spPr>
          <a:xfrm flipH="1" flipV="1">
            <a:off x="10077488" y="7109311"/>
            <a:ext cx="856937" cy="321502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9758120" y="7171167"/>
            <a:ext cx="1000099" cy="3524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96" b="1" dirty="0" err="1">
                <a:solidFill>
                  <a:srgbClr val="4FC3F7"/>
                </a:solidFill>
              </a:rPr>
              <a:t>شرط</a:t>
            </a:r>
            <a:r>
              <a:rPr sz="1196" b="1" dirty="0">
                <a:solidFill>
                  <a:srgbClr val="4FC3F7"/>
                </a:solidFill>
              </a:rPr>
              <a:t> </a:t>
            </a:r>
            <a:r>
              <a:rPr sz="1196" b="1" dirty="0" err="1">
                <a:solidFill>
                  <a:srgbClr val="4FC3F7"/>
                </a:solidFill>
              </a:rPr>
              <a:t>أساسي</a:t>
            </a:r>
            <a:endParaRPr sz="1196" b="1" dirty="0">
              <a:solidFill>
                <a:srgbClr val="4FC3F7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591135" y="6934200"/>
            <a:ext cx="4552836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FFFFFF"/>
                </a:solidFill>
              </a:rPr>
              <a:t>لا يجوز تشغيل الرافعات إذا كان المشغل غير لائق بدنياً أو عقلياً</a:t>
            </a:r>
          </a:p>
        </p:txBody>
      </p:sp>
      <p:sp>
        <p:nvSpPr>
          <p:cNvPr id="37" name="Rounded Rectangle 36"/>
          <p:cNvSpPr/>
          <p:nvPr/>
        </p:nvSpPr>
        <p:spPr>
          <a:xfrm>
            <a:off x="666733" y="4295774"/>
            <a:ext cx="5314817" cy="3228975"/>
          </a:xfrm>
          <a:prstGeom prst="roundRect">
            <a:avLst>
              <a:gd name="adj" fmla="val 589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8" name="Rounded Rectangle 37"/>
          <p:cNvSpPr/>
          <p:nvPr/>
        </p:nvSpPr>
        <p:spPr>
          <a:xfrm>
            <a:off x="5162420" y="4533900"/>
            <a:ext cx="571485" cy="57150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39" name="Picture 38" descr="image.png"/>
          <p:cNvPicPr>
            <a:picLocks noChangeAspect="1"/>
          </p:cNvPicPr>
          <p:nvPr/>
        </p:nvPicPr>
        <p:blipFill>
          <a:blip r:embed="rId13">
            <a:alphaModFix/>
          </a:blip>
          <a:stretch>
            <a:fillRect/>
          </a:stretch>
        </p:blipFill>
        <p:spPr>
          <a:xfrm>
            <a:off x="5295767" y="4702419"/>
            <a:ext cx="304792" cy="234461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2905052" y="4610099"/>
            <a:ext cx="2114497" cy="4286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35" b="1">
                <a:solidFill>
                  <a:srgbClr val="FFFFFF"/>
                </a:solidFill>
              </a:rPr>
              <a:t>إجراءات التشغيل الآمن</a:t>
            </a:r>
          </a:p>
        </p:txBody>
      </p:sp>
      <p:pic>
        <p:nvPicPr>
          <p:cNvPr id="41" name="Picture 40" descr="image.png"/>
          <p:cNvPicPr>
            <a:picLocks noChangeAspect="1"/>
          </p:cNvPicPr>
          <p:nvPr/>
        </p:nvPicPr>
        <p:blipFill>
          <a:blip r:embed="rId14">
            <a:alphaModFix/>
          </a:blip>
          <a:stretch>
            <a:fillRect/>
          </a:stretch>
        </p:blipFill>
        <p:spPr>
          <a:xfrm>
            <a:off x="5543411" y="5345766"/>
            <a:ext cx="190495" cy="128867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3238419" y="5295899"/>
            <a:ext cx="221926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عدم القيام بأنشطة تشتت الانتباه</a:t>
            </a:r>
          </a:p>
        </p:txBody>
      </p:sp>
      <p:pic>
        <p:nvPicPr>
          <p:cNvPr id="43" name="Picture 42" descr="image.png"/>
          <p:cNvPicPr>
            <a:picLocks noChangeAspect="1"/>
          </p:cNvPicPr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5565885" y="5667374"/>
            <a:ext cx="145546" cy="190499"/>
          </a:xfrm>
          <a:prstGeom prst="rect">
            <a:avLst/>
          </a:prstGeom>
        </p:spPr>
      </p:pic>
      <p:sp>
        <p:nvSpPr>
          <p:cNvPr id="44" name="TextBox 43"/>
          <p:cNvSpPr txBox="1"/>
          <p:nvPr/>
        </p:nvSpPr>
        <p:spPr>
          <a:xfrm>
            <a:off x="2962200" y="5648325"/>
            <a:ext cx="2495487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إطاعة إشارات التوقف من أي شخص</a:t>
            </a:r>
          </a:p>
        </p:txBody>
      </p:sp>
      <p:pic>
        <p:nvPicPr>
          <p:cNvPr id="45" name="Picture 44" descr="image.png"/>
          <p:cNvPicPr>
            <a:picLocks noChangeAspect="1"/>
          </p:cNvPicPr>
          <p:nvPr/>
        </p:nvPicPr>
        <p:blipFill>
          <a:blip r:embed="rId16">
            <a:alphaModFix/>
          </a:blip>
          <a:stretch>
            <a:fillRect/>
          </a:stretch>
        </p:blipFill>
        <p:spPr>
          <a:xfrm>
            <a:off x="5543411" y="6032406"/>
            <a:ext cx="190495" cy="165286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2657408" y="6000750"/>
            <a:ext cx="2800279" cy="238124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625"/>
              </a:lnSpc>
              <a:spcBef>
                <a:spcPts val="0"/>
              </a:spcBef>
              <a:spcAft>
                <a:spcPts val="0"/>
              </a:spcAft>
            </a:pPr>
            <a:r>
              <a:rPr sz="1076" b="0">
                <a:solidFill>
                  <a:srgbClr val="E0E6ED"/>
                </a:solidFill>
              </a:rPr>
              <a:t>اتبع إشارات الرفع من الموظفين المعينين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122749"/>
            </a:gs>
            <a:gs pos="100000">
              <a:srgbClr val="1E4D7C"/>
            </a:gs>
          </a:gsLst>
          <a:lin ang="108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66733" y="380999"/>
            <a:ext cx="10858228" cy="71437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650"/>
              </a:spcAft>
            </a:pPr>
            <a:r>
              <a:rPr sz="2392" b="1">
                <a:solidFill>
                  <a:srgbClr val="FFFFFF"/>
                </a:solidFill>
              </a:rPr>
              <a:t>خاتمة: أهمية الروافع في الحياة الحديثة ومستقبل تطورها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6238719" y="1381124"/>
            <a:ext cx="5286242" cy="4114800"/>
          </a:xfrm>
          <a:prstGeom prst="roundRect">
            <a:avLst>
              <a:gd name="adj" fmla="val 462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ounded Rectangle 3"/>
          <p:cNvSpPr/>
          <p:nvPr/>
        </p:nvSpPr>
        <p:spPr>
          <a:xfrm>
            <a:off x="10572485" y="1666874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5" name="Picture 4" descr="image.png"/>
          <p:cNvPicPr>
            <a:picLocks noChangeAspect="1"/>
          </p:cNvPicPr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715357" y="1854398"/>
            <a:ext cx="380990" cy="291703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819929" y="1752599"/>
            <a:ext cx="1562060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FFFFFF"/>
                </a:solidFill>
              </a:rPr>
              <a:t>أهمية الروافع</a:t>
            </a:r>
          </a:p>
        </p:txBody>
      </p:sp>
      <p:pic>
        <p:nvPicPr>
          <p:cNvPr id="7" name="Picture 6" descr="image.png"/>
          <p:cNvPicPr>
            <a:picLocks noChangeAspect="1"/>
          </p:cNvPicPr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010624" y="2642234"/>
            <a:ext cx="228594" cy="1257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00739" y="2571750"/>
            <a:ext cx="3467013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محرك أساسي في </a:t>
            </a:r>
            <a:r>
              <a:rPr sz="1196" b="1">
                <a:solidFill>
                  <a:srgbClr val="4FC3F7"/>
                </a:solidFill>
              </a:rPr>
              <a:t>التنمية الصناعية</a:t>
            </a:r>
            <a:r>
              <a:rPr sz="1196" b="0">
                <a:solidFill>
                  <a:srgbClr val="E0E6ED"/>
                </a:solidFill>
              </a:rPr>
              <a:t> والعمرانية</a:t>
            </a:r>
          </a:p>
        </p:txBody>
      </p:sp>
      <p:pic>
        <p:nvPicPr>
          <p:cNvPr id="9" name="Picture 8" descr="image.png"/>
          <p:cNvPicPr>
            <a:picLocks noChangeAspect="1"/>
          </p:cNvPicPr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1010624" y="3052286"/>
            <a:ext cx="228594" cy="16287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781730" y="3000375"/>
            <a:ext cx="3086022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زيادة </a:t>
            </a:r>
            <a:r>
              <a:rPr sz="1196" b="1">
                <a:solidFill>
                  <a:srgbClr val="4FC3F7"/>
                </a:solidFill>
              </a:rPr>
              <a:t>كفاءة الإنتاج</a:t>
            </a:r>
            <a:r>
              <a:rPr sz="1196" b="0">
                <a:solidFill>
                  <a:srgbClr val="E0E6ED"/>
                </a:solidFill>
              </a:rPr>
              <a:t> وتقليل الجهد البشري</a:t>
            </a:r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1010624" y="3473767"/>
            <a:ext cx="228594" cy="177164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934126" y="3429000"/>
            <a:ext cx="2933626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تمكين بناء الهياكل الضخمة والمعقدة</a:t>
            </a:r>
          </a:p>
        </p:txBody>
      </p:sp>
      <p:pic>
        <p:nvPicPr>
          <p:cNvPr id="13" name="Picture 12" descr="image.png"/>
          <p:cNvPicPr>
            <a:picLocks noChangeAspect="1"/>
          </p:cNvPicPr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11010624" y="3893819"/>
            <a:ext cx="228594" cy="194309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886502" y="3857625"/>
            <a:ext cx="2981250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تحسين </a:t>
            </a:r>
            <a:r>
              <a:rPr sz="1196" b="1">
                <a:solidFill>
                  <a:srgbClr val="4FC3F7"/>
                </a:solidFill>
              </a:rPr>
              <a:t>لوجستيات النقل</a:t>
            </a:r>
            <a:r>
              <a:rPr sz="1196" b="0">
                <a:solidFill>
                  <a:srgbClr val="E0E6ED"/>
                </a:solidFill>
              </a:rPr>
              <a:t> وتداول البضائع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66733" y="1381124"/>
            <a:ext cx="5286242" cy="4114800"/>
          </a:xfrm>
          <a:prstGeom prst="roundRect">
            <a:avLst>
              <a:gd name="adj" fmla="val 4629"/>
            </a:avLst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ounded Rectangle 15"/>
          <p:cNvSpPr/>
          <p:nvPr/>
        </p:nvSpPr>
        <p:spPr>
          <a:xfrm>
            <a:off x="5000499" y="1666874"/>
            <a:ext cx="666733" cy="666750"/>
          </a:xfrm>
          <a:prstGeom prst="roundRect">
            <a:avLst>
              <a:gd name="adj" fmla="val 50000"/>
            </a:avLst>
          </a:prstGeom>
          <a:solidFill>
            <a:srgbClr val="4FC3F7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143371" y="1842492"/>
            <a:ext cx="380990" cy="31551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133646" y="1752599"/>
            <a:ext cx="1676358" cy="495299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74" b="1">
                <a:solidFill>
                  <a:srgbClr val="FFFFFF"/>
                </a:solidFill>
              </a:rPr>
              <a:t>مستقبل التطور</a:t>
            </a:r>
          </a:p>
        </p:txBody>
      </p:sp>
      <p:pic>
        <p:nvPicPr>
          <p:cNvPr id="19" name="Picture 18" descr="image.png"/>
          <p:cNvPicPr>
            <a:picLocks noChangeAspect="1"/>
          </p:cNvPicPr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5438639" y="2612231"/>
            <a:ext cx="228594" cy="185737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1342991" y="2571750"/>
            <a:ext cx="3952776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التشغيل </a:t>
            </a:r>
            <a:r>
              <a:rPr sz="1196" b="1">
                <a:solidFill>
                  <a:srgbClr val="4FC3F7"/>
                </a:solidFill>
              </a:rPr>
              <a:t>الذاتي والتحكم عن بعد</a:t>
            </a:r>
            <a:r>
              <a:rPr sz="1196" b="0">
                <a:solidFill>
                  <a:srgbClr val="E0E6ED"/>
                </a:solidFill>
              </a:rPr>
              <a:t> بالذكاء الاصطناعي</a:t>
            </a:r>
          </a:p>
        </p:txBody>
      </p:sp>
      <p:pic>
        <p:nvPicPr>
          <p:cNvPr id="21" name="Picture 20" descr="image.png"/>
          <p:cNvPicPr>
            <a:picLocks noChangeAspect="1"/>
          </p:cNvPicPr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5438639" y="3050857"/>
            <a:ext cx="228594" cy="165734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1219169" y="3000375"/>
            <a:ext cx="4076598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أنظمة </a:t>
            </a:r>
            <a:r>
              <a:rPr sz="1196" b="1">
                <a:solidFill>
                  <a:srgbClr val="4FC3F7"/>
                </a:solidFill>
              </a:rPr>
              <a:t>صديقة للبيئة</a:t>
            </a:r>
            <a:r>
              <a:rPr sz="1196" b="0">
                <a:solidFill>
                  <a:srgbClr val="E0E6ED"/>
                </a:solidFill>
              </a:rPr>
              <a:t> وأكثر كفاءة في استهلاك الطاقة</a:t>
            </a:r>
          </a:p>
        </p:txBody>
      </p:sp>
      <p:pic>
        <p:nvPicPr>
          <p:cNvPr id="23" name="Picture 22" descr="image.png"/>
          <p:cNvPicPr>
            <a:picLocks noChangeAspect="1"/>
          </p:cNvPicPr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5438639" y="3488055"/>
            <a:ext cx="228594" cy="148589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857328" y="3429000"/>
            <a:ext cx="3438439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تقنيات استشعار متقدمة لزيادة الأمان والدقة</a:t>
            </a:r>
          </a:p>
        </p:txBody>
      </p:sp>
      <p:pic>
        <p:nvPicPr>
          <p:cNvPr id="25" name="Picture 24" descr="image.png"/>
          <p:cNvPicPr>
            <a:picLocks noChangeAspect="1"/>
          </p:cNvPicPr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5438639" y="3898106"/>
            <a:ext cx="228594" cy="185737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1600159" y="3857625"/>
            <a:ext cx="3695607" cy="285750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l">
              <a:lnSpc>
                <a:spcPts val="1950"/>
              </a:lnSpc>
              <a:spcBef>
                <a:spcPts val="0"/>
              </a:spcBef>
              <a:spcAft>
                <a:spcPts val="0"/>
              </a:spcAft>
            </a:pPr>
            <a:r>
              <a:rPr sz="1196" b="0">
                <a:solidFill>
                  <a:srgbClr val="E0E6ED"/>
                </a:solidFill>
              </a:rPr>
              <a:t>مواد جديدة </a:t>
            </a:r>
            <a:r>
              <a:rPr sz="1196" b="1">
                <a:solidFill>
                  <a:srgbClr val="4FC3F7"/>
                </a:solidFill>
              </a:rPr>
              <a:t>أخف وأقوى</a:t>
            </a:r>
            <a:r>
              <a:rPr sz="1196" b="0">
                <a:solidFill>
                  <a:srgbClr val="E0E6ED"/>
                </a:solidFill>
              </a:rPr>
              <a:t> لزيادة القدرة على الرفع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666733" y="5781674"/>
            <a:ext cx="10858228" cy="695325"/>
          </a:xfrm>
          <a:prstGeom prst="roundRect">
            <a:avLst>
              <a:gd name="adj" fmla="val 27397"/>
            </a:avLst>
          </a:prstGeom>
          <a:solidFill>
            <a:srgbClr val="4FC3F7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8" name="TextBox 27"/>
          <p:cNvSpPr txBox="1"/>
          <p:nvPr/>
        </p:nvSpPr>
        <p:spPr>
          <a:xfrm>
            <a:off x="857228" y="5972175"/>
            <a:ext cx="10477238" cy="314325"/>
          </a:xfrm>
          <a:prstGeom prst="rect">
            <a:avLst/>
          </a:prstGeom>
          <a:noFill/>
        </p:spPr>
        <p:txBody>
          <a:bodyPr wrap="none" lIns="73152" tIns="54864" rIns="73152" bIns="54864" anchor="ctr">
            <a:spAutoFit/>
          </a:bodyPr>
          <a:lstStyle/>
          <a:p>
            <a:pPr algn="ctr">
              <a:lnSpc>
                <a:spcPts val="2145"/>
              </a:lnSpc>
              <a:spcBef>
                <a:spcPts val="0"/>
              </a:spcBef>
              <a:spcAft>
                <a:spcPts val="0"/>
              </a:spcAft>
            </a:pPr>
            <a:r>
              <a:rPr sz="1315" b="0">
                <a:solidFill>
                  <a:srgbClr val="FFFFFF"/>
                </a:solidFill>
              </a:rPr>
              <a:t> "الروافع ليست مجرد آلات، بل هي أدوات </a:t>
            </a:r>
            <a:r>
              <a:rPr sz="1315" b="1">
                <a:solidFill>
                  <a:srgbClr val="4FC3F7"/>
                </a:solidFill>
              </a:rPr>
              <a:t>تمكينية</a:t>
            </a:r>
            <a:r>
              <a:rPr sz="1315" b="0">
                <a:solidFill>
                  <a:srgbClr val="FFFFFF"/>
                </a:solidFill>
              </a:rPr>
              <a:t> ساهمت في تشكيل عالمنا الحديث وستستمر في دفع حدود ما يمكننا بناؤه"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634</Words>
  <Application>Microsoft Office PowerPoint</Application>
  <PresentationFormat>Widescreen</PresentationFormat>
  <Paragraphs>100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 Mohammad Sudqi</dc:creator>
  <cp:keywords/>
  <dc:description>generated using python-pptx</dc:description>
  <cp:lastModifiedBy>Ahamad AboHussein</cp:lastModifiedBy>
  <cp:revision>2</cp:revision>
  <dcterms:created xsi:type="dcterms:W3CDTF">2013-01-27T09:14:16Z</dcterms:created>
  <dcterms:modified xsi:type="dcterms:W3CDTF">2025-11-30T17:43:52Z</dcterms:modified>
  <cp:category/>
</cp:coreProperties>
</file>