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10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D558DFB-CE08-433C-80DF-A771DFF4EC8C}" type="datetimeFigureOut">
              <a:rPr lang="en-US" smtClean="0"/>
              <a:t>12/2/2025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A2B990F-439A-41F7-8B98-5A7DFA35194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099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558DFB-CE08-433C-80DF-A771DFF4EC8C}"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B990F-439A-41F7-8B98-5A7DFA351945}" type="slidenum">
              <a:rPr lang="en-US" smtClean="0"/>
              <a:t>‹#›</a:t>
            </a:fld>
            <a:endParaRPr lang="en-US"/>
          </a:p>
        </p:txBody>
      </p:sp>
    </p:spTree>
    <p:extLst>
      <p:ext uri="{BB962C8B-B14F-4D97-AF65-F5344CB8AC3E}">
        <p14:creationId xmlns:p14="http://schemas.microsoft.com/office/powerpoint/2010/main" val="268058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558DFB-CE08-433C-80DF-A771DFF4EC8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990F-439A-41F7-8B98-5A7DFA35194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2611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558DFB-CE08-433C-80DF-A771DFF4EC8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990F-439A-41F7-8B98-5A7DFA35194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772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558DFB-CE08-433C-80DF-A771DFF4EC8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990F-439A-41F7-8B98-5A7DFA351945}" type="slidenum">
              <a:rPr lang="en-US" smtClean="0"/>
              <a:t>‹#›</a:t>
            </a:fld>
            <a:endParaRPr lang="en-US"/>
          </a:p>
        </p:txBody>
      </p:sp>
    </p:spTree>
    <p:extLst>
      <p:ext uri="{BB962C8B-B14F-4D97-AF65-F5344CB8AC3E}">
        <p14:creationId xmlns:p14="http://schemas.microsoft.com/office/powerpoint/2010/main" val="3510707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558DFB-CE08-433C-80DF-A771DFF4EC8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990F-439A-41F7-8B98-5A7DFA35194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27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558DFB-CE08-433C-80DF-A771DFF4EC8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990F-439A-41F7-8B98-5A7DFA35194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08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58DFB-CE08-433C-80DF-A771DFF4EC8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990F-439A-41F7-8B98-5A7DFA3519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472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58DFB-CE08-433C-80DF-A771DFF4EC8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990F-439A-41F7-8B98-5A7DFA35194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02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58DFB-CE08-433C-80DF-A771DFF4EC8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990F-439A-41F7-8B98-5A7DFA351945}" type="slidenum">
              <a:rPr lang="en-US" smtClean="0"/>
              <a:t>‹#›</a:t>
            </a:fld>
            <a:endParaRPr lang="en-US"/>
          </a:p>
        </p:txBody>
      </p:sp>
    </p:spTree>
    <p:extLst>
      <p:ext uri="{BB962C8B-B14F-4D97-AF65-F5344CB8AC3E}">
        <p14:creationId xmlns:p14="http://schemas.microsoft.com/office/powerpoint/2010/main" val="401741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558DFB-CE08-433C-80DF-A771DFF4EC8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B990F-439A-41F7-8B98-5A7DFA35194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882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558DFB-CE08-433C-80DF-A771DFF4EC8C}"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B990F-439A-41F7-8B98-5A7DFA351945}"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75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558DFB-CE08-433C-80DF-A771DFF4EC8C}"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B990F-439A-41F7-8B98-5A7DFA35194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6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558DFB-CE08-433C-80DF-A771DFF4EC8C}"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B990F-439A-41F7-8B98-5A7DFA3519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45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58DFB-CE08-433C-80DF-A771DFF4EC8C}"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2B990F-439A-41F7-8B98-5A7DFA351945}" type="slidenum">
              <a:rPr lang="en-US" smtClean="0"/>
              <a:t>‹#›</a:t>
            </a:fld>
            <a:endParaRPr lang="en-US"/>
          </a:p>
        </p:txBody>
      </p:sp>
    </p:spTree>
    <p:extLst>
      <p:ext uri="{BB962C8B-B14F-4D97-AF65-F5344CB8AC3E}">
        <p14:creationId xmlns:p14="http://schemas.microsoft.com/office/powerpoint/2010/main" val="50887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558DFB-CE08-433C-80DF-A771DFF4EC8C}"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B990F-439A-41F7-8B98-5A7DFA35194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535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558DFB-CE08-433C-80DF-A771DFF4EC8C}"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B990F-439A-41F7-8B98-5A7DFA351945}" type="slidenum">
              <a:rPr lang="en-US" smtClean="0"/>
              <a:t>‹#›</a:t>
            </a:fld>
            <a:endParaRPr lang="en-US"/>
          </a:p>
        </p:txBody>
      </p:sp>
    </p:spTree>
    <p:extLst>
      <p:ext uri="{BB962C8B-B14F-4D97-AF65-F5344CB8AC3E}">
        <p14:creationId xmlns:p14="http://schemas.microsoft.com/office/powerpoint/2010/main" val="158502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558DFB-CE08-433C-80DF-A771DFF4EC8C}" type="datetimeFigureOut">
              <a:rPr lang="en-US" smtClean="0"/>
              <a:t>12/2/2025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2B990F-439A-41F7-8B98-5A7DFA351945}" type="slidenum">
              <a:rPr lang="en-US" smtClean="0"/>
              <a:t>‹#›</a:t>
            </a:fld>
            <a:endParaRPr lang="en-US"/>
          </a:p>
        </p:txBody>
      </p:sp>
    </p:spTree>
    <p:extLst>
      <p:ext uri="{BB962C8B-B14F-4D97-AF65-F5344CB8AC3E}">
        <p14:creationId xmlns:p14="http://schemas.microsoft.com/office/powerpoint/2010/main" val="27008396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vgsilh.com/ar/image/2027308.html"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svgsilh.com/ar/image/153877.html"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svgsilh.com/ar/image/42531.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svgsilh.com/ar/image/146099.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85232-3C51-AF34-1FB2-8E90940AD1F8}"/>
              </a:ext>
            </a:extLst>
          </p:cNvPr>
          <p:cNvSpPr/>
          <p:nvPr/>
        </p:nvSpPr>
        <p:spPr>
          <a:xfrm>
            <a:off x="3786713" y="5039975"/>
            <a:ext cx="4618573" cy="923330"/>
          </a:xfrm>
          <a:prstGeom prst="rect">
            <a:avLst/>
          </a:prstGeom>
          <a:noFill/>
        </p:spPr>
        <p:txBody>
          <a:bodyPr wrap="none" lIns="91440" tIns="45720" rIns="91440" bIns="45720">
            <a:spAutoFit/>
          </a:bodyPr>
          <a:lstStyle/>
          <a:p>
            <a:pPr algn="ctr"/>
            <a:r>
              <a:rPr lang="ar-JO" sz="5400" b="1" cap="none" spc="50" dirty="0">
                <a:ln w="0"/>
                <a:solidFill>
                  <a:schemeClr val="bg2"/>
                </a:solidFill>
                <a:effectLst>
                  <a:innerShdw blurRad="63500" dist="50800" dir="13500000">
                    <a:srgbClr val="000000">
                      <a:alpha val="50000"/>
                    </a:srgbClr>
                  </a:innerShdw>
                </a:effectLst>
              </a:rPr>
              <a:t>الطالب امين جبريل </a:t>
            </a:r>
            <a:endParaRPr lang="en-US" sz="5400" b="1" cap="none" spc="50" dirty="0">
              <a:ln w="0"/>
              <a:solidFill>
                <a:schemeClr val="bg2"/>
              </a:solidFill>
              <a:effectLst>
                <a:innerShdw blurRad="63500" dist="50800" dir="13500000">
                  <a:srgbClr val="000000">
                    <a:alpha val="50000"/>
                  </a:srgbClr>
                </a:innerShdw>
              </a:effectLst>
            </a:endParaRPr>
          </a:p>
        </p:txBody>
      </p:sp>
      <p:sp>
        <p:nvSpPr>
          <p:cNvPr id="3" name="Rectangle 2">
            <a:extLst>
              <a:ext uri="{FF2B5EF4-FFF2-40B4-BE49-F238E27FC236}">
                <a16:creationId xmlns:a16="http://schemas.microsoft.com/office/drawing/2014/main" id="{7EA8C5B6-0723-CD99-7F61-EE03D51BF0F8}"/>
              </a:ext>
            </a:extLst>
          </p:cNvPr>
          <p:cNvSpPr/>
          <p:nvPr/>
        </p:nvSpPr>
        <p:spPr>
          <a:xfrm>
            <a:off x="4105714" y="2967335"/>
            <a:ext cx="3980577" cy="923330"/>
          </a:xfrm>
          <a:prstGeom prst="rect">
            <a:avLst/>
          </a:prstGeom>
          <a:noFill/>
        </p:spPr>
        <p:txBody>
          <a:bodyPr wrap="none" lIns="91440" tIns="45720" rIns="91440" bIns="45720">
            <a:spAutoFit/>
          </a:bodyPr>
          <a:lstStyle/>
          <a:p>
            <a:pPr algn="ctr"/>
            <a:r>
              <a:rPr lang="ar-JO" sz="5400" b="1" cap="none" spc="50" dirty="0">
                <a:ln w="0"/>
                <a:solidFill>
                  <a:schemeClr val="bg2"/>
                </a:solidFill>
                <a:effectLst>
                  <a:innerShdw blurRad="63500" dist="50800" dir="13500000">
                    <a:srgbClr val="000000">
                      <a:alpha val="50000"/>
                    </a:srgbClr>
                  </a:innerShdw>
                </a:effectLst>
              </a:rPr>
              <a:t>مشروع الرافعات</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518590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C655C1-C395-CCCC-0B70-CD98E339F228}"/>
              </a:ext>
            </a:extLst>
          </p:cNvPr>
          <p:cNvSpPr txBox="1"/>
          <p:nvPr/>
        </p:nvSpPr>
        <p:spPr>
          <a:xfrm>
            <a:off x="3048000" y="2586335"/>
            <a:ext cx="6096000" cy="3046988"/>
          </a:xfrm>
          <a:prstGeom prst="rect">
            <a:avLst/>
          </a:prstGeom>
          <a:noFill/>
        </p:spPr>
        <p:txBody>
          <a:bodyPr wrap="square">
            <a:spAutoFit/>
          </a:bodyPr>
          <a:lstStyle/>
          <a:p>
            <a:r>
              <a:rPr lang="ar-JO" sz="3200" dirty="0">
                <a:solidFill>
                  <a:schemeClr val="tx2">
                    <a:lumMod val="50000"/>
                    <a:lumOff val="50000"/>
                  </a:schemeClr>
                </a:solidFill>
              </a:rPr>
              <a:t>هي آلات تُستخدم لرفع الأشياء الثقيلة ونقلها من مكان لآخر. تعمل عادةً باستخدام ذراع طويل يمكنه التحرك للأعلى والأسفل وإلى الجانبين، وتُستخدم في مواقع البناء والموانئ والمصانع لتسهيل رفع المواد والأحمال الكبيرة التي يصعب حملها يدويًا</a:t>
            </a:r>
            <a:r>
              <a:rPr lang="ar-JO" dirty="0">
                <a:solidFill>
                  <a:schemeClr val="tx2">
                    <a:lumMod val="50000"/>
                    <a:lumOff val="50000"/>
                  </a:schemeClr>
                </a:solidFill>
              </a:rPr>
              <a:t>.</a:t>
            </a:r>
            <a:endParaRPr lang="en-US" dirty="0">
              <a:solidFill>
                <a:schemeClr val="tx2">
                  <a:lumMod val="50000"/>
                  <a:lumOff val="50000"/>
                </a:schemeClr>
              </a:solidFill>
            </a:endParaRPr>
          </a:p>
        </p:txBody>
      </p:sp>
      <p:sp>
        <p:nvSpPr>
          <p:cNvPr id="4" name="Rectangle 3">
            <a:extLst>
              <a:ext uri="{FF2B5EF4-FFF2-40B4-BE49-F238E27FC236}">
                <a16:creationId xmlns:a16="http://schemas.microsoft.com/office/drawing/2014/main" id="{AFA738DA-14FF-5E7B-EC27-7B9A516C0DA1}"/>
              </a:ext>
            </a:extLst>
          </p:cNvPr>
          <p:cNvSpPr/>
          <p:nvPr/>
        </p:nvSpPr>
        <p:spPr>
          <a:xfrm>
            <a:off x="4395053" y="1224677"/>
            <a:ext cx="3401893" cy="923330"/>
          </a:xfrm>
          <a:prstGeom prst="rect">
            <a:avLst/>
          </a:prstGeom>
          <a:noFill/>
        </p:spPr>
        <p:txBody>
          <a:bodyPr wrap="none" lIns="91440" tIns="45720" rIns="91440" bIns="45720">
            <a:spAutoFit/>
          </a:bodyPr>
          <a:lstStyle/>
          <a:p>
            <a:pPr algn="ctr"/>
            <a:r>
              <a:rPr lang="ar-JO" sz="5400" b="1" cap="none" spc="50" dirty="0">
                <a:ln w="0"/>
                <a:solidFill>
                  <a:schemeClr val="bg2"/>
                </a:solidFill>
                <a:effectLst>
                  <a:innerShdw blurRad="63500" dist="50800" dir="13500000">
                    <a:srgbClr val="000000">
                      <a:alpha val="50000"/>
                    </a:srgbClr>
                  </a:innerShdw>
                </a:effectLst>
              </a:rPr>
              <a:t>تعريف الرافعه</a:t>
            </a:r>
            <a:endParaRPr lang="en-US" sz="5400" b="1" cap="none" spc="50" dirty="0">
              <a:ln w="0"/>
              <a:solidFill>
                <a:schemeClr val="bg2"/>
              </a:solidFill>
              <a:effectLst>
                <a:innerShdw blurRad="63500" dist="50800" dir="13500000">
                  <a:srgbClr val="000000">
                    <a:alpha val="50000"/>
                  </a:srgbClr>
                </a:innerShdw>
              </a:effectLst>
            </a:endParaRPr>
          </a:p>
        </p:txBody>
      </p:sp>
      <p:pic>
        <p:nvPicPr>
          <p:cNvPr id="6" name="Picture 5">
            <a:extLst>
              <a:ext uri="{FF2B5EF4-FFF2-40B4-BE49-F238E27FC236}">
                <a16:creationId xmlns:a16="http://schemas.microsoft.com/office/drawing/2014/main" id="{0270CA37-7296-CD85-E6B2-57DFB1ADEC1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20172" y="3024663"/>
            <a:ext cx="3046988" cy="3046988"/>
          </a:xfrm>
          <a:prstGeom prst="rect">
            <a:avLst/>
          </a:prstGeom>
        </p:spPr>
      </p:pic>
    </p:spTree>
    <p:extLst>
      <p:ext uri="{BB962C8B-B14F-4D97-AF65-F5344CB8AC3E}">
        <p14:creationId xmlns:p14="http://schemas.microsoft.com/office/powerpoint/2010/main" val="55883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0BE549-6CE9-A251-1FD9-4DFA21E66339}"/>
              </a:ext>
            </a:extLst>
          </p:cNvPr>
          <p:cNvSpPr/>
          <p:nvPr/>
        </p:nvSpPr>
        <p:spPr>
          <a:xfrm>
            <a:off x="4590620" y="879455"/>
            <a:ext cx="3010760" cy="923330"/>
          </a:xfrm>
          <a:prstGeom prst="rect">
            <a:avLst/>
          </a:prstGeom>
          <a:noFill/>
        </p:spPr>
        <p:txBody>
          <a:bodyPr wrap="none" lIns="91440" tIns="45720" rIns="91440" bIns="45720">
            <a:spAutoFit/>
          </a:bodyPr>
          <a:lstStyle/>
          <a:p>
            <a:pPr algn="ctr"/>
            <a:r>
              <a:rPr lang="ar-JO" sz="5400" b="1" cap="none" spc="50" dirty="0">
                <a:ln w="0"/>
                <a:solidFill>
                  <a:schemeClr val="bg2"/>
                </a:solidFill>
                <a:effectLst>
                  <a:innerShdw blurRad="63500" dist="50800" dir="13500000">
                    <a:srgbClr val="000000">
                      <a:alpha val="50000"/>
                    </a:srgbClr>
                  </a:innerShdw>
                </a:effectLst>
              </a:rPr>
              <a:t>كيفيه صنعها</a:t>
            </a:r>
          </a:p>
        </p:txBody>
      </p:sp>
      <p:sp>
        <p:nvSpPr>
          <p:cNvPr id="7" name="Rectangle 6">
            <a:extLst>
              <a:ext uri="{FF2B5EF4-FFF2-40B4-BE49-F238E27FC236}">
                <a16:creationId xmlns:a16="http://schemas.microsoft.com/office/drawing/2014/main" id="{AC241844-E778-9809-6990-E957938A2D02}"/>
              </a:ext>
            </a:extLst>
          </p:cNvPr>
          <p:cNvSpPr/>
          <p:nvPr/>
        </p:nvSpPr>
        <p:spPr>
          <a:xfrm>
            <a:off x="5721550" y="2136338"/>
            <a:ext cx="5731056" cy="2585323"/>
          </a:xfrm>
          <a:prstGeom prst="rect">
            <a:avLst/>
          </a:prstGeom>
          <a:noFill/>
        </p:spPr>
        <p:txBody>
          <a:bodyPr wrap="none" lIns="91440" tIns="45720" rIns="91440" bIns="45720">
            <a:spAutoFit/>
          </a:bodyPr>
          <a:lstStyle/>
          <a:p>
            <a:pPr algn="ctr"/>
            <a:r>
              <a:rPr lang="ar-JO" sz="5400" b="1" spc="50" dirty="0">
                <a:ln w="0"/>
                <a:solidFill>
                  <a:schemeClr val="bg2"/>
                </a:solidFill>
                <a:effectLst>
                  <a:innerShdw blurRad="63500" dist="50800" dir="13500000">
                    <a:srgbClr val="000000">
                      <a:alpha val="50000"/>
                    </a:srgbClr>
                  </a:innerShdw>
                </a:effectLst>
              </a:rPr>
              <a:t>تصميم الرافعة 1</a:t>
            </a:r>
            <a:endParaRPr lang="ar-JO" sz="5400" b="1" cap="none" spc="50" dirty="0">
              <a:ln w="0"/>
              <a:solidFill>
                <a:schemeClr val="bg2"/>
              </a:solidFill>
              <a:effectLst>
                <a:innerShdw blurRad="63500" dist="50800" dir="13500000">
                  <a:srgbClr val="000000">
                    <a:alpha val="50000"/>
                  </a:srgbClr>
                </a:innerShdw>
              </a:effectLst>
            </a:endParaRPr>
          </a:p>
          <a:p>
            <a:pPr algn="ctr"/>
            <a:r>
              <a:rPr lang="ar-JO" sz="5400" b="1" spc="50" dirty="0">
                <a:ln w="0"/>
                <a:solidFill>
                  <a:schemeClr val="bg2"/>
                </a:solidFill>
                <a:effectLst>
                  <a:innerShdw blurRad="63500" dist="50800" dir="13500000">
                    <a:srgbClr val="000000">
                      <a:alpha val="50000"/>
                    </a:srgbClr>
                  </a:innerShdw>
                </a:effectLst>
              </a:rPr>
              <a:t>اختيار مواد قويه2</a:t>
            </a:r>
          </a:p>
          <a:p>
            <a:pPr algn="ctr"/>
            <a:r>
              <a:rPr lang="ar-JO" sz="5400" b="1" spc="50" dirty="0">
                <a:ln w="0"/>
                <a:solidFill>
                  <a:schemeClr val="bg2"/>
                </a:solidFill>
                <a:effectLst>
                  <a:innerShdw blurRad="63500" dist="50800" dir="13500000">
                    <a:srgbClr val="000000">
                      <a:alpha val="50000"/>
                    </a:srgbClr>
                  </a:innerShdw>
                </a:effectLst>
              </a:rPr>
              <a:t>تصنيع الاجاء الاساسيه3</a:t>
            </a:r>
          </a:p>
        </p:txBody>
      </p:sp>
      <p:pic>
        <p:nvPicPr>
          <p:cNvPr id="9" name="Picture 8">
            <a:extLst>
              <a:ext uri="{FF2B5EF4-FFF2-40B4-BE49-F238E27FC236}">
                <a16:creationId xmlns:a16="http://schemas.microsoft.com/office/drawing/2014/main" id="{BDD08F83-740F-F358-D69A-A9B7D4A195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6760" y="2136338"/>
            <a:ext cx="4400120" cy="3429000"/>
          </a:xfrm>
          <a:prstGeom prst="rect">
            <a:avLst/>
          </a:prstGeom>
        </p:spPr>
      </p:pic>
    </p:spTree>
    <p:extLst>
      <p:ext uri="{BB962C8B-B14F-4D97-AF65-F5344CB8AC3E}">
        <p14:creationId xmlns:p14="http://schemas.microsoft.com/office/powerpoint/2010/main" val="169144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5C6373-A3CC-C0A4-9B08-9B84357CC91F}"/>
              </a:ext>
            </a:extLst>
          </p:cNvPr>
          <p:cNvSpPr txBox="1"/>
          <p:nvPr/>
        </p:nvSpPr>
        <p:spPr>
          <a:xfrm>
            <a:off x="3322320" y="1026498"/>
            <a:ext cx="6096000" cy="4031873"/>
          </a:xfrm>
          <a:prstGeom prst="rect">
            <a:avLst/>
          </a:prstGeom>
          <a:noFill/>
        </p:spPr>
        <p:txBody>
          <a:bodyPr wrap="square">
            <a:spAutoFit/>
          </a:bodyPr>
          <a:lstStyle/>
          <a:p>
            <a:pPr>
              <a:buNone/>
            </a:pPr>
            <a:r>
              <a:rPr lang="ar-JO" sz="4400" b="1" dirty="0"/>
              <a:t>تنبيه مهم           </a:t>
            </a:r>
          </a:p>
          <a:p>
            <a:pPr>
              <a:buNone/>
            </a:pPr>
            <a:endParaRPr lang="ar-JO" sz="4400" b="1" dirty="0"/>
          </a:p>
          <a:p>
            <a:pPr>
              <a:buNone/>
            </a:pPr>
            <a:r>
              <a:rPr lang="ar-JO" sz="2400" dirty="0">
                <a:solidFill>
                  <a:schemeClr val="tx2">
                    <a:lumMod val="50000"/>
                    <a:lumOff val="50000"/>
                  </a:schemeClr>
                </a:solidFill>
              </a:rPr>
              <a:t>صناعة الرافعات عملية </a:t>
            </a:r>
            <a:r>
              <a:rPr lang="ar-JO" sz="2400" b="1" dirty="0">
                <a:solidFill>
                  <a:schemeClr val="tx2">
                    <a:lumMod val="50000"/>
                    <a:lumOff val="50000"/>
                  </a:schemeClr>
                </a:solidFill>
              </a:rPr>
              <a:t>معقدة وخطيرة</a:t>
            </a:r>
            <a:r>
              <a:rPr lang="ar-JO" sz="2400" dirty="0">
                <a:solidFill>
                  <a:schemeClr val="tx2">
                    <a:lumMod val="50000"/>
                    <a:lumOff val="50000"/>
                  </a:schemeClr>
                </a:solidFill>
              </a:rPr>
              <a:t> تتطلب:</a:t>
            </a:r>
          </a:p>
          <a:p>
            <a:pPr>
              <a:buFont typeface="Arial" panose="020B0604020202020204" pitchFamily="34" charset="0"/>
              <a:buChar char="•"/>
            </a:pPr>
            <a:r>
              <a:rPr lang="ar-JO" sz="2400" dirty="0">
                <a:solidFill>
                  <a:schemeClr val="tx2">
                    <a:lumMod val="50000"/>
                    <a:lumOff val="50000"/>
                  </a:schemeClr>
                </a:solidFill>
              </a:rPr>
              <a:t>مهندسين ميكانيكيين ومدنيين.</a:t>
            </a:r>
          </a:p>
          <a:p>
            <a:pPr>
              <a:buFont typeface="Arial" panose="020B0604020202020204" pitchFamily="34" charset="0"/>
              <a:buChar char="•"/>
            </a:pPr>
            <a:r>
              <a:rPr lang="ar-JO" sz="2400" dirty="0">
                <a:solidFill>
                  <a:schemeClr val="tx2">
                    <a:lumMod val="50000"/>
                    <a:lumOff val="50000"/>
                  </a:schemeClr>
                </a:solidFill>
              </a:rPr>
              <a:t>معدات صناعية ثقيلة.</a:t>
            </a:r>
          </a:p>
          <a:p>
            <a:pPr>
              <a:buFont typeface="Arial" panose="020B0604020202020204" pitchFamily="34" charset="0"/>
              <a:buChar char="•"/>
            </a:pPr>
            <a:r>
              <a:rPr lang="ar-JO" sz="2400" dirty="0">
                <a:solidFill>
                  <a:schemeClr val="tx2">
                    <a:lumMod val="50000"/>
                    <a:lumOff val="50000"/>
                  </a:schemeClr>
                </a:solidFill>
              </a:rPr>
              <a:t>مصانع متخصصة.</a:t>
            </a:r>
          </a:p>
          <a:p>
            <a:pPr>
              <a:buFont typeface="Arial" panose="020B0604020202020204" pitchFamily="34" charset="0"/>
              <a:buChar char="•"/>
            </a:pPr>
            <a:r>
              <a:rPr lang="ar-JO" sz="2400" dirty="0">
                <a:solidFill>
                  <a:schemeClr val="tx2">
                    <a:lumMod val="50000"/>
                    <a:lumOff val="50000"/>
                  </a:schemeClr>
                </a:solidFill>
              </a:rPr>
              <a:t>إجراءات سلامة صارمة.</a:t>
            </a:r>
          </a:p>
          <a:p>
            <a:pPr>
              <a:buNone/>
            </a:pPr>
            <a:r>
              <a:rPr lang="ar-JO" sz="2400" dirty="0">
                <a:solidFill>
                  <a:schemeClr val="tx2">
                    <a:lumMod val="50000"/>
                    <a:lumOff val="50000"/>
                  </a:schemeClr>
                </a:solidFill>
              </a:rPr>
              <a:t>ولا يمكن صناعتها يدويًا أو بدون مختصين لأنها قد تسبب مخاطر خطيرة</a:t>
            </a:r>
            <a:r>
              <a:rPr lang="ar-JO" sz="2400" dirty="0"/>
              <a:t>.</a:t>
            </a:r>
          </a:p>
        </p:txBody>
      </p:sp>
      <p:pic>
        <p:nvPicPr>
          <p:cNvPr id="5" name="Graphic 4">
            <a:extLst>
              <a:ext uri="{FF2B5EF4-FFF2-40B4-BE49-F238E27FC236}">
                <a16:creationId xmlns:a16="http://schemas.microsoft.com/office/drawing/2014/main" id="{A1FA2190-055E-9592-7F5B-5E62542978A4}"/>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8290560" y="2402502"/>
            <a:ext cx="3429000" cy="3429000"/>
          </a:xfrm>
          <a:prstGeom prst="rect">
            <a:avLst/>
          </a:prstGeom>
        </p:spPr>
      </p:pic>
    </p:spTree>
    <p:extLst>
      <p:ext uri="{BB962C8B-B14F-4D97-AF65-F5344CB8AC3E}">
        <p14:creationId xmlns:p14="http://schemas.microsoft.com/office/powerpoint/2010/main" val="55035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56D2B-50DF-E3D8-3D9F-EF9973394DE8}"/>
              </a:ext>
            </a:extLst>
          </p:cNvPr>
          <p:cNvSpPr>
            <a:spLocks noChangeArrowheads="1"/>
          </p:cNvSpPr>
          <p:nvPr/>
        </p:nvSpPr>
        <p:spPr bwMode="auto">
          <a:xfrm>
            <a:off x="3535680" y="2396758"/>
            <a:ext cx="624562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رفع الأحمال الثقيلة</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التي يستحيل رفعها يدويًا</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تسريع العمل</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في مواقع البناء والمصانع</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توفير الجهد والوقت</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للعمال</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زيادة دقة وضع المواد</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في الأماكن المرتفعة</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المساعدة في بناء المباني العالية</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والجسور والمنشآت الكبيرة</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تسهيل نقل المعدات</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في الموانئ والمستودعات</a:t>
            </a: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
        <p:nvSpPr>
          <p:cNvPr id="3" name="Rectangle 2">
            <a:extLst>
              <a:ext uri="{FF2B5EF4-FFF2-40B4-BE49-F238E27FC236}">
                <a16:creationId xmlns:a16="http://schemas.microsoft.com/office/drawing/2014/main" id="{93276152-C15B-64DD-957B-997A93D4F847}"/>
              </a:ext>
            </a:extLst>
          </p:cNvPr>
          <p:cNvSpPr/>
          <p:nvPr/>
        </p:nvSpPr>
        <p:spPr>
          <a:xfrm>
            <a:off x="4167302" y="1077575"/>
            <a:ext cx="3522119" cy="923330"/>
          </a:xfrm>
          <a:prstGeom prst="rect">
            <a:avLst/>
          </a:prstGeom>
          <a:noFill/>
        </p:spPr>
        <p:txBody>
          <a:bodyPr wrap="none" lIns="91440" tIns="45720" rIns="91440" bIns="45720">
            <a:spAutoFit/>
          </a:bodyPr>
          <a:lstStyle/>
          <a:p>
            <a:pPr algn="ctr"/>
            <a:r>
              <a:rPr lang="ar-JO" sz="5400" b="1" cap="none" spc="50" dirty="0">
                <a:ln w="0"/>
                <a:solidFill>
                  <a:schemeClr val="bg2"/>
                </a:solidFill>
                <a:effectLst>
                  <a:innerShdw blurRad="63500" dist="50800" dir="13500000">
                    <a:srgbClr val="000000">
                      <a:alpha val="50000"/>
                    </a:srgbClr>
                  </a:innerShdw>
                </a:effectLst>
              </a:rPr>
              <a:t>فواءد الرافعات</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13069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BFB08C-5257-2940-FAFD-0EB23E767D79}"/>
              </a:ext>
            </a:extLst>
          </p:cNvPr>
          <p:cNvSpPr/>
          <p:nvPr/>
        </p:nvSpPr>
        <p:spPr>
          <a:xfrm>
            <a:off x="4179452" y="2967335"/>
            <a:ext cx="3833101" cy="923330"/>
          </a:xfrm>
          <a:prstGeom prst="rect">
            <a:avLst/>
          </a:prstGeom>
          <a:noFill/>
        </p:spPr>
        <p:txBody>
          <a:bodyPr wrap="none" lIns="91440" tIns="45720" rIns="91440" bIns="45720">
            <a:spAutoFit/>
          </a:bodyPr>
          <a:lstStyle/>
          <a:p>
            <a:pPr algn="ctr"/>
            <a:r>
              <a:rPr lang="ar-JO" sz="5400" b="1" cap="none" spc="50" dirty="0">
                <a:ln w="0"/>
                <a:solidFill>
                  <a:schemeClr val="bg2"/>
                </a:solidFill>
                <a:effectLst>
                  <a:innerShdw blurRad="63500" dist="50800" dir="13500000">
                    <a:srgbClr val="000000">
                      <a:alpha val="50000"/>
                    </a:srgbClr>
                  </a:innerShdw>
                </a:effectLst>
              </a:rPr>
              <a:t>شكرا لاستماعكم</a:t>
            </a:r>
          </a:p>
        </p:txBody>
      </p:sp>
      <p:pic>
        <p:nvPicPr>
          <p:cNvPr id="4" name="Graphic 3">
            <a:extLst>
              <a:ext uri="{FF2B5EF4-FFF2-40B4-BE49-F238E27FC236}">
                <a16:creationId xmlns:a16="http://schemas.microsoft.com/office/drawing/2014/main" id="{693383EF-1F76-5BA5-FA1A-15692E25FB2D}"/>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943729" y="1063922"/>
            <a:ext cx="4054992" cy="5123517"/>
          </a:xfrm>
          <a:prstGeom prst="rect">
            <a:avLst/>
          </a:prstGeom>
        </p:spPr>
      </p:pic>
    </p:spTree>
    <p:extLst>
      <p:ext uri="{BB962C8B-B14F-4D97-AF65-F5344CB8AC3E}">
        <p14:creationId xmlns:p14="http://schemas.microsoft.com/office/powerpoint/2010/main" val="10533377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19</TotalTime>
  <Words>142</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C-ROAD</dc:creator>
  <cp:lastModifiedBy>C-ROAD</cp:lastModifiedBy>
  <cp:revision>1</cp:revision>
  <dcterms:created xsi:type="dcterms:W3CDTF">2025-12-02T15:45:24Z</dcterms:created>
  <dcterms:modified xsi:type="dcterms:W3CDTF">2025-12-02T16:04:39Z</dcterms:modified>
</cp:coreProperties>
</file>