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6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93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0908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48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51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65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92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4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5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9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0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0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5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8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4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53ADDC-6DE5-47F9-82F8-96FD39A3B17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D68C6-583A-43C0-A25C-6105C20DB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457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683000" y="313134"/>
            <a:ext cx="5207000" cy="1253331"/>
          </a:xfrm>
        </p:spPr>
        <p:txBody>
          <a:bodyPr>
            <a:normAutofit/>
          </a:bodyPr>
          <a:lstStyle/>
          <a:p>
            <a:r>
              <a:rPr lang="ar-JO" sz="6600" dirty="0" smtClean="0"/>
              <a:t>الرسول</a:t>
            </a:r>
            <a:r>
              <a:rPr lang="ar-JO" sz="4000" dirty="0" smtClean="0"/>
              <a:t> </a:t>
            </a:r>
            <a:r>
              <a:rPr lang="ar-JO" sz="6600" dirty="0" smtClean="0"/>
              <a:t>حمزتوف</a:t>
            </a:r>
            <a:endParaRPr lang="en-US" sz="6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4294967295"/>
          </p:nvPr>
        </p:nvPicPr>
        <p:blipFill>
          <a:blip r:embed="rId2"/>
          <a:srcRect l="18858" r="18858"/>
          <a:stretch>
            <a:fillRect/>
          </a:stretch>
        </p:blipFill>
        <p:spPr>
          <a:xfrm>
            <a:off x="914400" y="2159000"/>
            <a:ext cx="11277600" cy="4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3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09700" y="394038"/>
            <a:ext cx="99949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</a:t>
            </a:r>
            <a:r>
              <a:rPr lang="ar-JO" sz="3200" b="1" dirty="0" smtClean="0"/>
              <a:t>من هو رسول حمزتوف؟</a:t>
            </a:r>
          </a:p>
          <a:p>
            <a:pPr algn="ctr"/>
            <a:r>
              <a:rPr lang="ar-JO" sz="3200" b="1" dirty="0" smtClean="0"/>
              <a:t>رسول حمزتوف</a:t>
            </a:r>
            <a:r>
              <a:rPr lang="ar-JO" sz="3200" dirty="0" smtClean="0"/>
              <a:t> )1923–2003) هو شاعر، وكاتب، ومفكر، وصحفي من </a:t>
            </a:r>
            <a:r>
              <a:rPr lang="ar-JO" sz="3200" b="1" dirty="0" smtClean="0"/>
              <a:t>جمهورية داغستان</a:t>
            </a:r>
            <a:r>
              <a:rPr lang="ar-JO" sz="3200" dirty="0" smtClean="0"/>
              <a:t> الروسية، يُعدّ من أبرز الشعراء في الأدب الداغستاني والروسي. كتب معظم أعماله بلغته الأم </a:t>
            </a:r>
            <a:r>
              <a:rPr lang="ar-JO" sz="3200" b="1" dirty="0" smtClean="0"/>
              <a:t>الأفارية</a:t>
            </a:r>
            <a:r>
              <a:rPr lang="ar-JO" sz="3200" dirty="0" smtClean="0"/>
              <a:t>، ثم تُرجمت إلى عشرات اللغات حول العالم.</a:t>
            </a:r>
          </a:p>
          <a:p>
            <a:r>
              <a:rPr lang="ar-JO" sz="3200" dirty="0" smtClean="0"/>
              <a:t>كان يُلقّب بـ </a:t>
            </a:r>
            <a:r>
              <a:rPr lang="ar-JO" sz="3200" b="1" dirty="0" smtClean="0"/>
              <a:t>"بلبل داغستان"</a:t>
            </a:r>
            <a:r>
              <a:rPr lang="ar-JO" sz="3200" dirty="0" smtClean="0"/>
              <a:t> و </a:t>
            </a:r>
            <a:r>
              <a:rPr lang="ar-JO" sz="3200" b="1" dirty="0" smtClean="0"/>
              <a:t>"ضمير الجبال"</a:t>
            </a:r>
            <a:r>
              <a:rPr lang="ar-JO" sz="3200" dirty="0" smtClean="0"/>
              <a:t>، واشتهر بعمق حكمته وقوة لغته وصوره الشعرية المعبّرة.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43413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JO" dirty="0" smtClean="0"/>
              <a:t>النشأ و الخلفية العائلية: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12" y="1989418"/>
            <a:ext cx="8946541" cy="4195481"/>
          </a:xfrm>
        </p:spPr>
        <p:txBody>
          <a:bodyPr>
            <a:normAutofit/>
          </a:bodyPr>
          <a:lstStyle/>
          <a:p>
            <a:pPr algn="r"/>
            <a:r>
              <a:rPr lang="ar-JO" dirty="0" smtClean="0"/>
              <a:t>وُلِد في </a:t>
            </a:r>
            <a:r>
              <a:rPr lang="ar-JO" b="1" dirty="0" smtClean="0"/>
              <a:t>8 سبتمبر 1923</a:t>
            </a:r>
            <a:r>
              <a:rPr lang="ar-JO" dirty="0" smtClean="0"/>
              <a:t> في قرية </a:t>
            </a:r>
            <a:r>
              <a:rPr lang="ar-JO" b="1" dirty="0" smtClean="0"/>
              <a:t>تساداتا</a:t>
            </a:r>
            <a:r>
              <a:rPr lang="ar-JO" dirty="0" smtClean="0"/>
              <a:t> في داغستان.</a:t>
            </a:r>
          </a:p>
          <a:p>
            <a:pPr algn="r"/>
            <a:r>
              <a:rPr lang="ar-JO" dirty="0" smtClean="0"/>
              <a:t>نشأ في أسرة أدبية، فوالده هو الشاعر الشعبي </a:t>
            </a:r>
            <a:r>
              <a:rPr lang="ar-JO" b="1" dirty="0" smtClean="0"/>
              <a:t>حمزة حمزاتوف</a:t>
            </a:r>
            <a:r>
              <a:rPr lang="ar-JO" dirty="0" smtClean="0"/>
              <a:t>، الذي ترك أثراً كبيراً عليه.</a:t>
            </a:r>
          </a:p>
          <a:p>
            <a:pPr algn="r"/>
            <a:r>
              <a:rPr lang="ar-JO" dirty="0" smtClean="0"/>
              <a:t>تعلّم في القرى الجبلية، مما جعل الطبيعة الداغستانية الجبلية جزءاً أساسياً من روحه وشعره.</a:t>
            </a:r>
          </a:p>
          <a:p>
            <a:pPr algn="r"/>
            <a:r>
              <a:rPr lang="ar-JO" dirty="0" smtClean="0"/>
              <a:t>أتقن الروسية لاحقاً، وأصبح واحداً من الأسماء البارزة في اتحاد الكتّاب السوفييت.</a:t>
            </a:r>
          </a:p>
          <a:p>
            <a:pPr marL="0" indent="0" algn="r">
              <a:buNone/>
            </a:pPr>
            <a:endParaRPr lang="ar-JO" b="1" dirty="0" smtClean="0"/>
          </a:p>
        </p:txBody>
      </p:sp>
    </p:spTree>
    <p:extLst>
      <p:ext uri="{BB962C8B-B14F-4D97-AF65-F5344CB8AC3E}">
        <p14:creationId xmlns:p14="http://schemas.microsoft.com/office/powerpoint/2010/main" val="2880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96389" y="114390"/>
            <a:ext cx="11523617" cy="6599919"/>
          </a:xfrm>
        </p:spPr>
        <p:txBody>
          <a:bodyPr>
            <a:noAutofit/>
          </a:bodyPr>
          <a:lstStyle/>
          <a:p>
            <a:pPr algn="r"/>
            <a:r>
              <a:rPr lang="ar-JO" sz="2800" dirty="0" smtClean="0"/>
              <a:t>أشهر أعماله:</a:t>
            </a:r>
          </a:p>
          <a:p>
            <a:pPr lvl="8" algn="r"/>
            <a:r>
              <a:rPr lang="ar-JO" sz="2800" b="1" dirty="0" smtClean="0"/>
              <a:t>1. كتاب «داغستان بلدي»</a:t>
            </a:r>
          </a:p>
          <a:p>
            <a:pPr algn="r"/>
            <a:r>
              <a:rPr lang="ar-JO" sz="2800" dirty="0" smtClean="0"/>
              <a:t>أشهر كتبه على الإطلاق.</a:t>
            </a:r>
          </a:p>
          <a:p>
            <a:pPr algn="r"/>
            <a:r>
              <a:rPr lang="ar-JO" sz="2800" dirty="0" smtClean="0"/>
              <a:t>كتاب نثري يجمع بين السيرة الذاتية والحِكم والذكريات.</a:t>
            </a:r>
          </a:p>
          <a:p>
            <a:pPr algn="r"/>
            <a:r>
              <a:rPr lang="ar-JO" sz="2800" dirty="0" smtClean="0"/>
              <a:t>تُرجم إلى أكثر من 80 لغة.</a:t>
            </a:r>
          </a:p>
          <a:p>
            <a:pPr algn="r"/>
            <a:r>
              <a:rPr lang="ar-JO" sz="2800" dirty="0" smtClean="0"/>
              <a:t>يحتوي على عبارات خالدة منها:</a:t>
            </a:r>
            <a:br>
              <a:rPr lang="ar-JO" sz="2800" dirty="0" smtClean="0"/>
            </a:br>
            <a:r>
              <a:rPr lang="ar-JO" sz="2800" b="1" dirty="0" smtClean="0"/>
              <a:t>"إن ماتت لغتي، فإني سأموت معها."</a:t>
            </a:r>
            <a:endParaRPr lang="ar-JO" sz="2800" dirty="0" smtClean="0"/>
          </a:p>
          <a:p>
            <a:pPr marL="0" indent="0" algn="r">
              <a:buNone/>
            </a:pPr>
            <a:r>
              <a:rPr lang="ar-JO" sz="2800" b="1" dirty="0" smtClean="0"/>
              <a:t>. قصيدة «الرافعات»</a:t>
            </a:r>
            <a:endParaRPr lang="az-Cyrl-AZ" sz="2800" b="1" dirty="0" smtClean="0"/>
          </a:p>
          <a:p>
            <a:pPr algn="r"/>
            <a:r>
              <a:rPr lang="ar-JO" sz="2800" dirty="0" smtClean="0"/>
              <a:t>إحدى أكثر القصائد تأثيراً في الأدب الروسي الحديث.</a:t>
            </a:r>
          </a:p>
          <a:p>
            <a:pPr algn="r"/>
            <a:r>
              <a:rPr lang="ar-JO" sz="2800" dirty="0" smtClean="0"/>
              <a:t>تحولت إلى أغنية وطنية تُنشد لذكرى الجنود.</a:t>
            </a:r>
          </a:p>
          <a:p>
            <a:pPr marL="0" indent="0" algn="r">
              <a:buNone/>
            </a:pPr>
            <a:r>
              <a:rPr lang="ar-JO" sz="2800" dirty="0" smtClean="0"/>
              <a:t>كتبها بعد زيارته لهيروشيما</a:t>
            </a:r>
            <a:r>
              <a:rPr lang="ar-JO" sz="2800" dirty="0"/>
              <a:t>.</a:t>
            </a:r>
            <a:r>
              <a:rPr lang="en-US" sz="2800" b="1" dirty="0" smtClean="0"/>
              <a:t> </a:t>
            </a:r>
            <a:endParaRPr lang="ar-JO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803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0" y="218611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ar-JO" sz="2800" b="1" dirty="0" smtClean="0"/>
              <a:t>أهم الموضوعات في شعره:</a:t>
            </a:r>
          </a:p>
          <a:p>
            <a:pPr algn="r"/>
            <a:r>
              <a:rPr lang="ar-JO" sz="2800" dirty="0" smtClean="0"/>
              <a:t>كتب حمزتوف عن موضوعات إنسانية عميقة، منها:</a:t>
            </a:r>
          </a:p>
          <a:p>
            <a:pPr algn="r"/>
            <a:r>
              <a:rPr lang="ar-JO" sz="2800" b="1" dirty="0" smtClean="0"/>
              <a:t>1. الوطن والهوية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داغستان، الجبال، القرى، اللغة الأم.</a:t>
            </a:r>
          </a:p>
          <a:p>
            <a:pPr algn="r"/>
            <a:r>
              <a:rPr lang="ar-JO" sz="2800" b="1" dirty="0" smtClean="0"/>
              <a:t>2. المحبة الإنسانية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حب الأم، المرأة، الأرض، الإنسان.</a:t>
            </a:r>
          </a:p>
          <a:p>
            <a:pPr algn="r"/>
            <a:r>
              <a:rPr lang="ar-JO" sz="2800" b="1" dirty="0" smtClean="0"/>
              <a:t>3. الحكمة والفلسفة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شعره مليء بالأمثال العميقة والحِكم.</a:t>
            </a:r>
          </a:p>
          <a:p>
            <a:pPr algn="r"/>
            <a:r>
              <a:rPr lang="ar-JO" sz="2800" b="1" dirty="0" smtClean="0"/>
              <a:t>4. الحرب والسلام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أكثر قصائده شهرة كتبها عن الحرب والخسارة («الرافعات»).</a:t>
            </a:r>
          </a:p>
          <a:p>
            <a:pPr algn="r"/>
            <a:r>
              <a:rPr lang="ar-JO" sz="2800" b="1" dirty="0" smtClean="0"/>
              <a:t>5. اللغة والتراث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كان يرى أن اللغة هي الروح، وأن فقدانها موت بطيء.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4202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88309" y="0"/>
            <a:ext cx="10303691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الجوائز والأوسمة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حاز حمزتوف على العديد من الجوائز، منه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r>
              <a:rPr lang="ar-JO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جائزة لينين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جائزة الدولة في الاتحاد السوفيتي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وسام بطل العمل الاشتراكي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وسام صداقة الشعوب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كما صار عضوًا في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اتحاد الكتّاب السوفييت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،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ورئيس اتحاد كتّاب داغستان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473200" y="3293209"/>
            <a:ext cx="1036319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شخصيته وصفاته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كان شخصية محبوبة جداً، يتمتع بـ</a:t>
            </a:r>
            <a:r>
              <a:rPr lang="ar-JO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تواضع شديد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حس فكاهي مشهورذكاء وملاحظة حادة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حكمة روحية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قدرة على صياغة الأمثال بطريقة شاعرية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كان يقول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أنا لا أكتب الشعر، الجبال هي التي تكتبه، وأنا فقط أسمعه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."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6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58982" y="-25824"/>
            <a:ext cx="1053301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وفاته وإرثه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نوفمبر</a:t>
            </a:r>
            <a:r>
              <a:rPr kumimoji="0" lang="ar-JO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2003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ar-JO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توفي في موسكو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شيّعته داغستان بمراسم ضخمة تكريماً لمسيرته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ما زال يُعتبر رمزاً قومياً وثقافياً لكل الشعوب القوقازية</a:t>
            </a:r>
            <a:r>
              <a:rPr kumimoji="0" lang="ar-JO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أُنشئت له تماثيل، وأُطلق اسمه على شوارع ومؤسسات ثقافية، من بينها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مطار محج قلعة الدولي (سُمّي باسمه)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معهد أدبي وثقافي في داغستان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28799" y="3443111"/>
            <a:ext cx="10254344" cy="275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en-US" sz="3200" b="1" dirty="0">
                <a:latin typeface="Arial" panose="020B0604020202020204" pitchFamily="34" charset="0"/>
              </a:rPr>
              <a:t>: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من أشهر أقواله</a:t>
            </a:r>
            <a:endParaRPr kumimoji="0" lang="en-US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كل وطنٍ هو صغيرٌ على الخريطة، لكنه كبير في قلب أبنائه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ليس المهم أن تموت، بل المهم ماذا ستترك وراءك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الكتاب هو الجبل الذي لا يمكن أن تسقطه الرياح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60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127</TotalTime>
  <Words>418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Ion</vt:lpstr>
      <vt:lpstr>الرسول حمزتوف</vt:lpstr>
      <vt:lpstr>PowerPoint Presentation</vt:lpstr>
      <vt:lpstr>النشأ و الخلفية العائلية: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الرسول حمزتوف</dc:title>
  <dc:creator>Dr.Naseem</dc:creator>
  <cp:lastModifiedBy>Dr.Naseem</cp:lastModifiedBy>
  <cp:revision>11</cp:revision>
  <dcterms:created xsi:type="dcterms:W3CDTF">2025-12-02T14:32:59Z</dcterms:created>
  <dcterms:modified xsi:type="dcterms:W3CDTF">2025-12-02T16:40:54Z</dcterms:modified>
</cp:coreProperties>
</file>