
<file path=[Content_Types].xml><?xml version="1.0" encoding="utf-8"?>
<Types xmlns="http://schemas.openxmlformats.org/package/2006/content-types">
  <Default Extension="jfif" ContentType="image/jpeg"/>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sldIdLst>
    <p:sldId id="256" r:id="rId5"/>
    <p:sldId id="257" r:id="rId6"/>
    <p:sldId id="258" r:id="rId7"/>
    <p:sldId id="259" r:id="rId8"/>
    <p:sldId id="260" r:id="rId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985" autoAdjust="0"/>
    <p:restoredTop sz="94660"/>
  </p:normalViewPr>
  <p:slideViewPr>
    <p:cSldViewPr snapToGrid="0">
      <p:cViewPr varScale="1">
        <p:scale>
          <a:sx n="67" d="100"/>
          <a:sy n="67" d="100"/>
        </p:scale>
        <p:origin x="780"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theme" Target="theme/theme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viewProps" Target="viewProps.xml"/><Relationship Id="rId5" Type="http://schemas.openxmlformats.org/officeDocument/2006/relationships/slide" Target="slides/slide1.xml"/><Relationship Id="rId10"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5.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417779" y="802298"/>
            <a:ext cx="8637073" cy="2541431"/>
          </a:xfrm>
        </p:spPr>
        <p:txBody>
          <a:bodyPr bIns="0" anchor="b">
            <a:normAutofit/>
          </a:bodyPr>
          <a:lstStyle>
            <a:lvl1pPr algn="l">
              <a:defRPr sz="6600"/>
            </a:lvl1pPr>
          </a:lstStyle>
          <a:p>
            <a:r>
              <a:rPr lang="en-US"/>
              <a:t>Click to edit Master title style</a:t>
            </a:r>
            <a:endParaRPr lang="en-US" dirty="0"/>
          </a:p>
        </p:txBody>
      </p:sp>
      <p:sp>
        <p:nvSpPr>
          <p:cNvPr id="3" name="Subtitle 2"/>
          <p:cNvSpPr>
            <a:spLocks noGrp="1"/>
          </p:cNvSpPr>
          <p:nvPr>
            <p:ph type="subTitle" idx="1"/>
          </p:nvPr>
        </p:nvSpPr>
        <p:spPr>
          <a:xfrm>
            <a:off x="2417780" y="3531204"/>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FEC8C101-D8F2-4205-85A5-6CC8222B9D16}" type="datetimeFigureOut">
              <a:rPr lang="en-US" smtClean="0"/>
              <a:t>01-Dec-25</a:t>
            </a:fld>
            <a:endParaRPr lang="en-US"/>
          </a:p>
        </p:txBody>
      </p:sp>
      <p:sp>
        <p:nvSpPr>
          <p:cNvPr id="5" name="Footer Placeholder 4"/>
          <p:cNvSpPr>
            <a:spLocks noGrp="1"/>
          </p:cNvSpPr>
          <p:nvPr>
            <p:ph type="ftr" sz="quarter" idx="11"/>
          </p:nvPr>
        </p:nvSpPr>
        <p:spPr>
          <a:xfrm>
            <a:off x="2416500" y="329307"/>
            <a:ext cx="4973915" cy="309201"/>
          </a:xfrm>
        </p:spPr>
        <p:txBody>
          <a:bodyPr/>
          <a:lstStyle/>
          <a:p>
            <a:endParaRPr lang="en-US"/>
          </a:p>
        </p:txBody>
      </p:sp>
      <p:sp>
        <p:nvSpPr>
          <p:cNvPr id="6" name="Slide Number Placeholder 5"/>
          <p:cNvSpPr>
            <a:spLocks noGrp="1"/>
          </p:cNvSpPr>
          <p:nvPr>
            <p:ph type="sldNum" sz="quarter" idx="12"/>
          </p:nvPr>
        </p:nvSpPr>
        <p:spPr>
          <a:xfrm>
            <a:off x="1437664" y="798973"/>
            <a:ext cx="811019" cy="503578"/>
          </a:xfrm>
        </p:spPr>
        <p:txBody>
          <a:bodyPr/>
          <a:lstStyle/>
          <a:p>
            <a:fld id="{1E6F60C4-97AA-4974-9F4D-69E69BA22ABA}" type="slidenum">
              <a:rPr lang="en-US" smtClean="0"/>
              <a:t>‹#›</a:t>
            </a:fld>
            <a:endParaRPr lang="en-US"/>
          </a:p>
        </p:txBody>
      </p:sp>
      <p:cxnSp>
        <p:nvCxnSpPr>
          <p:cNvPr id="15" name="Straight Connector 14"/>
          <p:cNvCxnSpPr/>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499841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EC8C101-D8F2-4205-85A5-6CC8222B9D16}" type="datetimeFigureOut">
              <a:rPr lang="en-US" smtClean="0"/>
              <a:t>01-Dec-25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E6F60C4-97AA-4974-9F4D-69E69BA22ABA}" type="slidenum">
              <a:rPr lang="en-US" smtClean="0"/>
              <a:t>‹#›</a:t>
            </a:fld>
            <a:endParaRPr lang="en-US"/>
          </a:p>
        </p:txBody>
      </p:sp>
      <p:cxnSp>
        <p:nvCxnSpPr>
          <p:cNvPr id="26" name="Straight Connector 25"/>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19264506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798973"/>
            <a:ext cx="1615742" cy="4659889"/>
          </a:xfrm>
        </p:spPr>
        <p:txBody>
          <a:bodyPr vert="eaVert"/>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1444672" y="798973"/>
            <a:ext cx="7828830" cy="465988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EC8C101-D8F2-4205-85A5-6CC8222B9D16}" type="datetimeFigureOut">
              <a:rPr lang="en-US" smtClean="0"/>
              <a:t>01-Dec-25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E6F60C4-97AA-4974-9F4D-69E69BA22ABA}" type="slidenum">
              <a:rPr lang="en-US" smtClean="0"/>
              <a:t>‹#›</a:t>
            </a:fld>
            <a:endParaRPr lang="en-US"/>
          </a:p>
        </p:txBody>
      </p:sp>
      <p:cxnSp>
        <p:nvCxnSpPr>
          <p:cNvPr id="15" name="Straight Connector 14"/>
          <p:cNvCxnSpPr/>
          <p:nvPr/>
        </p:nvCxnSpPr>
        <p:spPr>
          <a:xfrm>
            <a:off x="9439111" y="798973"/>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40390635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EC8C101-D8F2-4205-85A5-6CC8222B9D16}" type="datetimeFigureOut">
              <a:rPr lang="en-US" smtClean="0"/>
              <a:t>01-Dec-25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E6F60C4-97AA-4974-9F4D-69E69BA22ABA}" type="slidenum">
              <a:rPr lang="en-US" smtClean="0"/>
              <a:t>‹#›</a:t>
            </a:fld>
            <a:endParaRPr lang="en-US"/>
          </a:p>
        </p:txBody>
      </p:sp>
      <p:cxnSp>
        <p:nvCxnSpPr>
          <p:cNvPr id="33" name="Straight Connector 32"/>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4348103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454239" y="1756130"/>
            <a:ext cx="8643154" cy="1887950"/>
          </a:xfrm>
        </p:spPr>
        <p:txBody>
          <a:bodyPr anchor="b">
            <a:normAutofit/>
          </a:bodyPr>
          <a:lstStyle>
            <a:lvl1pPr algn="l">
              <a:defRPr sz="3600"/>
            </a:lvl1pPr>
          </a:lstStyle>
          <a:p>
            <a:r>
              <a:rPr lang="en-US"/>
              <a:t>Click to edit Master title style</a:t>
            </a:r>
            <a:endParaRPr lang="en-US" dirty="0"/>
          </a:p>
        </p:txBody>
      </p:sp>
      <p:sp>
        <p:nvSpPr>
          <p:cNvPr id="3" name="Text Placeholder 2"/>
          <p:cNvSpPr>
            <a:spLocks noGrp="1"/>
          </p:cNvSpPr>
          <p:nvPr>
            <p:ph type="body" idx="1"/>
          </p:nvPr>
        </p:nvSpPr>
        <p:spPr>
          <a:xfrm>
            <a:off x="1454239" y="3806195"/>
            <a:ext cx="8630446"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EC8C101-D8F2-4205-85A5-6CC8222B9D16}" type="datetimeFigureOut">
              <a:rPr lang="en-US" smtClean="0"/>
              <a:t>01-Dec-25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E6F60C4-97AA-4974-9F4D-69E69BA22ABA}" type="slidenum">
              <a:rPr lang="en-US" smtClean="0"/>
              <a:t>‹#›</a:t>
            </a:fld>
            <a:endParaRPr lang="en-US"/>
          </a:p>
        </p:txBody>
      </p:sp>
      <p:cxnSp>
        <p:nvCxnSpPr>
          <p:cNvPr id="15" name="Straight Connector 14"/>
          <p:cNvCxnSpPr/>
          <p:nvPr/>
        </p:nvCxnSpPr>
        <p:spPr>
          <a:xfrm>
            <a:off x="1454239" y="3804985"/>
            <a:ext cx="8630446"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67640381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605635" cy="1059305"/>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447331" y="2010878"/>
            <a:ext cx="4645152" cy="344859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13771" y="2017343"/>
            <a:ext cx="4645152" cy="344152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FEC8C101-D8F2-4205-85A5-6CC8222B9D16}" type="datetimeFigureOut">
              <a:rPr lang="en-US" smtClean="0"/>
              <a:t>01-Dec-25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E6F60C4-97AA-4974-9F4D-69E69BA22ABA}" type="slidenum">
              <a:rPr lang="en-US" smtClean="0"/>
              <a:t>‹#›</a:t>
            </a:fld>
            <a:endParaRPr lang="en-US"/>
          </a:p>
        </p:txBody>
      </p:sp>
      <p:cxnSp>
        <p:nvCxnSpPr>
          <p:cNvPr id="35" name="Straight Connector 3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3802700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607661" cy="1056319"/>
          </a:xfrm>
        </p:spPr>
        <p:txBody>
          <a:bodyPr/>
          <a:lstStyle/>
          <a:p>
            <a:r>
              <a:rPr lang="en-US"/>
              <a:t>Click to edit Master title style</a:t>
            </a:r>
            <a:endParaRPr lang="en-US" dirty="0"/>
          </a:p>
        </p:txBody>
      </p:sp>
      <p:sp>
        <p:nvSpPr>
          <p:cNvPr id="3" name="Text Placeholder 2"/>
          <p:cNvSpPr>
            <a:spLocks noGrp="1"/>
          </p:cNvSpPr>
          <p:nvPr>
            <p:ph type="body" idx="1"/>
          </p:nvPr>
        </p:nvSpPr>
        <p:spPr>
          <a:xfrm>
            <a:off x="1447191" y="2019549"/>
            <a:ext cx="4645152"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447191" y="2824269"/>
            <a:ext cx="4645152" cy="264445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12362" y="2023003"/>
            <a:ext cx="4645152"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412362" y="2821491"/>
            <a:ext cx="4645152" cy="263737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FEC8C101-D8F2-4205-85A5-6CC8222B9D16}" type="datetimeFigureOut">
              <a:rPr lang="en-US" smtClean="0"/>
              <a:t>01-Dec-25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E6F60C4-97AA-4974-9F4D-69E69BA22ABA}" type="slidenum">
              <a:rPr lang="en-US" smtClean="0"/>
              <a:t>‹#›</a:t>
            </a:fld>
            <a:endParaRPr lang="en-US"/>
          </a:p>
        </p:txBody>
      </p:sp>
      <p:cxnSp>
        <p:nvCxnSpPr>
          <p:cNvPr id="29" name="Straight Connector 28"/>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90974612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FEC8C101-D8F2-4205-85A5-6CC8222B9D16}" type="datetimeFigureOut">
              <a:rPr lang="en-US" smtClean="0"/>
              <a:t>01-Dec-25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E6F60C4-97AA-4974-9F4D-69E69BA22ABA}" type="slidenum">
              <a:rPr lang="en-US" smtClean="0"/>
              <a:t>‹#›</a:t>
            </a:fld>
            <a:endParaRPr lang="en-US"/>
          </a:p>
        </p:txBody>
      </p:sp>
      <p:cxnSp>
        <p:nvCxnSpPr>
          <p:cNvPr id="25" name="Straight Connector 2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54666053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EC8C101-D8F2-4205-85A5-6CC8222B9D16}" type="datetimeFigureOut">
              <a:rPr lang="en-US" smtClean="0"/>
              <a:t>01-Dec-25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E6F60C4-97AA-4974-9F4D-69E69BA22ABA}" type="slidenum">
              <a:rPr lang="en-US" smtClean="0"/>
              <a:t>‹#›</a:t>
            </a:fld>
            <a:endParaRPr lang="en-US"/>
          </a:p>
        </p:txBody>
      </p:sp>
    </p:spTree>
    <p:extLst>
      <p:ext uri="{BB962C8B-B14F-4D97-AF65-F5344CB8AC3E}">
        <p14:creationId xmlns:p14="http://schemas.microsoft.com/office/powerpoint/2010/main" val="370669642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3273099" cy="2247117"/>
          </a:xfrm>
        </p:spPr>
        <p:txBody>
          <a:bodyPr anchor="b">
            <a:normAutofit/>
          </a:bodyPr>
          <a:lstStyle>
            <a:lvl1pPr algn="l">
              <a:defRPr sz="2400"/>
            </a:lvl1pPr>
          </a:lstStyle>
          <a:p>
            <a:r>
              <a:rPr lang="en-US"/>
              <a:t>Click to edit Master title style</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444671" y="3205491"/>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FEC8C101-D8F2-4205-85A5-6CC8222B9D16}" type="datetimeFigureOut">
              <a:rPr lang="en-US" smtClean="0"/>
              <a:t>01-Dec-25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E6F60C4-97AA-4974-9F4D-69E69BA22ABA}" type="slidenum">
              <a:rPr lang="en-US" smtClean="0"/>
              <a:t>‹#›</a:t>
            </a:fld>
            <a:endParaRPr lang="en-US"/>
          </a:p>
        </p:txBody>
      </p:sp>
      <p:cxnSp>
        <p:nvCxnSpPr>
          <p:cNvPr id="17" name="Straight Connector 16"/>
          <p:cNvCxnSpPr/>
          <p:nvPr/>
        </p:nvCxnSpPr>
        <p:spPr>
          <a:xfrm>
            <a:off x="1448280" y="3205491"/>
            <a:ext cx="3269490"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17720421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3"/>
            <a:ext cx="5532328" cy="1830584"/>
          </a:xfrm>
        </p:spPr>
        <p:txBody>
          <a:bodyPr anchor="b">
            <a:normAutofit/>
          </a:bodyPr>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450329" y="3145992"/>
            <a:ext cx="5524404"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fld id="{FEC8C101-D8F2-4205-85A5-6CC8222B9D16}" type="datetimeFigureOut">
              <a:rPr lang="en-US" smtClean="0"/>
              <a:t>01-Dec-25</a:t>
            </a:fld>
            <a:endParaRPr lang="en-US"/>
          </a:p>
        </p:txBody>
      </p:sp>
      <p:sp>
        <p:nvSpPr>
          <p:cNvPr id="6" name="Footer Placeholder 5"/>
          <p:cNvSpPr>
            <a:spLocks noGrp="1"/>
          </p:cNvSpPr>
          <p:nvPr>
            <p:ph type="ftr" sz="quarter" idx="11"/>
          </p:nvPr>
        </p:nvSpPr>
        <p:spPr>
          <a:xfrm>
            <a:off x="1447382" y="318640"/>
            <a:ext cx="5541004" cy="320931"/>
          </a:xfrm>
        </p:spPr>
        <p:txBody>
          <a:bodyPr/>
          <a:lstStyle/>
          <a:p>
            <a:endParaRPr lang="en-US"/>
          </a:p>
        </p:txBody>
      </p:sp>
      <p:sp>
        <p:nvSpPr>
          <p:cNvPr id="7" name="Slide Number Placeholder 6"/>
          <p:cNvSpPr>
            <a:spLocks noGrp="1"/>
          </p:cNvSpPr>
          <p:nvPr>
            <p:ph type="sldNum" sz="quarter" idx="12"/>
          </p:nvPr>
        </p:nvSpPr>
        <p:spPr/>
        <p:txBody>
          <a:bodyPr/>
          <a:lstStyle/>
          <a:p>
            <a:fld id="{1E6F60C4-97AA-4974-9F4D-69E69BA22ABA}" type="slidenum">
              <a:rPr lang="en-US" smtClean="0"/>
              <a:t>‹#›</a:t>
            </a:fld>
            <a:endParaRPr lang="en-US"/>
          </a:p>
        </p:txBody>
      </p:sp>
      <p:cxnSp>
        <p:nvCxnSpPr>
          <p:cNvPr id="31" name="Straight Connector 30"/>
          <p:cNvCxnSpPr/>
          <p:nvPr/>
        </p:nvCxnSpPr>
        <p:spPr>
          <a:xfrm>
            <a:off x="1447382" y="3143605"/>
            <a:ext cx="5527351"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40965695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
        <p:nvSpPr>
          <p:cNvPr id="2" name="Title Placeholder 1"/>
          <p:cNvSpPr>
            <a:spLocks noGrp="1"/>
          </p:cNvSpPr>
          <p:nvPr>
            <p:ph type="title"/>
          </p:nvPr>
        </p:nvSpPr>
        <p:spPr>
          <a:xfrm>
            <a:off x="1451579" y="804519"/>
            <a:ext cx="9603275" cy="1049235"/>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1451579" y="2015732"/>
            <a:ext cx="9603275" cy="345061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FEC8C101-D8F2-4205-85A5-6CC8222B9D16}" type="datetimeFigureOut">
              <a:rPr lang="en-US" smtClean="0"/>
              <a:t>01-Dec-25</a:t>
            </a:fld>
            <a:endParaRPr lang="en-US"/>
          </a:p>
        </p:txBody>
      </p:sp>
      <p:sp>
        <p:nvSpPr>
          <p:cNvPr id="5" name="Footer Placeholder 4"/>
          <p:cNvSpPr>
            <a:spLocks noGrp="1"/>
          </p:cNvSpPr>
          <p:nvPr>
            <p:ph type="ftr" sz="quarter" idx="3"/>
          </p:nvPr>
        </p:nvSpPr>
        <p:spPr>
          <a:xfrm>
            <a:off x="1451579"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1E6F60C4-97AA-4974-9F4D-69E69BA22ABA}" type="slidenum">
              <a:rPr lang="en-US" smtClean="0"/>
              <a:t>‹#›</a:t>
            </a:fld>
            <a:endParaRPr lang="en-US"/>
          </a:p>
        </p:txBody>
      </p:sp>
      <p:cxnSp>
        <p:nvCxnSpPr>
          <p:cNvPr id="10" name="Straight Connector 9"/>
          <p:cNvCxnSpPr/>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22733486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fi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A55F67-9C5F-CECC-F592-F93505E8E691}"/>
              </a:ext>
            </a:extLst>
          </p:cNvPr>
          <p:cNvSpPr>
            <a:spLocks noGrp="1"/>
          </p:cNvSpPr>
          <p:nvPr>
            <p:ph type="ctrTitle"/>
          </p:nvPr>
        </p:nvSpPr>
        <p:spPr/>
        <p:txBody>
          <a:bodyPr/>
          <a:lstStyle/>
          <a:p>
            <a:pPr algn="ctr"/>
            <a:r>
              <a:rPr lang="ar-JO" dirty="0"/>
              <a:t>الرافعات</a:t>
            </a:r>
            <a:endParaRPr lang="en-US" dirty="0"/>
          </a:p>
        </p:txBody>
      </p:sp>
      <p:sp>
        <p:nvSpPr>
          <p:cNvPr id="3" name="Subtitle 2">
            <a:extLst>
              <a:ext uri="{FF2B5EF4-FFF2-40B4-BE49-F238E27FC236}">
                <a16:creationId xmlns:a16="http://schemas.microsoft.com/office/drawing/2014/main" id="{EE8A824D-E605-BBB8-4380-9B41F76134DB}"/>
              </a:ext>
            </a:extLst>
          </p:cNvPr>
          <p:cNvSpPr>
            <a:spLocks noGrp="1"/>
          </p:cNvSpPr>
          <p:nvPr>
            <p:ph type="subTitle" idx="1"/>
          </p:nvPr>
        </p:nvSpPr>
        <p:spPr/>
        <p:txBody>
          <a:bodyPr/>
          <a:lstStyle/>
          <a:p>
            <a:pPr algn="r"/>
            <a:r>
              <a:rPr lang="ar-JO"/>
              <a:t>خليل طهبوب، احمد عليان، كريم بصيلة</a:t>
            </a:r>
            <a:r>
              <a:rPr lang="en-US"/>
              <a:t> </a:t>
            </a:r>
            <a:endParaRPr lang="ar-JO" dirty="0"/>
          </a:p>
          <a:p>
            <a:pPr algn="r"/>
            <a:r>
              <a:rPr lang="ar-JO" dirty="0"/>
              <a:t>تاسع أ</a:t>
            </a:r>
            <a:endParaRPr lang="en-US" dirty="0"/>
          </a:p>
        </p:txBody>
      </p:sp>
    </p:spTree>
    <p:extLst>
      <p:ext uri="{BB962C8B-B14F-4D97-AF65-F5344CB8AC3E}">
        <p14:creationId xmlns:p14="http://schemas.microsoft.com/office/powerpoint/2010/main" val="186751550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95E0ED-84A9-54CC-118D-3D0298478F02}"/>
              </a:ext>
            </a:extLst>
          </p:cNvPr>
          <p:cNvSpPr>
            <a:spLocks noGrp="1"/>
          </p:cNvSpPr>
          <p:nvPr>
            <p:ph type="title"/>
          </p:nvPr>
        </p:nvSpPr>
        <p:spPr/>
        <p:txBody>
          <a:bodyPr/>
          <a:lstStyle/>
          <a:p>
            <a:pPr algn="ctr"/>
            <a:r>
              <a:rPr lang="ar-JO" dirty="0"/>
              <a:t>مفهوم الرافعات</a:t>
            </a:r>
            <a:endParaRPr lang="en-US" dirty="0"/>
          </a:p>
        </p:txBody>
      </p:sp>
      <p:sp>
        <p:nvSpPr>
          <p:cNvPr id="3" name="Content Placeholder 2">
            <a:extLst>
              <a:ext uri="{FF2B5EF4-FFF2-40B4-BE49-F238E27FC236}">
                <a16:creationId xmlns:a16="http://schemas.microsoft.com/office/drawing/2014/main" id="{43E57030-17E8-D01B-77FB-D4F7E9450227}"/>
              </a:ext>
            </a:extLst>
          </p:cNvPr>
          <p:cNvSpPr>
            <a:spLocks noGrp="1"/>
          </p:cNvSpPr>
          <p:nvPr>
            <p:ph idx="1"/>
          </p:nvPr>
        </p:nvSpPr>
        <p:spPr/>
        <p:txBody>
          <a:bodyPr/>
          <a:lstStyle/>
          <a:p>
            <a:pPr algn="r"/>
            <a:r>
              <a:rPr lang="ar-JO" dirty="0"/>
              <a:t>الرافعة: هي ساق صلبة قابلة للدوران حول نقطة ثابتة ( محور ثابت) تسمى نقطة الارتكاز.</a:t>
            </a:r>
          </a:p>
          <a:p>
            <a:pPr algn="r"/>
            <a:r>
              <a:rPr lang="ar-JO" dirty="0"/>
              <a:t>تقوم فكرة عمل الرافعة على التأثير بقوة عند احد طرفي الساق، فتدور الساق حول نقطة الارتكاز، ويرتفع الثقل عند الطرف الاخر للساق، فيكون الشغل الذي تبذله القوة على احد طرفي الساق مساويا للشغل الذي يبذله الطرف الاخر للساق على المقاومة، على افتراض ان الطاقة محفوظة.</a:t>
            </a:r>
          </a:p>
        </p:txBody>
      </p:sp>
      <p:pic>
        <p:nvPicPr>
          <p:cNvPr id="5" name="Picture 4">
            <a:extLst>
              <a:ext uri="{FF2B5EF4-FFF2-40B4-BE49-F238E27FC236}">
                <a16:creationId xmlns:a16="http://schemas.microsoft.com/office/drawing/2014/main" id="{07BA71DA-3F05-0383-9517-68F0A5D6F77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286000" y="3429000"/>
            <a:ext cx="3810000" cy="2143125"/>
          </a:xfrm>
          <a:prstGeom prst="rect">
            <a:avLst/>
          </a:prstGeom>
        </p:spPr>
      </p:pic>
    </p:spTree>
    <p:extLst>
      <p:ext uri="{BB962C8B-B14F-4D97-AF65-F5344CB8AC3E}">
        <p14:creationId xmlns:p14="http://schemas.microsoft.com/office/powerpoint/2010/main" val="326319989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707BFA-5490-D94E-D6C7-7AF78F062E8E}"/>
              </a:ext>
            </a:extLst>
          </p:cNvPr>
          <p:cNvSpPr>
            <a:spLocks noGrp="1"/>
          </p:cNvSpPr>
          <p:nvPr>
            <p:ph type="title"/>
          </p:nvPr>
        </p:nvSpPr>
        <p:spPr/>
        <p:txBody>
          <a:bodyPr/>
          <a:lstStyle/>
          <a:p>
            <a:pPr algn="ctr"/>
            <a:r>
              <a:rPr lang="ar-JO" dirty="0"/>
              <a:t>تاريخ الرافعات</a:t>
            </a:r>
            <a:endParaRPr lang="en-US" dirty="0"/>
          </a:p>
        </p:txBody>
      </p:sp>
      <p:sp>
        <p:nvSpPr>
          <p:cNvPr id="3" name="Content Placeholder 2">
            <a:extLst>
              <a:ext uri="{FF2B5EF4-FFF2-40B4-BE49-F238E27FC236}">
                <a16:creationId xmlns:a16="http://schemas.microsoft.com/office/drawing/2014/main" id="{1442D31C-3EBA-FE03-861A-4BD714865454}"/>
              </a:ext>
            </a:extLst>
          </p:cNvPr>
          <p:cNvSpPr>
            <a:spLocks noGrp="1"/>
          </p:cNvSpPr>
          <p:nvPr>
            <p:ph idx="1"/>
          </p:nvPr>
        </p:nvSpPr>
        <p:spPr/>
        <p:txBody>
          <a:bodyPr/>
          <a:lstStyle/>
          <a:p>
            <a:pPr algn="r"/>
            <a:r>
              <a:rPr lang="ar-JO" dirty="0"/>
              <a:t>أول من أشار الى مبدأ الرافعة العالم اليوناني الشهير ارخميدس في القرن الثالث قبل الميلاد. حيث قال مقولته المشهورة حول هذا المبدأ: " أعطني مكانا اقف فيه، و سأحرك العالم " </a:t>
            </a:r>
            <a:endParaRPr lang="en-US" dirty="0"/>
          </a:p>
        </p:txBody>
      </p:sp>
      <p:pic>
        <p:nvPicPr>
          <p:cNvPr id="5" name="Picture 4">
            <a:extLst>
              <a:ext uri="{FF2B5EF4-FFF2-40B4-BE49-F238E27FC236}">
                <a16:creationId xmlns:a16="http://schemas.microsoft.com/office/drawing/2014/main" id="{98C7075E-1E91-054B-9A92-B1ECABF1498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310176" y="2672495"/>
            <a:ext cx="2543178" cy="2793850"/>
          </a:xfrm>
          <a:prstGeom prst="rect">
            <a:avLst/>
          </a:prstGeom>
        </p:spPr>
      </p:pic>
    </p:spTree>
    <p:extLst>
      <p:ext uri="{BB962C8B-B14F-4D97-AF65-F5344CB8AC3E}">
        <p14:creationId xmlns:p14="http://schemas.microsoft.com/office/powerpoint/2010/main" val="297887704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16429E-A339-4C68-7079-4AA98FD14BF8}"/>
              </a:ext>
            </a:extLst>
          </p:cNvPr>
          <p:cNvSpPr>
            <a:spLocks noGrp="1"/>
          </p:cNvSpPr>
          <p:nvPr>
            <p:ph type="title"/>
          </p:nvPr>
        </p:nvSpPr>
        <p:spPr/>
        <p:txBody>
          <a:bodyPr/>
          <a:lstStyle/>
          <a:p>
            <a:pPr algn="ctr"/>
            <a:r>
              <a:rPr lang="ar-JO" dirty="0"/>
              <a:t>اشكال الروافع</a:t>
            </a:r>
            <a:endParaRPr lang="en-US" dirty="0"/>
          </a:p>
        </p:txBody>
      </p:sp>
      <p:sp>
        <p:nvSpPr>
          <p:cNvPr id="3" name="Content Placeholder 2">
            <a:extLst>
              <a:ext uri="{FF2B5EF4-FFF2-40B4-BE49-F238E27FC236}">
                <a16:creationId xmlns:a16="http://schemas.microsoft.com/office/drawing/2014/main" id="{242E2F54-881F-2B57-1F9B-6CF26D764994}"/>
              </a:ext>
            </a:extLst>
          </p:cNvPr>
          <p:cNvSpPr>
            <a:spLocks noGrp="1"/>
          </p:cNvSpPr>
          <p:nvPr>
            <p:ph idx="1"/>
          </p:nvPr>
        </p:nvSpPr>
        <p:spPr/>
        <p:txBody>
          <a:bodyPr/>
          <a:lstStyle/>
          <a:p>
            <a:pPr algn="r"/>
            <a:r>
              <a:rPr lang="ar-JO" dirty="0"/>
              <a:t>تقسم الروافع حسب اشكال او انواعها الى ثلاثة مجموعات، هم:</a:t>
            </a:r>
          </a:p>
          <a:p>
            <a:pPr algn="r"/>
            <a:r>
              <a:rPr lang="ar-JO" dirty="0"/>
              <a:t>المجموعة الاولى:  نقطة الارتكاز تقع بين القوة و المقاومة. مثال عليها: المقص</a:t>
            </a:r>
          </a:p>
          <a:p>
            <a:pPr algn="r"/>
            <a:r>
              <a:rPr lang="ar-JO" dirty="0"/>
              <a:t>المجموعة الثانية: المقاومة تقع بين القوة و نقطة الارتكاز. مثال عليها: العربة احادية العجل</a:t>
            </a:r>
          </a:p>
          <a:p>
            <a:pPr algn="r"/>
            <a:r>
              <a:rPr lang="ar-JO" dirty="0"/>
              <a:t>المجموعة الثالثة: القوة تقع بين المقاومة و نقطة الارتكاز. مثال عليها: المجرفة</a:t>
            </a:r>
          </a:p>
          <a:p>
            <a:pPr marL="0" indent="0" algn="r">
              <a:buNone/>
            </a:pPr>
            <a:endParaRPr lang="ar-JO" dirty="0"/>
          </a:p>
        </p:txBody>
      </p:sp>
    </p:spTree>
    <p:extLst>
      <p:ext uri="{BB962C8B-B14F-4D97-AF65-F5344CB8AC3E}">
        <p14:creationId xmlns:p14="http://schemas.microsoft.com/office/powerpoint/2010/main" val="390976710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8C0F57-4C51-1BA7-3124-BE3C67579996}"/>
              </a:ext>
            </a:extLst>
          </p:cNvPr>
          <p:cNvSpPr>
            <a:spLocks noGrp="1"/>
          </p:cNvSpPr>
          <p:nvPr>
            <p:ph type="title"/>
          </p:nvPr>
        </p:nvSpPr>
        <p:spPr/>
        <p:txBody>
          <a:bodyPr/>
          <a:lstStyle/>
          <a:p>
            <a:pPr algn="ctr"/>
            <a:r>
              <a:rPr lang="ar-JO" dirty="0"/>
              <a:t>قانون الرافعة</a:t>
            </a:r>
            <a:endParaRPr lang="en-US" dirty="0"/>
          </a:p>
        </p:txBody>
      </p:sp>
      <p:sp>
        <p:nvSpPr>
          <p:cNvPr id="3" name="Content Placeholder 2">
            <a:extLst>
              <a:ext uri="{FF2B5EF4-FFF2-40B4-BE49-F238E27FC236}">
                <a16:creationId xmlns:a16="http://schemas.microsoft.com/office/drawing/2014/main" id="{A91918A9-67E9-BD45-F4BC-B8E5F8BA6946}"/>
              </a:ext>
            </a:extLst>
          </p:cNvPr>
          <p:cNvSpPr>
            <a:spLocks noGrp="1"/>
          </p:cNvSpPr>
          <p:nvPr>
            <p:ph idx="1"/>
          </p:nvPr>
        </p:nvSpPr>
        <p:spPr/>
        <p:txBody>
          <a:bodyPr/>
          <a:lstStyle/>
          <a:p>
            <a:pPr algn="r"/>
            <a:r>
              <a:rPr lang="ar-JO" dirty="0"/>
              <a:t>عندما تكون الرافعة في حالة اتزان حول نقطة الارتكاز فأن: </a:t>
            </a:r>
          </a:p>
          <a:p>
            <a:pPr algn="ctr"/>
            <a:r>
              <a:rPr lang="ar-JO" dirty="0"/>
              <a:t>القوة * ذراع القوة = المقاومة * ذراع المقاومة</a:t>
            </a:r>
          </a:p>
          <a:p>
            <a:pPr algn="ctr"/>
            <a:r>
              <a:rPr lang="en-US" dirty="0"/>
              <a:t>F1 * d1 = f2 * d2</a:t>
            </a:r>
          </a:p>
          <a:p>
            <a:pPr algn="r"/>
            <a:r>
              <a:rPr lang="ar-JO" dirty="0"/>
              <a:t>حيث :</a:t>
            </a:r>
          </a:p>
          <a:p>
            <a:pPr algn="r"/>
            <a:r>
              <a:rPr lang="en-US" dirty="0"/>
              <a:t>d1(</a:t>
            </a:r>
            <a:r>
              <a:rPr lang="ar-JO" dirty="0"/>
              <a:t>ذراع المقاومة (</a:t>
            </a:r>
            <a:endParaRPr lang="en-US" dirty="0"/>
          </a:p>
        </p:txBody>
      </p:sp>
    </p:spTree>
    <p:extLst>
      <p:ext uri="{BB962C8B-B14F-4D97-AF65-F5344CB8AC3E}">
        <p14:creationId xmlns:p14="http://schemas.microsoft.com/office/powerpoint/2010/main" val="160782758"/>
      </p:ext>
    </p:extLst>
  </p:cSld>
  <p:clrMapOvr>
    <a:masterClrMapping/>
  </p:clrMapOvr>
</p:sld>
</file>

<file path=ppt/theme/theme1.xml><?xml version="1.0" encoding="utf-8"?>
<a:theme xmlns:a="http://schemas.openxmlformats.org/drawingml/2006/main" name="Gallery">
  <a:themeElements>
    <a:clrScheme name="Gallery">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lery">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43000" r="43000" b="10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D822F72D9D74FC49B2953A106F554636" ma:contentTypeVersion="13" ma:contentTypeDescription="Create a new document." ma:contentTypeScope="" ma:versionID="644aef9d0eee9ada8702e1087f0307c1">
  <xsd:schema xmlns:xsd="http://www.w3.org/2001/XMLSchema" xmlns:xs="http://www.w3.org/2001/XMLSchema" xmlns:p="http://schemas.microsoft.com/office/2006/metadata/properties" xmlns:ns3="bf5c4acd-0a5a-4a00-ad25-9adf602e451f" xmlns:ns4="56959527-fc6a-4e67-b67d-61837a685674" targetNamespace="http://schemas.microsoft.com/office/2006/metadata/properties" ma:root="true" ma:fieldsID="1df8b5943ffcff12bbf962e28dd93234" ns3:_="" ns4:_="">
    <xsd:import namespace="bf5c4acd-0a5a-4a00-ad25-9adf602e451f"/>
    <xsd:import namespace="56959527-fc6a-4e67-b67d-61837a685674"/>
    <xsd:element name="properties">
      <xsd:complexType>
        <xsd:sequence>
          <xsd:element name="documentManagement">
            <xsd:complexType>
              <xsd:all>
                <xsd:element ref="ns3:SharedWithUsers" minOccurs="0"/>
                <xsd:element ref="ns3:SharedWithDetails" minOccurs="0"/>
                <xsd:element ref="ns3:SharingHintHash" minOccurs="0"/>
                <xsd:element ref="ns4:MediaServiceMetadata" minOccurs="0"/>
                <xsd:element ref="ns4:MediaServiceFastMetadata" minOccurs="0"/>
                <xsd:element ref="ns4:MediaServiceDateTaken" minOccurs="0"/>
                <xsd:element ref="ns4:MediaServiceAutoTags" minOccurs="0"/>
                <xsd:element ref="ns4:MediaServiceGenerationTime" minOccurs="0"/>
                <xsd:element ref="ns4:MediaServiceEventHashCode" minOccurs="0"/>
                <xsd:element ref="ns4:MediaServiceAutoKeyPoints" minOccurs="0"/>
                <xsd:element ref="ns4:MediaServiceKeyPoints" minOccurs="0"/>
                <xsd:element ref="ns4:MediaLengthInSeconds" minOccurs="0"/>
                <xsd:element ref="ns4: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f5c4acd-0a5a-4a00-ad25-9adf602e451f"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internalName="SharedWithDetails" ma:readOnly="true">
      <xsd:simpleType>
        <xsd:restriction base="dms:Note">
          <xsd:maxLength value="255"/>
        </xsd:restriction>
      </xsd:simpleType>
    </xsd:element>
    <xsd:element name="SharingHintHash" ma:index="10" nillable="true" ma:displayName="Sharing Hint Hash" ma:hidden="true" ma:internalName="SharingHintHash"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56959527-fc6a-4e67-b67d-61837a685674" elementFormDefault="qualified">
    <xsd:import namespace="http://schemas.microsoft.com/office/2006/documentManagement/types"/>
    <xsd:import namespace="http://schemas.microsoft.com/office/infopath/2007/PartnerControls"/>
    <xsd:element name="MediaServiceMetadata" ma:index="11" nillable="true" ma:displayName="MediaServiceMetadata" ma:hidden="true" ma:internalName="MediaServiceMetadata" ma:readOnly="true">
      <xsd:simpleType>
        <xsd:restriction base="dms:Note"/>
      </xsd:simpleType>
    </xsd:element>
    <xsd:element name="MediaServiceFastMetadata" ma:index="12" nillable="true" ma:displayName="MediaServiceFastMetadata" ma:hidden="true" ma:internalName="MediaServiceFastMetadata" ma:readOnly="true">
      <xsd:simpleType>
        <xsd:restriction base="dms:Note"/>
      </xsd:simpleType>
    </xsd:element>
    <xsd:element name="MediaServiceDateTaken" ma:index="13" nillable="true" ma:displayName="MediaServiceDateTaken" ma:hidden="true" ma:internalName="MediaServiceDateTaken" ma:readOnly="true">
      <xsd:simpleType>
        <xsd:restriction base="dms:Text"/>
      </xsd:simpleType>
    </xsd:element>
    <xsd:element name="MediaServiceAutoTags" ma:index="14" nillable="true" ma:displayName="Tags" ma:internalName="MediaServiceAutoTags" ma:readOnly="true">
      <xsd:simpleType>
        <xsd:restriction base="dms:Text"/>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AutoKeyPoints" ma:index="17" nillable="true" ma:displayName="MediaServiceAutoKeyPoints" ma:hidden="true" ma:internalName="MediaServiceAutoKeyPoints" ma:readOnly="true">
      <xsd:simpleType>
        <xsd:restriction base="dms:Note"/>
      </xsd:simpleType>
    </xsd:element>
    <xsd:element name="MediaServiceKeyPoints" ma:index="18" nillable="true" ma:displayName="KeyPoints" ma:internalName="MediaServiceKeyPoints" ma:readOnly="true">
      <xsd:simpleType>
        <xsd:restriction base="dms:Note">
          <xsd:maxLength value="255"/>
        </xsd:restriction>
      </xsd:simpleType>
    </xsd:element>
    <xsd:element name="MediaLengthInSeconds" ma:index="19" nillable="true" ma:displayName="MediaLengthInSeconds" ma:hidden="true" ma:internalName="MediaLengthInSeconds" ma:readOnly="true">
      <xsd:simpleType>
        <xsd:restriction base="dms:Unknown"/>
      </xsd:simpleType>
    </xsd:element>
    <xsd:element name="MediaServiceSearchProperties" ma:index="20" nillable="true" ma:displayName="MediaServiceSearchProperties" ma:hidden="true" ma:internalName="MediaServiceSearchProperties"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C595298A-DEC4-4E9A-9D5B-E685C3022B43}">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bf5c4acd-0a5a-4a00-ad25-9adf602e451f"/>
    <ds:schemaRef ds:uri="56959527-fc6a-4e67-b67d-61837a685674"/>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673E0DA6-1A6A-43B4-BDB6-2BF5088A45D3}">
  <ds:schemaRefs>
    <ds:schemaRef ds:uri="http://purl.org/dc/elements/1.1/"/>
    <ds:schemaRef ds:uri="http://purl.org/dc/terms/"/>
    <ds:schemaRef ds:uri="http://schemas.openxmlformats.org/package/2006/metadata/core-properties"/>
    <ds:schemaRef ds:uri="http://schemas.microsoft.com/office/2006/documentManagement/types"/>
    <ds:schemaRef ds:uri="56959527-fc6a-4e67-b67d-61837a685674"/>
    <ds:schemaRef ds:uri="http://purl.org/dc/dcmitype/"/>
    <ds:schemaRef ds:uri="http://schemas.microsoft.com/office/infopath/2007/PartnerControls"/>
    <ds:schemaRef ds:uri="bf5c4acd-0a5a-4a00-ad25-9adf602e451f"/>
    <ds:schemaRef ds:uri="http://schemas.microsoft.com/office/2006/metadata/properties"/>
    <ds:schemaRef ds:uri="http://www.w3.org/XML/1998/namespace"/>
  </ds:schemaRefs>
</ds:datastoreItem>
</file>

<file path=customXml/itemProps3.xml><?xml version="1.0" encoding="utf-8"?>
<ds:datastoreItem xmlns:ds="http://schemas.openxmlformats.org/officeDocument/2006/customXml" ds:itemID="{978F31A1-A491-4FC1-9379-E4D4249092A4}">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Gallery</Template>
  <TotalTime>50</TotalTime>
  <Words>214</Words>
  <Application>Microsoft Office PowerPoint</Application>
  <PresentationFormat>Widescreen</PresentationFormat>
  <Paragraphs>19</Paragraphs>
  <Slides>5</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5</vt:i4>
      </vt:variant>
    </vt:vector>
  </HeadingPairs>
  <TitlesOfParts>
    <vt:vector size="8" baseType="lpstr">
      <vt:lpstr>Arial</vt:lpstr>
      <vt:lpstr>Gill Sans MT</vt:lpstr>
      <vt:lpstr>Gallery</vt:lpstr>
      <vt:lpstr>الرافعات</vt:lpstr>
      <vt:lpstr>مفهوم الرافعات</vt:lpstr>
      <vt:lpstr>تاريخ الرافعات</vt:lpstr>
      <vt:lpstr>اشكال الروافع</vt:lpstr>
      <vt:lpstr>قانون الرافعة</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Daneil Tahboub</dc:creator>
  <cp:lastModifiedBy>Daneil Tahboub</cp:lastModifiedBy>
  <cp:revision>2</cp:revision>
  <dcterms:created xsi:type="dcterms:W3CDTF">2025-11-23T15:43:05Z</dcterms:created>
  <dcterms:modified xsi:type="dcterms:W3CDTF">2025-12-01T16:42:41Z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0x010100D822F72D9D74FC49B2953A106F554636</vt:lpwstr>
  </property>
</Properties>
</file>