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4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4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B7AFC-EE21-4FA7-AF54-72C413486013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DF539-A70D-42A3-9C43-AA7C40DC1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896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B7AFC-EE21-4FA7-AF54-72C413486013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DF539-A70D-42A3-9C43-AA7C40DC1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78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B7AFC-EE21-4FA7-AF54-72C413486013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DF539-A70D-42A3-9C43-AA7C40DC1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1571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B7AFC-EE21-4FA7-AF54-72C413486013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DF539-A70D-42A3-9C43-AA7C40DC1BA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792669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B7AFC-EE21-4FA7-AF54-72C413486013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DF539-A70D-42A3-9C43-AA7C40DC1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8909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B7AFC-EE21-4FA7-AF54-72C413486013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DF539-A70D-42A3-9C43-AA7C40DC1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4725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B7AFC-EE21-4FA7-AF54-72C413486013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DF539-A70D-42A3-9C43-AA7C40DC1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9021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B7AFC-EE21-4FA7-AF54-72C413486013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DF539-A70D-42A3-9C43-AA7C40DC1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8765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B7AFC-EE21-4FA7-AF54-72C413486013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DF539-A70D-42A3-9C43-AA7C40DC1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062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B7AFC-EE21-4FA7-AF54-72C413486013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DF539-A70D-42A3-9C43-AA7C40DC1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108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B7AFC-EE21-4FA7-AF54-72C413486013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DF539-A70D-42A3-9C43-AA7C40DC1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461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B7AFC-EE21-4FA7-AF54-72C413486013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DF539-A70D-42A3-9C43-AA7C40DC1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175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B7AFC-EE21-4FA7-AF54-72C413486013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DF539-A70D-42A3-9C43-AA7C40DC1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672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B7AFC-EE21-4FA7-AF54-72C413486013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DF539-A70D-42A3-9C43-AA7C40DC1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164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B7AFC-EE21-4FA7-AF54-72C413486013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DF539-A70D-42A3-9C43-AA7C40DC1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060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B7AFC-EE21-4FA7-AF54-72C413486013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DF539-A70D-42A3-9C43-AA7C40DC1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016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B7AFC-EE21-4FA7-AF54-72C413486013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7DF539-A70D-42A3-9C43-AA7C40DC1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879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6E8B7AFC-EE21-4FA7-AF54-72C413486013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7DF539-A70D-42A3-9C43-AA7C40DC1B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95910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500063"/>
            <a:ext cx="8801100" cy="744537"/>
          </a:xfrm>
        </p:spPr>
        <p:txBody>
          <a:bodyPr>
            <a:normAutofit fontScale="90000"/>
          </a:bodyPr>
          <a:lstStyle/>
          <a:p>
            <a:r>
              <a:rPr lang="ar-JO" dirty="0" smtClean="0"/>
              <a:t>الحركة في بعدين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05100" y="2057400"/>
            <a:ext cx="9080500" cy="2044700"/>
          </a:xfrm>
        </p:spPr>
        <p:txBody>
          <a:bodyPr>
            <a:normAutofit/>
          </a:bodyPr>
          <a:lstStyle/>
          <a:p>
            <a:pPr algn="r" rtl="1"/>
            <a:r>
              <a:rPr lang="ar-JO" sz="2800" b="1" dirty="0" smtClean="0"/>
              <a:t>الحركة في بعدين:</a:t>
            </a:r>
            <a:r>
              <a:rPr lang="ar-JO" sz="2800" dirty="0" smtClean="0"/>
              <a:t> يقصد بالحركة في بعدين حركة الجسم في مستويين مختلفين مثل الاتجاه الأفقي (</a:t>
            </a:r>
            <a:r>
              <a:rPr lang="en-US" sz="2800" dirty="0" smtClean="0"/>
              <a:t>x</a:t>
            </a:r>
            <a:r>
              <a:rPr lang="ar-JO" sz="2800" dirty="0" smtClean="0"/>
              <a:t>) و الإتجاه العمودي (</a:t>
            </a:r>
            <a:r>
              <a:rPr lang="en-US" sz="2800" dirty="0" smtClean="0"/>
              <a:t>y</a:t>
            </a:r>
            <a:r>
              <a:rPr lang="ar-JO" sz="2800" dirty="0" smtClean="0"/>
              <a:t>). </a:t>
            </a:r>
            <a:endParaRPr lang="ar-JO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6821095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1482725"/>
            <a:ext cx="10515600" cy="4351338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en-US" sz="3200" b="1" dirty="0" smtClean="0"/>
              <a:t>   :</a:t>
            </a:r>
            <a:r>
              <a:rPr lang="ar-JO" sz="3200" b="1" dirty="0" smtClean="0"/>
              <a:t>مفهوم الحركة في بعدين</a:t>
            </a:r>
          </a:p>
          <a:p>
            <a:pPr marL="0" indent="0" algn="r">
              <a:buNone/>
            </a:pPr>
            <a:r>
              <a:rPr lang="ar-JO" sz="3200" dirty="0" smtClean="0"/>
              <a:t>هي الحركة التي تتم عندما يتحرك الجسم في </a:t>
            </a:r>
            <a:r>
              <a:rPr lang="ar-JO" sz="3200" b="1" dirty="0" smtClean="0"/>
              <a:t>اتجاهين مختلفين في نفس الوقت</a:t>
            </a:r>
            <a:r>
              <a:rPr lang="ar-JO" sz="3200" dirty="0" smtClean="0"/>
              <a:t>.</a:t>
            </a:r>
          </a:p>
          <a:p>
            <a:pPr marL="0" indent="0" algn="r">
              <a:buNone/>
            </a:pPr>
            <a:r>
              <a:rPr lang="en-US" sz="3200" dirty="0" smtClean="0"/>
              <a:t> </a:t>
            </a:r>
            <a:r>
              <a:rPr lang="ar-JO" sz="3200" dirty="0" smtClean="0"/>
              <a:t>نستخدم لتمثيل الحركة نظام إحداثيات </a:t>
            </a:r>
            <a:r>
              <a:rPr lang="ar-JO" sz="3200" b="1" dirty="0" smtClean="0"/>
              <a:t>ديكارتي </a:t>
            </a:r>
            <a:r>
              <a:rPr lang="en-US" sz="3200" b="1" dirty="0" smtClean="0"/>
              <a:t>  (x , y)</a:t>
            </a:r>
            <a:r>
              <a:rPr lang="en-US" sz="3200" dirty="0" smtClean="0"/>
              <a:t>.</a:t>
            </a:r>
          </a:p>
          <a:p>
            <a:pPr marL="0" indent="0" algn="r">
              <a:buNone/>
            </a:pPr>
            <a:r>
              <a:rPr lang="ar-JO" sz="3200" dirty="0" smtClean="0"/>
              <a:t>مثال بسيط: كرة تُرمى بزاوية؛ تتحرك أفقيًا وعموديًا معًا.</a:t>
            </a:r>
          </a:p>
          <a:p>
            <a:pPr marL="0" indent="0" algn="r">
              <a:buNone/>
            </a:pPr>
            <a:r>
              <a:rPr lang="ar-JO" sz="3200" dirty="0" smtClean="0"/>
              <a:t>تعتمد الحركة في بعدين على فكرة </a:t>
            </a:r>
            <a:r>
              <a:rPr lang="ar-JO" sz="3200" b="1" dirty="0" smtClean="0"/>
              <a:t>تحليل الحركة إلى مركبتين مستقلتين</a:t>
            </a:r>
            <a:r>
              <a:rPr lang="ar-JO" sz="3200" dirty="0" smtClean="0"/>
              <a:t>:</a:t>
            </a:r>
          </a:p>
          <a:p>
            <a:pPr lvl="1" algn="r"/>
            <a:r>
              <a:rPr lang="ar-JO" sz="3200" dirty="0" smtClean="0"/>
              <a:t>حركة أفقية ثابتة السرعة.</a:t>
            </a:r>
            <a:r>
              <a:rPr lang="en-US" sz="3200" dirty="0" smtClean="0"/>
              <a:t> </a:t>
            </a:r>
            <a:endParaRPr lang="ar-JO" sz="3200" dirty="0" smtClean="0"/>
          </a:p>
          <a:p>
            <a:pPr lvl="1" algn="r"/>
            <a:r>
              <a:rPr lang="ar-JO" sz="3200" dirty="0" smtClean="0"/>
              <a:t>حركة عمودية متغيرة بسبب الجاذبية.</a:t>
            </a:r>
          </a:p>
          <a:p>
            <a:pPr algn="r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88475038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Grp="1" noChangeArrowheads="1"/>
          </p:cNvSpPr>
          <p:nvPr>
            <p:ph sz="half" idx="1"/>
          </p:nvPr>
        </p:nvSpPr>
        <p:spPr bwMode="auto">
          <a:xfrm>
            <a:off x="1341059" y="1800692"/>
            <a:ext cx="10012741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المتجهات وتحليلها</a:t>
            </a:r>
            <a:r>
              <a:rPr kumimoji="0" lang="ar-JO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  <a:endParaRPr kumimoji="0" lang="en-US" alt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المتجه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(Vector):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ar-SA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كمية فيزيائية لها مقدار واتجاه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أمثلة: الإزاحة – السرعة – القوة – التسارع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لدرس الحركة في بعدين نقوم بتحليل المتجهات إلى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marR="0" lvl="1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مركبة أفقية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Vx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=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Vcos⁡θV_x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= V \cos \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thetaVx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​=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Vcosθ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marR="0" lvl="1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مركبة عمودية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Vy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=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Vsin⁡θV_y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= V \sin \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thetaVy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​=</a:t>
            </a:r>
            <a:r>
              <a:rPr kumimoji="0" lang="en-US" altLang="en-US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Vsinθ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فائدة التحليل: تبسيط الحركة إلى بعدين يمكن التعامل معهما بسهولة باستخدام المعادلات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316051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1117600" y="368087"/>
            <a:ext cx="10820400" cy="6370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لمعادلات الصحيحة لحركة الجسم في بعدين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kumimoji="0" lang="ar-SA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 Motion)</a:t>
            </a:r>
            <a:endParaRPr kumimoji="0" lang="en-US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ar-SA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المعادلة الأفقية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kumimoji="0" lang="ar-SA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المحور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X)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b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في الحركة الأفقية، السرعة تكون ثابتة إذا تجاهلنا مقاومة الهواء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المعادلة هي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b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x = Vx0 * t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حيث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: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marR="0" lvl="1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Vx0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هي السرعة الابتدائية في المحور الأفقي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.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marR="0" lvl="1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t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هو الزمن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.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ar-SA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المعادلة العمودية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kumimoji="0" lang="ar-SA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المحور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Y)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b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في الحركة العمودية، هناك تسارع بسبب الجاذبية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المعادلة هي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b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y = Vy0 * t - 0.5 * g * t^2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حيث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: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marR="0" lvl="1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Vy0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هي السرعة الابتدائية في المحور العمودي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.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marR="0" lvl="1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هو تسارع الجاذبية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(</a:t>
            </a: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9.8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m/s²).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marR="0" lvl="1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t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lang="ar-JO" altLang="en-US" sz="2400" dirty="0"/>
              <a:t> </a:t>
            </a: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هو ال</a:t>
            </a:r>
            <a:r>
              <a:rPr kumimoji="0" lang="ar-JO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زمن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030693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Grp="1" noChangeArrowheads="1"/>
          </p:cNvSpPr>
          <p:nvPr>
            <p:ph sz="half" idx="2"/>
          </p:nvPr>
        </p:nvSpPr>
        <p:spPr bwMode="auto">
          <a:xfrm>
            <a:off x="977900" y="-147904"/>
            <a:ext cx="11214101" cy="71096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ar-SA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السرعة في المحور العمودي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b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تتغير السرعة في الاتجاه العمودي مع مرور الزمن بسبب تأثير الجاذبية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Vy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= Vy0 - g * t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حيث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: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marR="0" lvl="1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Vy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هي السرعة في الاتجاه العمودي عند الزمن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t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.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ar-SA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الزمن الكلي في حركة المقذوفات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b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الزمن الكلي يساوي ضعف الزمن الذي يستغرقه الجسم للوصول إلى أقصى ارتفاع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t_total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= 2 * Vy0 / 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حيث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: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marR="0" lvl="1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Vy0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هي السرعة الابتدائية في الاتجاه العمودي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.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marR="0" lvl="1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g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هو تسارع الجاذبية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.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r>
              <a:rPr kumimoji="0" lang="ar-SA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المدى الأفقي للمقذوف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  <a:b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يتم حساب المدى الأفقي باستخدام السرعة الأفقية والزمن الكلي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R = Vx0 *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t_total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حيث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: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marR="0" lvl="1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Vx0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هي السرعة الابتدائية في المحور الأفقي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.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marR="0" lvl="1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t_total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anose="020B0604020202020204" pitchFamily="34" charset="0"/>
              </a:rPr>
              <a:t>هو الزمن الكلي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.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655371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087845" y="1065565"/>
            <a:ext cx="10761255" cy="4832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المقذوفات ومسار الحركة</a:t>
            </a:r>
            <a:r>
              <a:rPr kumimoji="0" lang="ar-JO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kumimoji="0" lang="en-US" alt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المقذوف هو جسم يُقذف بزاوية بالنسبة للأفق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يتخذ المقذوف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ar-SA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مسارًا قطعًا مكافئًا (منحنى)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السبب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marR="0" lvl="1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أفقياً: السرعة ثابتة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marR="0" lvl="1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عموديًا: الجسم يتباطأ أثناء الصعود ثم يتسارع أثناء الهبوط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أهم خصائص المقذوفات</a:t>
            </a:r>
            <a:r>
              <a:rPr lang="ar-JO" alt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: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marR="0" lvl="1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أعلى نقطة تسمى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ar-SA" altLang="en-US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أقصى ارتفاع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457200" marR="0" lvl="1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الزمن الكلي = زمن الصعود + زمن الهبوط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marR="0" lvl="1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المدى الأفقي يعتمد على السرعة الابتدائية والزاوية</a:t>
            </a: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908592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790700" y="0"/>
            <a:ext cx="10033000" cy="6370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مثال تطبيقي محلول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kumimoji="0" lang="en-US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الكرة تُقذف بسرعة 25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m/s </a:t>
            </a:r>
            <a:r>
              <a:rPr kumimoji="0" lang="ar-SA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بزاوية 40°. احسب المدى الأفقي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ar-SA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تحليل السرعة الابتدائية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marR="0" lvl="1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السرعة الأفقية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Unicode MS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Vx0 = 25 * cos(40°) = 19.15 m/s 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457200" marR="0" lvl="1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السرعة العمودية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Unicode MS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Vy0 = 25 * sin(40°) = 16.07 m/s 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2"/>
              <a:tabLst/>
            </a:pPr>
            <a:r>
              <a:rPr kumimoji="0" lang="ar-SA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حساب الزمن الكلي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marR="0" lvl="1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الزمن الذي يستغرقه الجسم للوصول إلى أقصى ارتفاع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Unicode MS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t_up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= Vy0 / g = 16.07 / 9.8 = 1.64 s 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457200" marR="0" lvl="1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الزمن الكلي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Unicode MS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t_total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= 2 *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t_up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= 2 * 1.64 = 3.28 s 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 startAt="3"/>
              <a:tabLst/>
            </a:pPr>
            <a:r>
              <a:rPr kumimoji="0" lang="ar-SA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حساب المدى الأفقي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 Unicode MS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R = Vx0 * </a:t>
            </a:r>
            <a:r>
              <a:rPr kumimoji="0" lang="en-US" altLang="en-US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t_total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 = 19.15 * 3.28 = 62.8 m 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النتيجة النهائية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ar-SA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المدى الأفقي للمقذوف هو 62.8 متر</a:t>
            </a:r>
            <a:r>
              <a:rPr kumimoji="0" lang="en-US" alt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593797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crush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78000" y="1325940"/>
            <a:ext cx="100457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ar-JO" sz="2800" b="1" dirty="0" smtClean="0"/>
              <a:t>تطبيقات واقعية وخاتمة :</a:t>
            </a:r>
          </a:p>
          <a:p>
            <a:pPr algn="r"/>
            <a:r>
              <a:rPr lang="en-US" sz="2800" b="1" dirty="0" smtClean="0"/>
              <a:t> </a:t>
            </a:r>
            <a:r>
              <a:rPr lang="ar-JO" sz="2800" b="1" dirty="0" smtClean="0"/>
              <a:t>تطبيقات الحركة في بعدين</a:t>
            </a:r>
          </a:p>
          <a:p>
            <a:pPr algn="r">
              <a:buFont typeface="Arial" panose="020B0604020202020204" pitchFamily="34" charset="0"/>
              <a:buChar char="•"/>
            </a:pPr>
            <a:r>
              <a:rPr lang="ar-JO" sz="2800" dirty="0" smtClean="0"/>
              <a:t>حركة كرة القدم عند ركلها باتجاه المرمى.</a:t>
            </a:r>
          </a:p>
          <a:p>
            <a:pPr algn="r">
              <a:buFont typeface="Arial" panose="020B0604020202020204" pitchFamily="34" charset="0"/>
              <a:buChar char="•"/>
            </a:pPr>
            <a:r>
              <a:rPr lang="ar-JO" sz="2800" dirty="0" smtClean="0"/>
              <a:t>حركة السهام والسهام النارية (الألعاب النارية).</a:t>
            </a:r>
          </a:p>
          <a:p>
            <a:pPr algn="r">
              <a:buFont typeface="Arial" panose="020B0604020202020204" pitchFamily="34" charset="0"/>
              <a:buChar char="•"/>
            </a:pPr>
            <a:r>
              <a:rPr lang="ar-JO" sz="2800" dirty="0" smtClean="0"/>
              <a:t>حركة مياه النافورة.</a:t>
            </a:r>
          </a:p>
          <a:p>
            <a:pPr algn="r">
              <a:buFont typeface="Arial" panose="020B0604020202020204" pitchFamily="34" charset="0"/>
              <a:buChar char="•"/>
            </a:pPr>
            <a:r>
              <a:rPr lang="ar-JO" sz="2800" dirty="0" smtClean="0"/>
              <a:t>مسارات حركة الطائرات عند الإقلاع والهبوط</a:t>
            </a:r>
          </a:p>
          <a:p>
            <a:pPr algn="r"/>
            <a:endParaRPr lang="ar-JO" sz="2800" dirty="0"/>
          </a:p>
          <a:p>
            <a:pPr algn="r"/>
            <a:r>
              <a:rPr lang="ar-JO" sz="2800" b="1" dirty="0"/>
              <a:t>:</a:t>
            </a:r>
            <a:r>
              <a:rPr lang="en-US" sz="2800" b="1" dirty="0" smtClean="0"/>
              <a:t> </a:t>
            </a:r>
            <a:r>
              <a:rPr lang="ar-JO" sz="2800" b="1" dirty="0" smtClean="0"/>
              <a:t>الخاتمة</a:t>
            </a:r>
          </a:p>
          <a:p>
            <a:pPr algn="r">
              <a:buFont typeface="Arial" panose="020B0604020202020204" pitchFamily="34" charset="0"/>
              <a:buChar char="•"/>
            </a:pPr>
            <a:r>
              <a:rPr lang="ar-JO" sz="2800" dirty="0" smtClean="0"/>
              <a:t>تعتمد الحركة في بعدين على </a:t>
            </a:r>
            <a:r>
              <a:rPr lang="ar-JO" sz="2800" b="1" dirty="0" smtClean="0"/>
              <a:t>تحليل السرعة إلى مركبتين</a:t>
            </a:r>
            <a:r>
              <a:rPr lang="ar-JO" sz="2800" dirty="0" smtClean="0"/>
              <a:t>.</a:t>
            </a:r>
          </a:p>
          <a:p>
            <a:pPr algn="r">
              <a:buFont typeface="Arial" panose="020B0604020202020204" pitchFamily="34" charset="0"/>
              <a:buChar char="•"/>
            </a:pPr>
            <a:r>
              <a:rPr lang="ar-JO" sz="2800" dirty="0" smtClean="0"/>
              <a:t>يتم استخدام قوانين الحركة الخطية بشكل منفصل لكل محور.</a:t>
            </a:r>
          </a:p>
          <a:p>
            <a:pPr algn="r">
              <a:buFont typeface="Arial" panose="020B0604020202020204" pitchFamily="34" charset="0"/>
              <a:buChar char="•"/>
            </a:pPr>
            <a:r>
              <a:rPr lang="ar-JO" sz="2800" dirty="0" smtClean="0"/>
              <a:t>تساعد دراسة الحركة في بعدين في فهم مسارات المقذوفات وتطبيقات حياتية مهمة.</a:t>
            </a:r>
            <a:endParaRPr lang="ar-JO" sz="2800" dirty="0"/>
          </a:p>
        </p:txBody>
      </p:sp>
    </p:spTree>
    <p:extLst>
      <p:ext uri="{BB962C8B-B14F-4D97-AF65-F5344CB8AC3E}">
        <p14:creationId xmlns:p14="http://schemas.microsoft.com/office/powerpoint/2010/main" val="38421692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  <p:sndAc>
          <p:stSnd>
            <p:snd r:embed="rId2" name="laser.wav"/>
          </p:stSnd>
        </p:sndAc>
      </p:transition>
    </mc:Choice>
    <mc:Fallback>
      <p:transition spd="slow">
        <p:fade/>
        <p:sndAc>
          <p:stSnd>
            <p:snd r:embed="rId2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299</TotalTime>
  <Words>398</Words>
  <Application>Microsoft Office PowerPoint</Application>
  <PresentationFormat>Widescreen</PresentationFormat>
  <Paragraphs>75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Arial Unicode MS</vt:lpstr>
      <vt:lpstr>Century Gothic</vt:lpstr>
      <vt:lpstr>Times New Roman</vt:lpstr>
      <vt:lpstr>Wingdings 3</vt:lpstr>
      <vt:lpstr>Ion</vt:lpstr>
      <vt:lpstr>الحركة في بعدين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Dr.Naseem</dc:creator>
  <cp:lastModifiedBy>Dr.Naseem</cp:lastModifiedBy>
  <cp:revision>12</cp:revision>
  <dcterms:created xsi:type="dcterms:W3CDTF">2025-12-03T16:34:06Z</dcterms:created>
  <dcterms:modified xsi:type="dcterms:W3CDTF">2025-12-03T21:33:53Z</dcterms:modified>
</cp:coreProperties>
</file>