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86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jp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5.jp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32.png"/><Relationship Id="rId5" Type="http://schemas.openxmlformats.org/officeDocument/2006/relationships/image" Target="../media/image27.png"/><Relationship Id="rId10" Type="http://schemas.openxmlformats.org/officeDocument/2006/relationships/image" Target="../media/image31.png"/><Relationship Id="rId4" Type="http://schemas.openxmlformats.org/officeDocument/2006/relationships/image" Target="../media/image26.png"/><Relationship Id="rId9" Type="http://schemas.openxmlformats.org/officeDocument/2006/relationships/image" Target="../media/image30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18.png"/><Relationship Id="rId7" Type="http://schemas.openxmlformats.org/officeDocument/2006/relationships/image" Target="../media/image38.png"/><Relationship Id="rId12" Type="http://schemas.openxmlformats.org/officeDocument/2006/relationships/image" Target="../media/image42.jp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7.png"/><Relationship Id="rId11" Type="http://schemas.openxmlformats.org/officeDocument/2006/relationships/image" Target="../media/image41.png"/><Relationship Id="rId5" Type="http://schemas.openxmlformats.org/officeDocument/2006/relationships/image" Target="../media/image36.png"/><Relationship Id="rId10" Type="http://schemas.openxmlformats.org/officeDocument/2006/relationships/image" Target="../media/image40.png"/><Relationship Id="rId4" Type="http://schemas.openxmlformats.org/officeDocument/2006/relationships/image" Target="../media/image23.png"/><Relationship Id="rId9" Type="http://schemas.openxmlformats.org/officeDocument/2006/relationships/image" Target="../media/image3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4.png"/><Relationship Id="rId7" Type="http://schemas.openxmlformats.org/officeDocument/2006/relationships/image" Target="../media/image8.png"/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48.png"/><Relationship Id="rId5" Type="http://schemas.openxmlformats.org/officeDocument/2006/relationships/image" Target="../media/image6.png"/><Relationship Id="rId10" Type="http://schemas.openxmlformats.org/officeDocument/2006/relationships/image" Target="../media/image47.png"/><Relationship Id="rId4" Type="http://schemas.openxmlformats.org/officeDocument/2006/relationships/image" Target="../media/image5.png"/><Relationship Id="rId9" Type="http://schemas.openxmlformats.org/officeDocument/2006/relationships/image" Target="../media/image4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34266" y="-952499"/>
            <a:ext cx="3809904" cy="3809999"/>
          </a:xfrm>
          <a:prstGeom prst="roundRect">
            <a:avLst>
              <a:gd name="adj" fmla="val 50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2"/>
          <p:cNvSpPr/>
          <p:nvPr/>
        </p:nvSpPr>
        <p:spPr>
          <a:xfrm>
            <a:off x="-1428714" y="3524250"/>
            <a:ext cx="4762380" cy="4762500"/>
          </a:xfrm>
          <a:prstGeom prst="roundRect">
            <a:avLst>
              <a:gd name="adj" fmla="val 50000"/>
            </a:avLst>
          </a:prstGeom>
          <a:solidFill>
            <a:srgbClr val="1A73E8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666733" y="1457325"/>
            <a:ext cx="6457788" cy="137160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4680"/>
              </a:lnSpc>
              <a:spcBef>
                <a:spcPts val="0"/>
              </a:spcBef>
              <a:spcAft>
                <a:spcPts val="1950"/>
              </a:spcAft>
            </a:pPr>
            <a:r>
              <a:rPr sz="3588" b="1">
                <a:solidFill>
                  <a:srgbClr val="1A73E8"/>
                </a:solidFill>
              </a:rPr>
              <a:t>What is an Electric Circuit?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6733" y="3114675"/>
            <a:ext cx="6457788" cy="5715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1300"/>
              </a:spcAft>
            </a:pPr>
            <a:r>
              <a:rPr sz="1196" b="0">
                <a:solidFill>
                  <a:srgbClr val="5F6368"/>
                </a:solidFill>
              </a:rPr>
              <a:t>A closed loop through which electricity can flow from a power source, through conductors, to a load and back again.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6733" y="4292917"/>
            <a:ext cx="228594" cy="1771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38199" y="4257675"/>
            <a:ext cx="193352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02124"/>
                </a:solidFill>
              </a:rPr>
              <a:t>Path for electric current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33" y="4673917"/>
            <a:ext cx="228594" cy="1771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038199" y="4638674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02124"/>
                </a:solidFill>
              </a:rPr>
              <a:t>Powers electrical devices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6733" y="5034915"/>
            <a:ext cx="228594" cy="21717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38199" y="5019675"/>
            <a:ext cx="210497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202124"/>
                </a:solidFill>
              </a:rPr>
              <a:t>Must be complete to work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610284" y="1828800"/>
            <a:ext cx="3809904" cy="3209925"/>
          </a:xfrm>
          <a:prstGeom prst="round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34266" y="-952499"/>
            <a:ext cx="3809904" cy="3809999"/>
          </a:xfrm>
          <a:prstGeom prst="roundRect">
            <a:avLst>
              <a:gd name="adj" fmla="val 50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73E8"/>
                </a:solidFill>
              </a:rPr>
              <a:t>Basic Components of an Electric Circuit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27813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1505" y="2906367"/>
            <a:ext cx="266693" cy="226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5842" y="2781300"/>
            <a:ext cx="183827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202124"/>
                </a:solidFill>
              </a:rPr>
              <a:t>Power Source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5842" y="3095625"/>
            <a:ext cx="1838279" cy="657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F6368"/>
                </a:solidFill>
              </a:rPr>
              <a:t>Provides electrical energy (battery, generator)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52716" y="27813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67013" y="2981739"/>
            <a:ext cx="266693" cy="7537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981350" y="2781300"/>
            <a:ext cx="183827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202124"/>
                </a:solidFill>
              </a:rPr>
              <a:t>Conductors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81350" y="3095625"/>
            <a:ext cx="1838279" cy="4381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F6368"/>
                </a:solidFill>
              </a:rPr>
              <a:t>Paths for electricity to flow (wires)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66733" y="40385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1505" y="4163667"/>
            <a:ext cx="266693" cy="22611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85842" y="4038599"/>
            <a:ext cx="183827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202124"/>
                </a:solidFill>
              </a:rPr>
              <a:t>Load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5842" y="4352924"/>
            <a:ext cx="1838279" cy="4381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F6368"/>
                </a:solidFill>
              </a:rPr>
              <a:t>Uses electrical energy (bulb, motor)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352716" y="40385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467013" y="4212948"/>
            <a:ext cx="266693" cy="12755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981350" y="4038599"/>
            <a:ext cx="1838279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315" b="1">
                <a:solidFill>
                  <a:srgbClr val="202124"/>
                </a:solidFill>
              </a:rPr>
              <a:t>Switch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81350" y="4352924"/>
            <a:ext cx="1838279" cy="4381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F6368"/>
                </a:solidFill>
              </a:rPr>
              <a:t>Controls current flow (on/off)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81590" y="2476499"/>
            <a:ext cx="5143371" cy="2667000"/>
          </a:xfrm>
          <a:prstGeom prst="round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34266" y="-952499"/>
            <a:ext cx="3809904" cy="3809999"/>
          </a:xfrm>
          <a:prstGeom prst="roundRect">
            <a:avLst>
              <a:gd name="adj" fmla="val 50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73E8"/>
                </a:solidFill>
              </a:rPr>
              <a:t>Types of Electric Circuits (Part 1)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143000"/>
            <a:ext cx="3428914" cy="5334000"/>
          </a:xfrm>
          <a:prstGeom prst="roundRect">
            <a:avLst>
              <a:gd name="adj" fmla="val 6666"/>
            </a:avLst>
          </a:prstGeom>
          <a:solidFill>
            <a:srgbClr val="1A73E8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1506192"/>
            <a:ext cx="266693" cy="22611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3961" y="1466849"/>
            <a:ext cx="121916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Open Circuit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04852" y="2143125"/>
            <a:ext cx="2952676" cy="17145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224057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71545" y="4190999"/>
            <a:ext cx="117154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Incomplete path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4528857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71545" y="4505325"/>
            <a:ext cx="118107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No current flows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4855508"/>
            <a:ext cx="190495" cy="15688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71545" y="4819650"/>
            <a:ext cx="131441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Device won't work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381390" y="1143000"/>
            <a:ext cx="3428914" cy="5334000"/>
          </a:xfrm>
          <a:prstGeom prst="roundRect">
            <a:avLst>
              <a:gd name="adj" fmla="val 6666"/>
            </a:avLst>
          </a:prstGeom>
          <a:solidFill>
            <a:srgbClr val="1A73E8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4619509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724281" y="1506192"/>
            <a:ext cx="266693" cy="22611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238619" y="1466849"/>
            <a:ext cx="135251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Closed Circuit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19509" y="2143125"/>
            <a:ext cx="2952676" cy="1714500"/>
          </a:xfrm>
          <a:prstGeom prst="round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19509" y="4215652"/>
            <a:ext cx="190495" cy="17929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4886202" y="4190999"/>
            <a:ext cx="105724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Complete path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19509" y="4540063"/>
            <a:ext cx="190495" cy="14007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886202" y="4505325"/>
            <a:ext cx="96200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Current flows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619509" y="4858310"/>
            <a:ext cx="190495" cy="15127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886202" y="4819650"/>
            <a:ext cx="113344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Device operates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096047" y="1143000"/>
            <a:ext cx="3428914" cy="5334000"/>
          </a:xfrm>
          <a:prstGeom prst="roundRect">
            <a:avLst>
              <a:gd name="adj" fmla="val 6666"/>
            </a:avLst>
          </a:prstGeom>
          <a:solidFill>
            <a:srgbClr val="1A73E8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>
            <a:off x="8334166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438939" y="1510540"/>
            <a:ext cx="266693" cy="217418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8953276" y="1466849"/>
            <a:ext cx="123821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Short Circuit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334166" y="2143125"/>
            <a:ext cx="2952676" cy="1714500"/>
          </a:xfrm>
          <a:prstGeom prst="roundRect">
            <a:avLst/>
          </a:prstGeom>
          <a:blipFill>
            <a:blip r:embed="rId1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334166" y="4224057"/>
            <a:ext cx="190495" cy="16248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600859" y="4190999"/>
            <a:ext cx="120964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Unintended path</a:t>
            </a:r>
          </a:p>
        </p:txBody>
      </p:sp>
      <p:pic>
        <p:nvPicPr>
          <p:cNvPr id="33" name="Picture 32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334166" y="4541463"/>
            <a:ext cx="190495" cy="137272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8600859" y="4505325"/>
            <a:ext cx="136204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Very low resistance</a:t>
            </a:r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8334166" y="4858310"/>
            <a:ext cx="190495" cy="151279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600859" y="4819650"/>
            <a:ext cx="134299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Can cause damage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34266" y="-952499"/>
            <a:ext cx="3809904" cy="3809999"/>
          </a:xfrm>
          <a:prstGeom prst="roundRect">
            <a:avLst>
              <a:gd name="adj" fmla="val 50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73E8"/>
                </a:solidFill>
              </a:rPr>
              <a:t>Types of Electric Circuits (Part 2)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143000"/>
            <a:ext cx="5286242" cy="5334000"/>
          </a:xfrm>
          <a:prstGeom prst="roundRect">
            <a:avLst>
              <a:gd name="adj" fmla="val 4324"/>
            </a:avLst>
          </a:prstGeom>
          <a:solidFill>
            <a:srgbClr val="1A73E8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04852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1581564"/>
            <a:ext cx="266693" cy="753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3961" y="1466849"/>
            <a:ext cx="129536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Series Circuit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04852" y="2143125"/>
            <a:ext cx="4810004" cy="2095499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4647079"/>
            <a:ext cx="190495" cy="7844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71545" y="4572000"/>
            <a:ext cx="160015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Single path for current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4929467"/>
            <a:ext cx="190495" cy="12326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71545" y="4886325"/>
            <a:ext cx="136204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Resistance adds up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5233707"/>
            <a:ext cx="190495" cy="16248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71545" y="5200650"/>
            <a:ext cx="136204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One break stops all</a:t>
            </a:r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04852" y="5538507"/>
            <a:ext cx="190495" cy="16248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71545" y="5514975"/>
            <a:ext cx="178113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Same current through all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38719" y="1143000"/>
            <a:ext cx="5286242" cy="5334000"/>
          </a:xfrm>
          <a:prstGeom prst="roundRect">
            <a:avLst>
              <a:gd name="adj" fmla="val 4324"/>
            </a:avLst>
          </a:prstGeom>
          <a:solidFill>
            <a:srgbClr val="1A73E8">
              <a:alpha val="3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6476838" y="138112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581610" y="1523585"/>
            <a:ext cx="266693" cy="19132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095947" y="1466849"/>
            <a:ext cx="143823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Parallel Circuit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476838" y="2143125"/>
            <a:ext cx="4810004" cy="2095499"/>
          </a:xfrm>
          <a:prstGeom prst="round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6476838" y="4610660"/>
            <a:ext cx="190495" cy="1512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743531" y="4572000"/>
            <a:ext cx="181922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Multiple paths for current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476838" y="4915460"/>
            <a:ext cx="190495" cy="15127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743531" y="4886325"/>
            <a:ext cx="185732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Total resistance decreases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6476838" y="5233707"/>
            <a:ext cx="190495" cy="16248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743531" y="5200650"/>
            <a:ext cx="223831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One break doesn't affect others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6476838" y="5538507"/>
            <a:ext cx="190495" cy="162485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743531" y="5514975"/>
            <a:ext cx="166683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Same voltage across all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34266" y="-952499"/>
            <a:ext cx="3809904" cy="3809999"/>
          </a:xfrm>
          <a:prstGeom prst="roundRect">
            <a:avLst>
              <a:gd name="adj" fmla="val 50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73E8"/>
                </a:solidFill>
              </a:rPr>
              <a:t>How Electric Circuits 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6733" y="161925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71505" y="1743489"/>
            <a:ext cx="266693" cy="20872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5842" y="1704975"/>
            <a:ext cx="1342991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Electron Flow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285842" y="2228850"/>
            <a:ext cx="1971625" cy="628650"/>
          </a:xfrm>
          <a:prstGeom prst="roundRect">
            <a:avLst>
              <a:gd name="adj" fmla="val 24242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8714" y="2482663"/>
            <a:ext cx="190495" cy="14007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14457" y="2324100"/>
            <a:ext cx="1400139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Negative to positive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00339" y="2228850"/>
            <a:ext cx="1971625" cy="628650"/>
          </a:xfrm>
          <a:prstGeom prst="roundRect">
            <a:avLst>
              <a:gd name="adj" fmla="val 24242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43211" y="2484063"/>
            <a:ext cx="190495" cy="13727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28954" y="2438400"/>
            <a:ext cx="1095347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Creates current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285842" y="3009900"/>
            <a:ext cx="1971625" cy="628650"/>
          </a:xfrm>
          <a:prstGeom prst="roundRect">
            <a:avLst>
              <a:gd name="adj" fmla="val 24242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28714" y="3233457"/>
            <a:ext cx="190495" cy="16248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714457" y="3209925"/>
            <a:ext cx="123821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Driven by voltage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3400339" y="3009900"/>
            <a:ext cx="1971625" cy="628650"/>
          </a:xfrm>
          <a:prstGeom prst="roundRect">
            <a:avLst>
              <a:gd name="adj" fmla="val 24242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543211" y="3283883"/>
            <a:ext cx="190495" cy="6163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28954" y="3105149"/>
            <a:ext cx="1400139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Through conductors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733" y="39242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A73E8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71505" y="4028246"/>
            <a:ext cx="266693" cy="249306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285842" y="4010024"/>
            <a:ext cx="183827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202124"/>
                </a:solidFill>
              </a:rPr>
              <a:t>Energy Conversion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285842" y="4533900"/>
            <a:ext cx="1971625" cy="409574"/>
          </a:xfrm>
          <a:prstGeom prst="roundRect">
            <a:avLst>
              <a:gd name="adj" fmla="val 37209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428714" y="4662207"/>
            <a:ext cx="190495" cy="162485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714457" y="4629150"/>
            <a:ext cx="1266793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Electrical → Light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400339" y="4533900"/>
            <a:ext cx="1971625" cy="409574"/>
          </a:xfrm>
          <a:prstGeom prst="roundRect">
            <a:avLst>
              <a:gd name="adj" fmla="val 37209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3543211" y="4656604"/>
            <a:ext cx="190495" cy="173691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828954" y="4629150"/>
            <a:ext cx="123821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Electrical → Heat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285842" y="5086350"/>
            <a:ext cx="1971625" cy="628650"/>
          </a:xfrm>
          <a:prstGeom prst="roundRect">
            <a:avLst>
              <a:gd name="adj" fmla="val 24242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428714" y="5328957"/>
            <a:ext cx="190495" cy="16248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714457" y="5181599"/>
            <a:ext cx="1400139" cy="4381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Electrical → Motion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400339" y="5086350"/>
            <a:ext cx="1971625" cy="628650"/>
          </a:xfrm>
          <a:prstGeom prst="roundRect">
            <a:avLst>
              <a:gd name="adj" fmla="val 24242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543211" y="5337361"/>
            <a:ext cx="190495" cy="14567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828954" y="5295899"/>
            <a:ext cx="137156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202124"/>
                </a:solidFill>
              </a:rPr>
              <a:t>Electrical → Sound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67293" y="2019299"/>
            <a:ext cx="4762380" cy="2676524"/>
          </a:xfrm>
          <a:prstGeom prst="roundRect">
            <a:avLst/>
          </a:prstGeom>
          <a:blipFill>
            <a:blip r:embed="rId12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6267293" y="4943475"/>
            <a:ext cx="4762380" cy="657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F6368"/>
                </a:solidFill>
              </a:rPr>
              <a:t>Electrons flow from the negative terminal of the power source, through the circuit components, and back to the positive terminal, converting electrical energy into other forms.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334266" y="-952499"/>
            <a:ext cx="3809904" cy="3809999"/>
          </a:xfrm>
          <a:prstGeom prst="roundRect">
            <a:avLst>
              <a:gd name="adj" fmla="val 50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3809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1A73E8"/>
                </a:solidFill>
              </a:rPr>
              <a:t>Simple Circuit Diagram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62020" y="2047874"/>
            <a:ext cx="4762380" cy="2676524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1162020" y="4914900"/>
            <a:ext cx="4762380" cy="6572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5F6368"/>
                </a:solidFill>
              </a:rPr>
              <a:t>Circuit diagrams use standardized symbols to represent components, making it easier to understand and design electrical systems.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10204" y="2105024"/>
            <a:ext cx="4714757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435" b="1">
                <a:solidFill>
                  <a:srgbClr val="202124"/>
                </a:solidFill>
              </a:rPr>
              <a:t> </a:t>
            </a:r>
            <a:r>
              <a:rPr sz="1104"/>
              <a:t>  </a:t>
            </a:r>
            <a:r>
              <a:rPr sz="1435" b="1">
                <a:solidFill>
                  <a:srgbClr val="202124"/>
                </a:solidFill>
              </a:rPr>
              <a:t> Common Circuit Symbols 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0204" y="2147887"/>
            <a:ext cx="266693" cy="20002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810204" y="2590799"/>
            <a:ext cx="2285942" cy="666750"/>
          </a:xfrm>
          <a:prstGeom prst="roundRect">
            <a:avLst>
              <a:gd name="adj" fmla="val 22857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10224" y="2811117"/>
            <a:ext cx="266693" cy="22611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476938" y="2705099"/>
            <a:ext cx="1476338" cy="4381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Battery / Power Source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239019" y="2590799"/>
            <a:ext cx="2285942" cy="666750"/>
          </a:xfrm>
          <a:prstGeom prst="roundRect">
            <a:avLst>
              <a:gd name="adj" fmla="val 22857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439039" y="2886489"/>
            <a:ext cx="266693" cy="7537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905752" y="2819399"/>
            <a:ext cx="123821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Wire / Conductor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10204" y="3400425"/>
            <a:ext cx="2285942" cy="609600"/>
          </a:xfrm>
          <a:prstGeom prst="roundRect">
            <a:avLst>
              <a:gd name="adj" fmla="val 25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010224" y="3592167"/>
            <a:ext cx="266693" cy="2261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476938" y="3600450"/>
            <a:ext cx="123821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Light Bulb / Load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239019" y="3400425"/>
            <a:ext cx="2285942" cy="609600"/>
          </a:xfrm>
          <a:prstGeom prst="roundRect">
            <a:avLst>
              <a:gd name="adj" fmla="val 25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9439039" y="3641448"/>
            <a:ext cx="266693" cy="12755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905752" y="3600450"/>
            <a:ext cx="504812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Switch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810204" y="4152899"/>
            <a:ext cx="2285942" cy="609600"/>
          </a:xfrm>
          <a:prstGeom prst="roundRect">
            <a:avLst>
              <a:gd name="adj" fmla="val 25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10224" y="4362035"/>
            <a:ext cx="266693" cy="19132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476938" y="4343400"/>
            <a:ext cx="590535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Resistor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9239019" y="4152899"/>
            <a:ext cx="2285942" cy="609600"/>
          </a:xfrm>
          <a:prstGeom prst="roundRect">
            <a:avLst>
              <a:gd name="adj" fmla="val 25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9439039" y="4344642"/>
            <a:ext cx="266693" cy="22611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9905752" y="4343400"/>
            <a:ext cx="43813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Motor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10204" y="4905375"/>
            <a:ext cx="2285942" cy="609600"/>
          </a:xfrm>
          <a:prstGeom prst="roundRect">
            <a:avLst>
              <a:gd name="adj" fmla="val 25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7010224" y="5157994"/>
            <a:ext cx="266693" cy="10436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476938" y="5105400"/>
            <a:ext cx="42861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Diode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239019" y="4905375"/>
            <a:ext cx="2285942" cy="609600"/>
          </a:xfrm>
          <a:prstGeom prst="roundRect">
            <a:avLst>
              <a:gd name="adj" fmla="val 25000"/>
            </a:avLst>
          </a:prstGeom>
          <a:solidFill>
            <a:srgbClr val="1A73E8">
              <a:alpha val="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9439039" y="5105814"/>
            <a:ext cx="266693" cy="20872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9905752" y="5105400"/>
            <a:ext cx="55243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202124"/>
                </a:solidFill>
              </a:rPr>
              <a:t>Ground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265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Mohammad Sudqi</dc:creator>
  <cp:keywords/>
  <dc:description>generated using python-pptx</dc:description>
  <cp:lastModifiedBy>Ahamad AboHussein</cp:lastModifiedBy>
  <cp:revision>1</cp:revision>
  <dcterms:created xsi:type="dcterms:W3CDTF">2013-01-27T09:14:16Z</dcterms:created>
  <dcterms:modified xsi:type="dcterms:W3CDTF">2025-12-02T18:51:06Z</dcterms:modified>
  <cp:category/>
</cp:coreProperties>
</file>