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114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26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50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80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2882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06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13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55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156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448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85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48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8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0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08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0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17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16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953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8916" y="2635623"/>
            <a:ext cx="779032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000050"/>
                </a:solidFill>
                <a:latin typeface="Arial"/>
              </a:defRPr>
            </a:pPr>
            <a:r>
              <a:rPr dirty="0" err="1">
                <a:solidFill>
                  <a:schemeClr val="accent1"/>
                </a:solidFill>
              </a:rPr>
              <a:t>الرافع</a:t>
            </a:r>
            <a:r>
              <a:rPr lang="ar-EG" dirty="0">
                <a:solidFill>
                  <a:schemeClr val="accent1"/>
                </a:solidFill>
              </a:rPr>
              <a:t>ات</a:t>
            </a:r>
            <a:endParaRPr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02748" y="457200"/>
            <a:ext cx="4341252" cy="13542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800"/>
            </a:pPr>
            <a:r>
              <a:rPr dirty="0" err="1"/>
              <a:t>التحكم</a:t>
            </a:r>
            <a:r>
              <a:rPr dirty="0"/>
              <a:t> </a:t>
            </a:r>
            <a:r>
              <a:rPr dirty="0" err="1"/>
              <a:t>والإشارات</a:t>
            </a:r>
            <a:endParaRPr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أنظمة</a:t>
            </a:r>
            <a:r>
              <a:rPr dirty="0"/>
              <a:t> </a:t>
            </a:r>
            <a:r>
              <a:rPr dirty="0" err="1"/>
              <a:t>التحكم</a:t>
            </a:r>
            <a:r>
              <a:rPr dirty="0"/>
              <a:t>: </a:t>
            </a:r>
            <a:r>
              <a:rPr dirty="0" err="1"/>
              <a:t>يدوية</a:t>
            </a:r>
            <a:r>
              <a:rPr dirty="0"/>
              <a:t>، </a:t>
            </a:r>
            <a:r>
              <a:rPr dirty="0" err="1"/>
              <a:t>هيدروليكية</a:t>
            </a:r>
            <a:r>
              <a:rPr dirty="0"/>
              <a:t>، </a:t>
            </a:r>
            <a:r>
              <a:rPr dirty="0" err="1"/>
              <a:t>كهربائية</a:t>
            </a:r>
            <a:r>
              <a:rPr dirty="0"/>
              <a:t>، </a:t>
            </a:r>
            <a:r>
              <a:rPr dirty="0" err="1"/>
              <a:t>وإلكترونية</a:t>
            </a:r>
            <a:r>
              <a:rPr dirty="0"/>
              <a:t>.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إشارات</a:t>
            </a:r>
            <a:r>
              <a:rPr dirty="0"/>
              <a:t> </a:t>
            </a:r>
            <a:r>
              <a:rPr dirty="0" err="1"/>
              <a:t>اليد</a:t>
            </a:r>
            <a:r>
              <a:rPr dirty="0"/>
              <a:t> </a:t>
            </a:r>
            <a:r>
              <a:rPr dirty="0" err="1"/>
              <a:t>والتواصل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dirty="0" err="1"/>
              <a:t>المشغّل</a:t>
            </a:r>
            <a:r>
              <a:rPr dirty="0"/>
              <a:t> </a:t>
            </a:r>
            <a:r>
              <a:rPr dirty="0" err="1"/>
              <a:t>والمراقب</a:t>
            </a:r>
            <a:r>
              <a:rPr dirty="0"/>
              <a:t> </a:t>
            </a:r>
            <a:r>
              <a:rPr dirty="0" err="1"/>
              <a:t>ضرورية</a:t>
            </a:r>
            <a:r>
              <a:rPr dirty="0"/>
              <a:t>.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استخدام</a:t>
            </a:r>
            <a:r>
              <a:rPr dirty="0"/>
              <a:t> </a:t>
            </a:r>
            <a:r>
              <a:rPr dirty="0" err="1"/>
              <a:t>أنظمة</a:t>
            </a:r>
            <a:r>
              <a:rPr dirty="0"/>
              <a:t> </a:t>
            </a:r>
            <a:r>
              <a:rPr dirty="0" err="1"/>
              <a:t>أمان</a:t>
            </a:r>
            <a:r>
              <a:rPr dirty="0"/>
              <a:t> (</a:t>
            </a:r>
            <a:r>
              <a:rPr dirty="0" err="1"/>
              <a:t>عطل</a:t>
            </a:r>
            <a:r>
              <a:rPr dirty="0"/>
              <a:t> </a:t>
            </a:r>
            <a:r>
              <a:rPr dirty="0" err="1"/>
              <a:t>الطوارئ</a:t>
            </a:r>
            <a:r>
              <a:rPr dirty="0"/>
              <a:t>، </a:t>
            </a:r>
            <a:r>
              <a:rPr dirty="0" err="1"/>
              <a:t>محدد</a:t>
            </a:r>
            <a:r>
              <a:rPr dirty="0"/>
              <a:t> </a:t>
            </a:r>
            <a:r>
              <a:rPr dirty="0" err="1"/>
              <a:t>الرفع</a:t>
            </a:r>
            <a:r>
              <a:rPr dirty="0"/>
              <a:t>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68502" y="457200"/>
            <a:ext cx="3618298" cy="13542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800"/>
            </a:pPr>
            <a:r>
              <a:rPr dirty="0" err="1"/>
              <a:t>الصيانة</a:t>
            </a:r>
            <a:r>
              <a:rPr dirty="0"/>
              <a:t> </a:t>
            </a:r>
            <a:r>
              <a:rPr dirty="0" err="1"/>
              <a:t>وفحص</a:t>
            </a:r>
            <a:r>
              <a:rPr dirty="0"/>
              <a:t> </a:t>
            </a:r>
            <a:r>
              <a:rPr dirty="0" err="1"/>
              <a:t>ما</a:t>
            </a:r>
            <a:r>
              <a:rPr dirty="0"/>
              <a:t> </a:t>
            </a:r>
            <a:r>
              <a:rPr dirty="0" err="1"/>
              <a:t>قبل</a:t>
            </a:r>
            <a:r>
              <a:rPr dirty="0"/>
              <a:t> </a:t>
            </a:r>
            <a:r>
              <a:rPr dirty="0" err="1"/>
              <a:t>التشغيل</a:t>
            </a:r>
            <a:endParaRPr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فحص</a:t>
            </a:r>
            <a:r>
              <a:rPr dirty="0"/>
              <a:t> </a:t>
            </a:r>
            <a:r>
              <a:rPr dirty="0" err="1"/>
              <a:t>الكابلات</a:t>
            </a:r>
            <a:r>
              <a:rPr dirty="0"/>
              <a:t> </a:t>
            </a:r>
            <a:r>
              <a:rPr dirty="0" err="1"/>
              <a:t>والخطاف</a:t>
            </a:r>
            <a:r>
              <a:rPr dirty="0"/>
              <a:t> </a:t>
            </a:r>
            <a:r>
              <a:rPr dirty="0" err="1"/>
              <a:t>والتآكل</a:t>
            </a:r>
            <a:r>
              <a:rPr dirty="0"/>
              <a:t>.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اختبار</a:t>
            </a:r>
            <a:r>
              <a:rPr dirty="0"/>
              <a:t> </a:t>
            </a:r>
            <a:r>
              <a:rPr dirty="0" err="1"/>
              <a:t>أنظمة</a:t>
            </a:r>
            <a:r>
              <a:rPr dirty="0"/>
              <a:t> </a:t>
            </a:r>
            <a:r>
              <a:rPr dirty="0" err="1"/>
              <a:t>الفرامل</a:t>
            </a:r>
            <a:r>
              <a:rPr dirty="0"/>
              <a:t> </a:t>
            </a:r>
            <a:r>
              <a:rPr dirty="0" err="1"/>
              <a:t>والونش</a:t>
            </a:r>
            <a:r>
              <a:rPr dirty="0"/>
              <a:t>.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جدول</a:t>
            </a:r>
            <a:r>
              <a:rPr dirty="0"/>
              <a:t> </a:t>
            </a:r>
            <a:r>
              <a:rPr dirty="0" err="1"/>
              <a:t>صيانة</a:t>
            </a:r>
            <a:r>
              <a:rPr dirty="0"/>
              <a:t> </a:t>
            </a:r>
            <a:r>
              <a:rPr dirty="0" err="1"/>
              <a:t>دوري</a:t>
            </a:r>
            <a:r>
              <a:rPr dirty="0"/>
              <a:t> </a:t>
            </a:r>
            <a:r>
              <a:rPr dirty="0" err="1"/>
              <a:t>وتسجيل</a:t>
            </a:r>
            <a:r>
              <a:rPr dirty="0"/>
              <a:t> </a:t>
            </a:r>
            <a:r>
              <a:rPr dirty="0" err="1"/>
              <a:t>الأعطال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02403" y="457200"/>
            <a:ext cx="3884397" cy="13542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800"/>
            </a:pPr>
            <a:r>
              <a:rPr dirty="0" err="1"/>
              <a:t>الاستخدامات</a:t>
            </a:r>
            <a:endParaRPr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البناء</a:t>
            </a:r>
            <a:r>
              <a:rPr dirty="0"/>
              <a:t> (</a:t>
            </a:r>
            <a:r>
              <a:rPr dirty="0" err="1"/>
              <a:t>تركيب</a:t>
            </a:r>
            <a:r>
              <a:rPr dirty="0"/>
              <a:t> </a:t>
            </a:r>
            <a:r>
              <a:rPr dirty="0" err="1"/>
              <a:t>الهياكل</a:t>
            </a:r>
            <a:r>
              <a:rPr dirty="0"/>
              <a:t> </a:t>
            </a:r>
            <a:r>
              <a:rPr dirty="0" err="1"/>
              <a:t>والخرسانة</a:t>
            </a:r>
            <a:r>
              <a:rPr dirty="0"/>
              <a:t> </a:t>
            </a:r>
            <a:r>
              <a:rPr dirty="0" err="1"/>
              <a:t>الجاهزة</a:t>
            </a:r>
            <a:r>
              <a:rPr dirty="0"/>
              <a:t>).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الموانئ</a:t>
            </a:r>
            <a:r>
              <a:rPr dirty="0"/>
              <a:t> (</a:t>
            </a:r>
            <a:r>
              <a:rPr dirty="0" err="1"/>
              <a:t>تفريغ</a:t>
            </a:r>
            <a:r>
              <a:rPr dirty="0"/>
              <a:t> </a:t>
            </a:r>
            <a:r>
              <a:rPr dirty="0" err="1"/>
              <a:t>وتحميل</a:t>
            </a:r>
            <a:r>
              <a:rPr dirty="0"/>
              <a:t> </a:t>
            </a:r>
            <a:r>
              <a:rPr dirty="0" err="1"/>
              <a:t>الحاويات</a:t>
            </a:r>
            <a:r>
              <a:rPr dirty="0"/>
              <a:t>).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المصانع</a:t>
            </a:r>
            <a:r>
              <a:rPr dirty="0"/>
              <a:t> </a:t>
            </a:r>
            <a:r>
              <a:rPr dirty="0" err="1"/>
              <a:t>والطاقة</a:t>
            </a:r>
            <a:r>
              <a:rPr dirty="0"/>
              <a:t> (</a:t>
            </a:r>
            <a:r>
              <a:rPr dirty="0" err="1"/>
              <a:t>تركيب</a:t>
            </a:r>
            <a:r>
              <a:rPr dirty="0"/>
              <a:t> </a:t>
            </a:r>
            <a:r>
              <a:rPr dirty="0" err="1"/>
              <a:t>الماكينات</a:t>
            </a:r>
            <a:r>
              <a:rPr dirty="0"/>
              <a:t> </a:t>
            </a:r>
            <a:r>
              <a:rPr dirty="0" err="1"/>
              <a:t>والتوربينات</a:t>
            </a:r>
            <a:r>
              <a:rPr dirty="0"/>
              <a:t>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57484" y="365760"/>
            <a:ext cx="5229316" cy="12926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400"/>
            </a:pPr>
            <a:r>
              <a:rPr dirty="0" err="1"/>
              <a:t>دراسة</a:t>
            </a:r>
            <a:r>
              <a:rPr dirty="0"/>
              <a:t> </a:t>
            </a:r>
            <a:r>
              <a:rPr dirty="0" err="1"/>
              <a:t>حالة</a:t>
            </a:r>
            <a:r>
              <a:rPr dirty="0"/>
              <a:t>: </a:t>
            </a:r>
            <a:r>
              <a:rPr dirty="0" err="1"/>
              <a:t>تركيب</a:t>
            </a:r>
            <a:r>
              <a:rPr dirty="0"/>
              <a:t> </a:t>
            </a:r>
            <a:r>
              <a:rPr dirty="0" err="1"/>
              <a:t>جزء</a:t>
            </a:r>
            <a:r>
              <a:rPr dirty="0"/>
              <a:t> </a:t>
            </a:r>
            <a:r>
              <a:rPr dirty="0" err="1"/>
              <a:t>هيكلي</a:t>
            </a:r>
            <a:r>
              <a:rPr dirty="0"/>
              <a:t> </a:t>
            </a:r>
            <a:r>
              <a:rPr dirty="0" err="1"/>
              <a:t>لمبنى</a:t>
            </a:r>
            <a:r>
              <a:rPr dirty="0"/>
              <a:t> </a:t>
            </a:r>
            <a:r>
              <a:rPr dirty="0" err="1"/>
              <a:t>متعدد</a:t>
            </a:r>
            <a:r>
              <a:rPr dirty="0"/>
              <a:t> </a:t>
            </a:r>
            <a:r>
              <a:rPr dirty="0" err="1"/>
              <a:t>الطوابق</a:t>
            </a:r>
            <a:endParaRPr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اختيار</a:t>
            </a:r>
            <a:r>
              <a:rPr dirty="0"/>
              <a:t> </a:t>
            </a:r>
            <a:r>
              <a:rPr dirty="0" err="1"/>
              <a:t>رافعة</a:t>
            </a:r>
            <a:r>
              <a:rPr dirty="0"/>
              <a:t> </a:t>
            </a:r>
            <a:r>
              <a:rPr dirty="0" err="1"/>
              <a:t>برجية</a:t>
            </a:r>
            <a:r>
              <a:rPr dirty="0"/>
              <a:t> </a:t>
            </a:r>
            <a:r>
              <a:rPr dirty="0" err="1"/>
              <a:t>بقدرة</a:t>
            </a:r>
            <a:r>
              <a:rPr dirty="0"/>
              <a:t> </a:t>
            </a:r>
            <a:r>
              <a:rPr dirty="0" err="1"/>
              <a:t>مناسبة</a:t>
            </a:r>
            <a:r>
              <a:rPr dirty="0"/>
              <a:t> </a:t>
            </a:r>
            <a:r>
              <a:rPr dirty="0" err="1"/>
              <a:t>وفق</a:t>
            </a:r>
            <a:r>
              <a:rPr dirty="0"/>
              <a:t> </a:t>
            </a:r>
            <a:r>
              <a:rPr dirty="0" err="1"/>
              <a:t>مخطط</a:t>
            </a:r>
            <a:r>
              <a:rPr dirty="0"/>
              <a:t> </a:t>
            </a:r>
            <a:r>
              <a:rPr dirty="0" err="1"/>
              <a:t>الحمولة</a:t>
            </a:r>
            <a:r>
              <a:rPr dirty="0"/>
              <a:t>.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تثبيت</a:t>
            </a:r>
            <a:r>
              <a:rPr dirty="0"/>
              <a:t> </a:t>
            </a:r>
            <a:r>
              <a:rPr dirty="0" err="1"/>
              <a:t>الأساسات</a:t>
            </a:r>
            <a:r>
              <a:rPr dirty="0"/>
              <a:t> </a:t>
            </a:r>
            <a:r>
              <a:rPr dirty="0" err="1"/>
              <a:t>والتوازن</a:t>
            </a:r>
            <a:r>
              <a:rPr dirty="0"/>
              <a:t>، </a:t>
            </a:r>
            <a:r>
              <a:rPr dirty="0" err="1"/>
              <a:t>والتنسيق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فرق</a:t>
            </a:r>
            <a:r>
              <a:rPr dirty="0"/>
              <a:t> </a:t>
            </a:r>
            <a:r>
              <a:rPr dirty="0" err="1"/>
              <a:t>السلامة</a:t>
            </a:r>
            <a:r>
              <a:rPr dirty="0"/>
              <a:t>.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تنفيذ</a:t>
            </a:r>
            <a:r>
              <a:rPr dirty="0"/>
              <a:t> </a:t>
            </a:r>
            <a:r>
              <a:rPr dirty="0" err="1"/>
              <a:t>الرفع</a:t>
            </a:r>
            <a:r>
              <a:rPr dirty="0"/>
              <a:t> </a:t>
            </a:r>
            <a:r>
              <a:rPr dirty="0" err="1"/>
              <a:t>بتأني</a:t>
            </a:r>
            <a:r>
              <a:rPr dirty="0"/>
              <a:t> </a:t>
            </a:r>
            <a:r>
              <a:rPr dirty="0" err="1"/>
              <a:t>وبإشراف</a:t>
            </a:r>
            <a:r>
              <a:rPr dirty="0"/>
              <a:t> </a:t>
            </a:r>
            <a:r>
              <a:rPr dirty="0" err="1"/>
              <a:t>فني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72635" y="363967"/>
            <a:ext cx="3797835" cy="190821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800"/>
            </a:pPr>
            <a:r>
              <a:rPr dirty="0" err="1"/>
              <a:t>الخلاصة</a:t>
            </a:r>
            <a:r>
              <a:rPr dirty="0"/>
              <a:t> </a:t>
            </a:r>
            <a:r>
              <a:rPr dirty="0" err="1"/>
              <a:t>والتوصيات</a:t>
            </a:r>
            <a:endParaRPr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افهم</a:t>
            </a:r>
            <a:r>
              <a:rPr dirty="0"/>
              <a:t> </a:t>
            </a:r>
            <a:r>
              <a:rPr dirty="0" err="1"/>
              <a:t>سعة</a:t>
            </a:r>
            <a:r>
              <a:rPr dirty="0"/>
              <a:t> </a:t>
            </a:r>
            <a:r>
              <a:rPr dirty="0" err="1"/>
              <a:t>الرافعة</a:t>
            </a:r>
            <a:r>
              <a:rPr dirty="0"/>
              <a:t> </a:t>
            </a:r>
            <a:r>
              <a:rPr dirty="0" err="1"/>
              <a:t>وحدودها</a:t>
            </a:r>
            <a:r>
              <a:rPr dirty="0"/>
              <a:t> </a:t>
            </a:r>
            <a:r>
              <a:rPr dirty="0" err="1"/>
              <a:t>قبل</a:t>
            </a:r>
            <a:r>
              <a:rPr dirty="0"/>
              <a:t> </a:t>
            </a:r>
            <a:r>
              <a:rPr dirty="0" err="1"/>
              <a:t>أي</a:t>
            </a:r>
            <a:r>
              <a:rPr dirty="0"/>
              <a:t> </a:t>
            </a:r>
            <a:r>
              <a:rPr dirty="0" err="1"/>
              <a:t>رفع</a:t>
            </a:r>
            <a:r>
              <a:rPr dirty="0"/>
              <a:t>.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التدريب</a:t>
            </a:r>
            <a:r>
              <a:rPr dirty="0"/>
              <a:t> </a:t>
            </a:r>
            <a:r>
              <a:rPr dirty="0" err="1"/>
              <a:t>وفحص</a:t>
            </a:r>
            <a:r>
              <a:rPr dirty="0"/>
              <a:t> </a:t>
            </a:r>
            <a:r>
              <a:rPr dirty="0" err="1"/>
              <a:t>المعدات</a:t>
            </a:r>
            <a:r>
              <a:rPr dirty="0"/>
              <a:t> </a:t>
            </a:r>
            <a:r>
              <a:rPr dirty="0" err="1"/>
              <a:t>يقللان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الحوادث</a:t>
            </a:r>
            <a:r>
              <a:rPr dirty="0"/>
              <a:t>.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التخطيط</a:t>
            </a:r>
            <a:r>
              <a:rPr dirty="0"/>
              <a:t> </a:t>
            </a:r>
            <a:r>
              <a:rPr dirty="0" err="1"/>
              <a:t>الجيد</a:t>
            </a:r>
            <a:r>
              <a:rPr dirty="0"/>
              <a:t> </a:t>
            </a:r>
            <a:r>
              <a:rPr dirty="0" err="1"/>
              <a:t>والتواصل</a:t>
            </a:r>
            <a:r>
              <a:rPr dirty="0"/>
              <a:t> </a:t>
            </a:r>
            <a:r>
              <a:rPr dirty="0" err="1"/>
              <a:t>مهمان</a:t>
            </a:r>
            <a:r>
              <a:rPr dirty="0"/>
              <a:t> </a:t>
            </a:r>
            <a:r>
              <a:rPr dirty="0" err="1"/>
              <a:t>لنجاح</a:t>
            </a:r>
            <a:r>
              <a:rPr dirty="0"/>
              <a:t> </a:t>
            </a:r>
            <a:r>
              <a:rPr dirty="0" err="1"/>
              <a:t>العمليات</a:t>
            </a:r>
            <a:r>
              <a:rPr dirty="0"/>
              <a:t>.</a:t>
            </a:r>
          </a:p>
          <a:p>
            <a:br>
              <a:rPr dirty="0"/>
            </a:b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,001 رافعة البناء الصور والصور وصور الخلفية للتنزيل المجاني">
            <a:extLst>
              <a:ext uri="{FF2B5EF4-FFF2-40B4-BE49-F238E27FC236}">
                <a16:creationId xmlns:a16="http://schemas.microsoft.com/office/drawing/2014/main" id="{28A35BD4-1AA8-8C96-6CCF-EE069CE25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024" y="1263744"/>
            <a:ext cx="4962245" cy="450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9094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363" y="733246"/>
            <a:ext cx="7431741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800"/>
            </a:pPr>
            <a:r>
              <a:rPr dirty="0" err="1"/>
              <a:t>المحتويات</a:t>
            </a:r>
            <a:r>
              <a:rPr sz="2600" dirty="0"/>
              <a:t>:</a:t>
            </a:r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مقدمة</a:t>
            </a:r>
            <a:r>
              <a:rPr sz="2600" dirty="0"/>
              <a:t> </a:t>
            </a:r>
            <a:r>
              <a:rPr sz="2600" dirty="0" err="1"/>
              <a:t>وتعريف</a:t>
            </a:r>
            <a:r>
              <a:rPr sz="2600" dirty="0"/>
              <a:t> </a:t>
            </a:r>
            <a:r>
              <a:rPr sz="2600" dirty="0" err="1"/>
              <a:t>الرافعات</a:t>
            </a:r>
            <a:endParaRPr sz="2600" dirty="0"/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تاريخ</a:t>
            </a:r>
            <a:r>
              <a:rPr sz="2600" dirty="0"/>
              <a:t> </a:t>
            </a:r>
            <a:r>
              <a:rPr sz="2600" dirty="0" err="1"/>
              <a:t>الرافعات</a:t>
            </a:r>
            <a:r>
              <a:rPr sz="2600" dirty="0"/>
              <a:t> </a:t>
            </a:r>
            <a:r>
              <a:rPr sz="2600" dirty="0" err="1"/>
              <a:t>وتطورها</a:t>
            </a:r>
            <a:endParaRPr sz="2600" dirty="0"/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أنواع</a:t>
            </a:r>
            <a:r>
              <a:rPr sz="2600" dirty="0"/>
              <a:t> </a:t>
            </a:r>
            <a:r>
              <a:rPr sz="2600" dirty="0" err="1"/>
              <a:t>الرافعات</a:t>
            </a:r>
            <a:endParaRPr sz="2600" dirty="0"/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الأجزاء</a:t>
            </a:r>
            <a:r>
              <a:rPr sz="2600" dirty="0"/>
              <a:t> </a:t>
            </a:r>
            <a:r>
              <a:rPr sz="2600" dirty="0" err="1"/>
              <a:t>الرئيسية</a:t>
            </a:r>
            <a:endParaRPr sz="2600" dirty="0"/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مبادئ</a:t>
            </a:r>
            <a:r>
              <a:rPr sz="2600" dirty="0"/>
              <a:t> </a:t>
            </a:r>
            <a:r>
              <a:rPr sz="2600" dirty="0" err="1"/>
              <a:t>العمل</a:t>
            </a:r>
            <a:r>
              <a:rPr sz="2600" dirty="0"/>
              <a:t> (</a:t>
            </a:r>
            <a:r>
              <a:rPr sz="2600" dirty="0" err="1"/>
              <a:t>رافعة</a:t>
            </a:r>
            <a:r>
              <a:rPr sz="2600" dirty="0"/>
              <a:t>، </a:t>
            </a:r>
            <a:r>
              <a:rPr sz="2600" dirty="0" err="1"/>
              <a:t>بكرة</a:t>
            </a:r>
            <a:r>
              <a:rPr sz="2600" dirty="0"/>
              <a:t>)</a:t>
            </a:r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عوامل</a:t>
            </a:r>
            <a:r>
              <a:rPr sz="2600" dirty="0"/>
              <a:t> </a:t>
            </a:r>
            <a:r>
              <a:rPr sz="2600" dirty="0" err="1"/>
              <a:t>الاستقرار</a:t>
            </a:r>
            <a:r>
              <a:rPr sz="2600" dirty="0"/>
              <a:t> </a:t>
            </a:r>
            <a:r>
              <a:rPr sz="2600" dirty="0" err="1"/>
              <a:t>والسلامة</a:t>
            </a:r>
            <a:endParaRPr sz="2600" dirty="0"/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سعة</a:t>
            </a:r>
            <a:r>
              <a:rPr sz="2600" dirty="0"/>
              <a:t> </a:t>
            </a:r>
            <a:r>
              <a:rPr sz="2600" dirty="0" err="1"/>
              <a:t>التحميل</a:t>
            </a:r>
            <a:r>
              <a:rPr sz="2600" dirty="0"/>
              <a:t> </a:t>
            </a:r>
            <a:r>
              <a:rPr sz="2600" dirty="0" err="1"/>
              <a:t>وحسابات</a:t>
            </a:r>
            <a:endParaRPr sz="2600" dirty="0"/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التحكم</a:t>
            </a:r>
            <a:r>
              <a:rPr sz="2600" dirty="0"/>
              <a:t> </a:t>
            </a:r>
            <a:r>
              <a:rPr sz="2600" dirty="0" err="1"/>
              <a:t>والإشارات</a:t>
            </a:r>
            <a:endParaRPr sz="2600" dirty="0"/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الصيانة</a:t>
            </a:r>
            <a:r>
              <a:rPr sz="2600" dirty="0"/>
              <a:t> </a:t>
            </a:r>
            <a:r>
              <a:rPr sz="2600" dirty="0" err="1"/>
              <a:t>وفحص</a:t>
            </a:r>
            <a:r>
              <a:rPr sz="2600" dirty="0"/>
              <a:t> </a:t>
            </a:r>
            <a:r>
              <a:rPr sz="2600" dirty="0" err="1"/>
              <a:t>ما</a:t>
            </a:r>
            <a:r>
              <a:rPr sz="2600" dirty="0"/>
              <a:t> </a:t>
            </a:r>
            <a:r>
              <a:rPr sz="2600" dirty="0" err="1"/>
              <a:t>قبل</a:t>
            </a:r>
            <a:r>
              <a:rPr sz="2600" dirty="0"/>
              <a:t> </a:t>
            </a:r>
            <a:r>
              <a:rPr sz="2600" dirty="0" err="1"/>
              <a:t>التشغيل</a:t>
            </a:r>
            <a:endParaRPr sz="2600" dirty="0"/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استخدامات</a:t>
            </a:r>
            <a:r>
              <a:rPr sz="2600" dirty="0"/>
              <a:t> </a:t>
            </a:r>
            <a:r>
              <a:rPr sz="2600" dirty="0" err="1"/>
              <a:t>وصناعات</a:t>
            </a:r>
            <a:endParaRPr sz="2600" dirty="0"/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دراسة</a:t>
            </a:r>
            <a:r>
              <a:rPr sz="2600" dirty="0"/>
              <a:t> </a:t>
            </a:r>
            <a:r>
              <a:rPr sz="2600" dirty="0" err="1"/>
              <a:t>حالة</a:t>
            </a:r>
            <a:r>
              <a:rPr sz="2600" dirty="0"/>
              <a:t> </a:t>
            </a:r>
            <a:r>
              <a:rPr sz="2600" dirty="0" err="1"/>
              <a:t>قصيرة</a:t>
            </a:r>
            <a:endParaRPr sz="2600" dirty="0"/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مزايا</a:t>
            </a:r>
            <a:r>
              <a:rPr sz="2600" dirty="0"/>
              <a:t> </a:t>
            </a:r>
            <a:r>
              <a:rPr sz="2600" dirty="0" err="1"/>
              <a:t>وعيوب</a:t>
            </a:r>
            <a:endParaRPr sz="2600" dirty="0"/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خلاصة</a:t>
            </a:r>
            <a:r>
              <a:rPr sz="2600" dirty="0"/>
              <a:t> </a:t>
            </a:r>
            <a:r>
              <a:rPr sz="2600" dirty="0" err="1"/>
              <a:t>وتوصيات</a:t>
            </a:r>
            <a:endParaRPr sz="2600" dirty="0"/>
          </a:p>
          <a:p>
            <a:pPr algn="r">
              <a:defRPr sz="1800"/>
            </a:pPr>
            <a:r>
              <a:rPr sz="2600" dirty="0"/>
              <a:t>• </a:t>
            </a:r>
            <a:r>
              <a:rPr sz="2600" dirty="0" err="1"/>
              <a:t>مراجع</a:t>
            </a:r>
            <a:r>
              <a:rPr sz="2600" dirty="0"/>
              <a:t> </a:t>
            </a:r>
            <a:r>
              <a:rPr sz="2600" dirty="0" err="1"/>
              <a:t>ووسائل</a:t>
            </a:r>
            <a:r>
              <a:rPr sz="2600" dirty="0"/>
              <a:t> </a:t>
            </a:r>
            <a:r>
              <a:rPr sz="2600" dirty="0" err="1"/>
              <a:t>تواصل</a:t>
            </a:r>
            <a:endParaRPr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4057" y="457200"/>
            <a:ext cx="7912743" cy="80021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800"/>
            </a:pPr>
            <a:r>
              <a:rPr dirty="0" err="1"/>
              <a:t>مقدمة</a:t>
            </a:r>
            <a:r>
              <a:rPr dirty="0"/>
              <a:t> </a:t>
            </a:r>
            <a:r>
              <a:rPr dirty="0" err="1"/>
              <a:t>وتعريف</a:t>
            </a:r>
            <a:endParaRPr dirty="0"/>
          </a:p>
          <a:p>
            <a:pPr algn="r">
              <a:defRPr sz="1800"/>
            </a:pPr>
            <a:r>
              <a:rPr dirty="0" err="1"/>
              <a:t>الرافعة</a:t>
            </a:r>
            <a:r>
              <a:rPr dirty="0"/>
              <a:t> </a:t>
            </a:r>
            <a:r>
              <a:rPr dirty="0" err="1"/>
              <a:t>هي</a:t>
            </a:r>
            <a:r>
              <a:rPr dirty="0"/>
              <a:t> </a:t>
            </a:r>
            <a:r>
              <a:rPr dirty="0" err="1"/>
              <a:t>آلة</a:t>
            </a:r>
            <a:r>
              <a:rPr dirty="0"/>
              <a:t> </a:t>
            </a:r>
            <a:r>
              <a:rPr dirty="0" err="1"/>
              <a:t>تُستخدم</a:t>
            </a:r>
            <a:r>
              <a:rPr dirty="0"/>
              <a:t> </a:t>
            </a:r>
            <a:r>
              <a:rPr dirty="0" err="1"/>
              <a:t>لرفع</a:t>
            </a:r>
            <a:r>
              <a:rPr dirty="0"/>
              <a:t> </a:t>
            </a:r>
            <a:r>
              <a:rPr dirty="0" err="1"/>
              <a:t>ونقل</a:t>
            </a:r>
            <a:r>
              <a:rPr dirty="0"/>
              <a:t> </a:t>
            </a:r>
            <a:r>
              <a:rPr dirty="0" err="1"/>
              <a:t>الأحمال</a:t>
            </a:r>
            <a:r>
              <a:rPr dirty="0"/>
              <a:t> </a:t>
            </a:r>
            <a:r>
              <a:rPr dirty="0" err="1"/>
              <a:t>الثقيلة</a:t>
            </a:r>
            <a:r>
              <a:rPr dirty="0"/>
              <a:t> </a:t>
            </a:r>
            <a:r>
              <a:rPr dirty="0" err="1"/>
              <a:t>عمودياً</a:t>
            </a:r>
            <a:r>
              <a:rPr dirty="0"/>
              <a:t> </a:t>
            </a:r>
            <a:r>
              <a:rPr dirty="0" err="1"/>
              <a:t>وأفقياً</a:t>
            </a:r>
            <a:r>
              <a:rPr dirty="0"/>
              <a:t>. </a:t>
            </a:r>
            <a:r>
              <a:rPr dirty="0" err="1"/>
              <a:t>تُستخدم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البناء</a:t>
            </a:r>
            <a:r>
              <a:rPr dirty="0"/>
              <a:t>، </a:t>
            </a:r>
            <a:r>
              <a:rPr dirty="0" err="1"/>
              <a:t>الموانئ</a:t>
            </a:r>
            <a:r>
              <a:rPr dirty="0"/>
              <a:t>، </a:t>
            </a:r>
            <a:r>
              <a:rPr dirty="0" err="1"/>
              <a:t>المصانع</a:t>
            </a:r>
            <a:r>
              <a:rPr dirty="0"/>
              <a:t> </a:t>
            </a:r>
            <a:r>
              <a:rPr dirty="0" err="1"/>
              <a:t>وغيرها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3549" y="699248"/>
            <a:ext cx="5897768" cy="13542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800"/>
            </a:pPr>
            <a:r>
              <a:rPr dirty="0" err="1"/>
              <a:t>تاريخ</a:t>
            </a:r>
            <a:r>
              <a:rPr dirty="0"/>
              <a:t> </a:t>
            </a:r>
            <a:r>
              <a:rPr dirty="0" err="1"/>
              <a:t>وتطور</a:t>
            </a:r>
            <a:endParaRPr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الرافعات</a:t>
            </a:r>
            <a:r>
              <a:rPr dirty="0"/>
              <a:t> </a:t>
            </a:r>
            <a:r>
              <a:rPr dirty="0" err="1"/>
              <a:t>القديمة</a:t>
            </a:r>
            <a:r>
              <a:rPr dirty="0"/>
              <a:t>: </a:t>
            </a:r>
            <a:r>
              <a:rPr dirty="0" err="1"/>
              <a:t>أبراج</a:t>
            </a:r>
            <a:r>
              <a:rPr dirty="0"/>
              <a:t> </a:t>
            </a:r>
            <a:r>
              <a:rPr dirty="0" err="1"/>
              <a:t>وتروس</a:t>
            </a:r>
            <a:r>
              <a:rPr dirty="0"/>
              <a:t> </a:t>
            </a:r>
            <a:r>
              <a:rPr dirty="0" err="1"/>
              <a:t>بسيطة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الحضارات</a:t>
            </a:r>
            <a:r>
              <a:rPr dirty="0"/>
              <a:t> </a:t>
            </a:r>
            <a:r>
              <a:rPr dirty="0" err="1"/>
              <a:t>القديمة</a:t>
            </a:r>
            <a:r>
              <a:rPr dirty="0"/>
              <a:t>.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القرن</a:t>
            </a:r>
            <a:r>
              <a:rPr dirty="0"/>
              <a:t> </a:t>
            </a:r>
            <a:r>
              <a:rPr dirty="0" err="1"/>
              <a:t>التاسع</a:t>
            </a:r>
            <a:r>
              <a:rPr dirty="0"/>
              <a:t> </a:t>
            </a:r>
            <a:r>
              <a:rPr dirty="0" err="1"/>
              <a:t>عشر</a:t>
            </a:r>
            <a:r>
              <a:rPr dirty="0"/>
              <a:t>: </a:t>
            </a:r>
            <a:r>
              <a:rPr dirty="0" err="1"/>
              <a:t>التطور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المحركات</a:t>
            </a:r>
            <a:r>
              <a:rPr dirty="0"/>
              <a:t> </a:t>
            </a:r>
            <a:r>
              <a:rPr dirty="0" err="1"/>
              <a:t>البخارية</a:t>
            </a:r>
            <a:r>
              <a:rPr dirty="0"/>
              <a:t>.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القرن</a:t>
            </a:r>
            <a:r>
              <a:rPr dirty="0"/>
              <a:t> </a:t>
            </a:r>
            <a:r>
              <a:rPr dirty="0" err="1"/>
              <a:t>العشرون</a:t>
            </a:r>
            <a:r>
              <a:rPr dirty="0"/>
              <a:t> </a:t>
            </a:r>
            <a:r>
              <a:rPr dirty="0" err="1"/>
              <a:t>حتى</a:t>
            </a:r>
            <a:r>
              <a:rPr dirty="0"/>
              <a:t> </a:t>
            </a:r>
            <a:r>
              <a:rPr dirty="0" err="1"/>
              <a:t>الآن</a:t>
            </a:r>
            <a:r>
              <a:rPr dirty="0"/>
              <a:t>: </a:t>
            </a:r>
            <a:r>
              <a:rPr dirty="0" err="1"/>
              <a:t>تحويل</a:t>
            </a:r>
            <a:r>
              <a:rPr dirty="0"/>
              <a:t> </a:t>
            </a:r>
            <a:r>
              <a:rPr dirty="0" err="1"/>
              <a:t>كهربائي</a:t>
            </a:r>
            <a:r>
              <a:rPr dirty="0"/>
              <a:t>، </a:t>
            </a:r>
            <a:r>
              <a:rPr dirty="0" err="1"/>
              <a:t>هيدروليكي</a:t>
            </a:r>
            <a:r>
              <a:rPr dirty="0"/>
              <a:t>، </a:t>
            </a:r>
            <a:r>
              <a:rPr dirty="0" err="1"/>
              <a:t>وأنظمة</a:t>
            </a:r>
            <a:r>
              <a:rPr dirty="0"/>
              <a:t> </a:t>
            </a:r>
            <a:r>
              <a:rPr dirty="0" err="1"/>
              <a:t>تحكم</a:t>
            </a:r>
            <a:r>
              <a:rPr dirty="0"/>
              <a:t> </a:t>
            </a:r>
            <a:r>
              <a:rPr dirty="0" err="1"/>
              <a:t>متقدمة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oom_ang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247" y="536364"/>
            <a:ext cx="2809539" cy="17048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3E966F-C4B6-BDF9-930D-B4E4C17FEF5A}"/>
              </a:ext>
            </a:extLst>
          </p:cNvPr>
          <p:cNvSpPr txBox="1"/>
          <p:nvPr/>
        </p:nvSpPr>
        <p:spPr>
          <a:xfrm>
            <a:off x="4572000" y="117176"/>
            <a:ext cx="4572000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800"/>
            </a:pPr>
            <a:r>
              <a:rPr lang="ar-EG" dirty="0"/>
              <a:t>أنواع الرافعات</a:t>
            </a:r>
          </a:p>
          <a:p>
            <a:pPr algn="r">
              <a:defRPr sz="1800"/>
            </a:pPr>
            <a:r>
              <a:rPr lang="ar-EG" dirty="0"/>
              <a:t>• رافعات برجية (</a:t>
            </a:r>
            <a:r>
              <a:rPr lang="en-US" dirty="0"/>
              <a:t>Tower Cranes)</a:t>
            </a:r>
          </a:p>
          <a:p>
            <a:pPr algn="r">
              <a:defRPr sz="1800"/>
            </a:pPr>
            <a:r>
              <a:rPr lang="en-US" dirty="0"/>
              <a:t>• </a:t>
            </a:r>
            <a:r>
              <a:rPr lang="ar-EG" dirty="0"/>
              <a:t>رافعات متنقلة (</a:t>
            </a:r>
            <a:r>
              <a:rPr lang="en-US" dirty="0"/>
              <a:t>Mobile Cranes)</a:t>
            </a:r>
          </a:p>
          <a:p>
            <a:pPr algn="r">
              <a:defRPr sz="1800"/>
            </a:pPr>
            <a:r>
              <a:rPr lang="en-US" dirty="0"/>
              <a:t>• </a:t>
            </a:r>
            <a:r>
              <a:rPr lang="ar-EG" dirty="0"/>
              <a:t>رافعات زاحفة (</a:t>
            </a:r>
            <a:r>
              <a:rPr lang="en-US" dirty="0"/>
              <a:t>Crawler Cranes)</a:t>
            </a:r>
          </a:p>
          <a:p>
            <a:pPr algn="r">
              <a:defRPr sz="1800"/>
            </a:pPr>
            <a:r>
              <a:rPr lang="en-US" dirty="0"/>
              <a:t>• </a:t>
            </a:r>
            <a:r>
              <a:rPr lang="ar-EG" dirty="0"/>
              <a:t>رافعات جسرية / علوية (</a:t>
            </a:r>
            <a:r>
              <a:rPr lang="en-US" dirty="0"/>
              <a:t>Overhead/Gantry)</a:t>
            </a:r>
          </a:p>
          <a:p>
            <a:pPr algn="r">
              <a:defRPr sz="1800"/>
            </a:pPr>
            <a:r>
              <a:rPr lang="en-US" dirty="0"/>
              <a:t>• </a:t>
            </a:r>
            <a:r>
              <a:rPr lang="ar-EG" dirty="0"/>
              <a:t>رافعات سفن وموانئ (</a:t>
            </a:r>
            <a:r>
              <a:rPr lang="en-US" dirty="0"/>
              <a:t>Port Cranes)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76935" y="304800"/>
            <a:ext cx="3014030" cy="30162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800"/>
            </a:pPr>
            <a:r>
              <a:rPr dirty="0" err="1"/>
              <a:t>الأجزاء</a:t>
            </a:r>
            <a:r>
              <a:rPr dirty="0"/>
              <a:t> </a:t>
            </a:r>
            <a:r>
              <a:rPr dirty="0" err="1"/>
              <a:t>الرئيسية</a:t>
            </a:r>
            <a:endParaRPr dirty="0"/>
          </a:p>
          <a:p>
            <a:pPr algn="r">
              <a:defRPr sz="1800"/>
            </a:pPr>
            <a:endParaRPr lang="ar-EG"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القاعدة</a:t>
            </a:r>
            <a:r>
              <a:rPr dirty="0"/>
              <a:t> (Base)</a:t>
            </a:r>
            <a:endParaRPr lang="ar-EG" dirty="0"/>
          </a:p>
          <a:p>
            <a:pPr algn="r">
              <a:defRPr sz="1800"/>
            </a:pPr>
            <a:endParaRPr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البرج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الذراع</a:t>
            </a:r>
            <a:r>
              <a:rPr dirty="0"/>
              <a:t> (Mast / Boom)</a:t>
            </a:r>
            <a:endParaRPr lang="ar-EG" dirty="0"/>
          </a:p>
          <a:p>
            <a:pPr algn="r">
              <a:defRPr sz="1800"/>
            </a:pPr>
            <a:endParaRPr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الخطاف</a:t>
            </a:r>
            <a:r>
              <a:rPr dirty="0"/>
              <a:t> (Hook) </a:t>
            </a:r>
            <a:r>
              <a:rPr dirty="0" err="1"/>
              <a:t>والونش</a:t>
            </a:r>
            <a:r>
              <a:rPr dirty="0"/>
              <a:t> (Winch)</a:t>
            </a:r>
            <a:endParaRPr lang="ar-EG" dirty="0"/>
          </a:p>
          <a:p>
            <a:pPr algn="r">
              <a:defRPr sz="1800"/>
            </a:pPr>
            <a:endParaRPr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مخزن</a:t>
            </a:r>
            <a:r>
              <a:rPr dirty="0"/>
              <a:t> </a:t>
            </a:r>
            <a:r>
              <a:rPr dirty="0" err="1"/>
              <a:t>التوازن</a:t>
            </a:r>
            <a:r>
              <a:rPr dirty="0"/>
              <a:t> (Counterweight)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نظام</a:t>
            </a:r>
            <a:r>
              <a:rPr dirty="0"/>
              <a:t> </a:t>
            </a:r>
            <a:r>
              <a:rPr dirty="0" err="1"/>
              <a:t>التحكم</a:t>
            </a:r>
            <a:r>
              <a:rPr dirty="0"/>
              <a:t> </a:t>
            </a:r>
            <a:r>
              <a:rPr dirty="0" err="1"/>
              <a:t>والكابلات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ever_diagr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74" y="692076"/>
            <a:ext cx="2743200" cy="31763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FC1E98E-64A5-EC40-6592-24B314D04293}"/>
              </a:ext>
            </a:extLst>
          </p:cNvPr>
          <p:cNvSpPr txBox="1"/>
          <p:nvPr/>
        </p:nvSpPr>
        <p:spPr>
          <a:xfrm>
            <a:off x="4572000" y="219362"/>
            <a:ext cx="4572000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800"/>
            </a:pPr>
            <a:r>
              <a:rPr lang="ar-EG" dirty="0"/>
              <a:t>مبادئ العمل</a:t>
            </a:r>
          </a:p>
          <a:p>
            <a:pPr algn="r">
              <a:defRPr sz="1800"/>
            </a:pPr>
            <a:endParaRPr lang="ar-EG" dirty="0"/>
          </a:p>
          <a:p>
            <a:pPr algn="r">
              <a:defRPr sz="1800"/>
            </a:pPr>
            <a:r>
              <a:rPr lang="ar-EG" dirty="0"/>
              <a:t>• مبدأ الرافعة: الذراع، النقطة المحورية، وتوازن العزوم.</a:t>
            </a:r>
          </a:p>
          <a:p>
            <a:pPr algn="r">
              <a:defRPr sz="1800"/>
            </a:pPr>
            <a:endParaRPr lang="ar-EG" dirty="0"/>
          </a:p>
          <a:p>
            <a:pPr algn="r">
              <a:defRPr sz="1800"/>
            </a:pPr>
            <a:r>
              <a:rPr lang="ar-EG" dirty="0"/>
              <a:t>• نظام البكرات يقلل القوة اللازمة لرفع الأحمال.</a:t>
            </a:r>
          </a:p>
          <a:p>
            <a:pPr algn="r">
              <a:defRPr sz="1800"/>
            </a:pPr>
            <a:endParaRPr lang="ar-EG" dirty="0"/>
          </a:p>
          <a:p>
            <a:pPr algn="r">
              <a:defRPr sz="1800"/>
            </a:pPr>
            <a:r>
              <a:rPr lang="ar-EG" dirty="0"/>
              <a:t>• العلاقة بين نصف القطر وسعة التحميل.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72573" y="249219"/>
            <a:ext cx="3849194" cy="218521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800"/>
            </a:pPr>
            <a:r>
              <a:rPr dirty="0" err="1"/>
              <a:t>الاستقرار</a:t>
            </a:r>
            <a:r>
              <a:rPr dirty="0"/>
              <a:t> </a:t>
            </a:r>
            <a:r>
              <a:rPr dirty="0" err="1"/>
              <a:t>والسلامة</a:t>
            </a:r>
            <a:endParaRPr dirty="0"/>
          </a:p>
          <a:p>
            <a:pPr algn="r">
              <a:defRPr sz="1800"/>
            </a:pPr>
            <a:endParaRPr lang="ar-EG"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التوازن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dirty="0" err="1"/>
              <a:t>الحِمل</a:t>
            </a:r>
            <a:r>
              <a:rPr dirty="0"/>
              <a:t> </a:t>
            </a:r>
            <a:r>
              <a:rPr dirty="0" err="1"/>
              <a:t>ومخزن</a:t>
            </a:r>
            <a:r>
              <a:rPr dirty="0"/>
              <a:t> </a:t>
            </a:r>
            <a:r>
              <a:rPr dirty="0" err="1"/>
              <a:t>التوازن</a:t>
            </a:r>
            <a:endParaRPr lang="ar-EG" dirty="0"/>
          </a:p>
          <a:p>
            <a:pPr algn="r">
              <a:defRPr sz="1800"/>
            </a:pPr>
            <a:r>
              <a:rPr dirty="0"/>
              <a:t>.</a:t>
            </a:r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الميلان</a:t>
            </a:r>
            <a:r>
              <a:rPr dirty="0"/>
              <a:t> </a:t>
            </a:r>
            <a:r>
              <a:rPr dirty="0" err="1"/>
              <a:t>الزائد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أرضية</a:t>
            </a:r>
            <a:r>
              <a:rPr dirty="0"/>
              <a:t> </a:t>
            </a:r>
            <a:r>
              <a:rPr dirty="0" err="1"/>
              <a:t>غير</a:t>
            </a:r>
            <a:r>
              <a:rPr dirty="0"/>
              <a:t> </a:t>
            </a:r>
            <a:r>
              <a:rPr dirty="0" err="1"/>
              <a:t>ثابتة</a:t>
            </a:r>
            <a:r>
              <a:rPr dirty="0"/>
              <a:t> </a:t>
            </a:r>
            <a:r>
              <a:rPr dirty="0" err="1"/>
              <a:t>يؤديان</a:t>
            </a:r>
            <a:r>
              <a:rPr dirty="0"/>
              <a:t> </a:t>
            </a:r>
            <a:r>
              <a:rPr dirty="0" err="1"/>
              <a:t>للخطر</a:t>
            </a:r>
            <a:r>
              <a:rPr dirty="0"/>
              <a:t>.</a:t>
            </a:r>
            <a:endParaRPr lang="ar-EG" dirty="0"/>
          </a:p>
          <a:p>
            <a:pPr algn="r">
              <a:defRPr sz="1800"/>
            </a:pPr>
            <a:endParaRPr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التأكّد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سعة</a:t>
            </a:r>
            <a:r>
              <a:rPr dirty="0"/>
              <a:t> </a:t>
            </a:r>
            <a:r>
              <a:rPr dirty="0" err="1"/>
              <a:t>الت</a:t>
            </a:r>
            <a:r>
              <a:rPr lang="ar-EG" dirty="0"/>
              <a:t>ضمن مخطط المصنع.</a:t>
            </a:r>
            <a:r>
              <a:rPr dirty="0" err="1"/>
              <a:t>حميل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6047" y="157779"/>
            <a:ext cx="4467953" cy="190821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800"/>
            </a:pPr>
            <a:r>
              <a:rPr dirty="0" err="1"/>
              <a:t>سعة</a:t>
            </a:r>
            <a:r>
              <a:rPr dirty="0"/>
              <a:t> </a:t>
            </a:r>
            <a:r>
              <a:rPr dirty="0" err="1"/>
              <a:t>التحميل</a:t>
            </a:r>
            <a:r>
              <a:rPr dirty="0"/>
              <a:t> </a:t>
            </a:r>
            <a:r>
              <a:rPr dirty="0" err="1"/>
              <a:t>والحسابات</a:t>
            </a:r>
            <a:endParaRPr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سعة</a:t>
            </a:r>
            <a:r>
              <a:rPr dirty="0"/>
              <a:t> </a:t>
            </a:r>
            <a:r>
              <a:rPr dirty="0" err="1"/>
              <a:t>التحميل</a:t>
            </a:r>
            <a:r>
              <a:rPr dirty="0"/>
              <a:t> </a:t>
            </a:r>
            <a:r>
              <a:rPr dirty="0" err="1"/>
              <a:t>تعتمد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نصف</a:t>
            </a:r>
            <a:r>
              <a:rPr dirty="0"/>
              <a:t> </a:t>
            </a:r>
            <a:r>
              <a:rPr dirty="0" err="1"/>
              <a:t>القطر</a:t>
            </a:r>
            <a:r>
              <a:rPr dirty="0"/>
              <a:t> </a:t>
            </a:r>
            <a:r>
              <a:rPr dirty="0" err="1"/>
              <a:t>وزاوية</a:t>
            </a:r>
            <a:r>
              <a:rPr dirty="0"/>
              <a:t> </a:t>
            </a:r>
            <a:r>
              <a:rPr dirty="0" err="1"/>
              <a:t>الذراع</a:t>
            </a:r>
            <a:r>
              <a:rPr dirty="0"/>
              <a:t>.</a:t>
            </a:r>
            <a:endParaRPr lang="ar-EG" dirty="0"/>
          </a:p>
          <a:p>
            <a:pPr algn="r">
              <a:defRPr sz="1800"/>
            </a:pPr>
            <a:endParaRPr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استخدام</a:t>
            </a:r>
            <a:r>
              <a:rPr dirty="0"/>
              <a:t> </a:t>
            </a:r>
            <a:r>
              <a:rPr dirty="0" err="1"/>
              <a:t>مخططات</a:t>
            </a:r>
            <a:r>
              <a:rPr dirty="0"/>
              <a:t> </a:t>
            </a:r>
            <a:r>
              <a:rPr dirty="0" err="1"/>
              <a:t>الحمل</a:t>
            </a:r>
            <a:r>
              <a:rPr dirty="0"/>
              <a:t> (Load Charts) </a:t>
            </a:r>
            <a:r>
              <a:rPr dirty="0" err="1"/>
              <a:t>لاتخاذ</a:t>
            </a:r>
            <a:r>
              <a:rPr dirty="0"/>
              <a:t> </a:t>
            </a:r>
            <a:r>
              <a:rPr dirty="0" err="1"/>
              <a:t>القرار</a:t>
            </a:r>
            <a:r>
              <a:rPr dirty="0"/>
              <a:t>.</a:t>
            </a:r>
            <a:endParaRPr lang="ar-EG" dirty="0"/>
          </a:p>
          <a:p>
            <a:pPr algn="r">
              <a:defRPr sz="1800"/>
            </a:pPr>
            <a:endParaRPr dirty="0"/>
          </a:p>
          <a:p>
            <a:pPr algn="r">
              <a:defRPr sz="1800"/>
            </a:pPr>
            <a:r>
              <a:rPr dirty="0"/>
              <a:t>• </a:t>
            </a:r>
            <a:r>
              <a:rPr dirty="0" err="1"/>
              <a:t>لا</a:t>
            </a:r>
            <a:r>
              <a:rPr dirty="0"/>
              <a:t> </a:t>
            </a:r>
            <a:r>
              <a:rPr dirty="0" err="1"/>
              <a:t>تتجاوز</a:t>
            </a:r>
            <a:r>
              <a:rPr dirty="0"/>
              <a:t> </a:t>
            </a:r>
            <a:r>
              <a:rPr dirty="0" err="1"/>
              <a:t>سعة</a:t>
            </a:r>
            <a:r>
              <a:rPr dirty="0"/>
              <a:t> </a:t>
            </a:r>
            <a:r>
              <a:rPr dirty="0" err="1"/>
              <a:t>الرافعة</a:t>
            </a:r>
            <a:r>
              <a:rPr dirty="0"/>
              <a:t> </a:t>
            </a:r>
            <a:r>
              <a:rPr dirty="0" err="1"/>
              <a:t>الموصى</a:t>
            </a:r>
            <a:r>
              <a:rPr dirty="0"/>
              <a:t> </a:t>
            </a:r>
            <a:r>
              <a:rPr dirty="0" err="1"/>
              <a:t>بها</a:t>
            </a:r>
            <a:r>
              <a:rPr dirty="0"/>
              <a:t>.</a:t>
            </a:r>
          </a:p>
        </p:txBody>
      </p:sp>
      <p:pic>
        <p:nvPicPr>
          <p:cNvPr id="3" name="Picture 2" descr="load_ch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79" y="293146"/>
            <a:ext cx="3446033" cy="3135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29</TotalTime>
  <Words>434</Words>
  <Application>Microsoft Office PowerPoint</Application>
  <PresentationFormat>On-screen Show (4:3)</PresentationFormat>
  <Paragraphs>79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Century Gothic</vt:lpstr>
      <vt:lpstr>Vapor Trail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Elmoaqet, Hisham</cp:lastModifiedBy>
  <cp:revision>2</cp:revision>
  <dcterms:created xsi:type="dcterms:W3CDTF">2013-01-27T09:14:16Z</dcterms:created>
  <dcterms:modified xsi:type="dcterms:W3CDTF">2025-11-24T16:16:33Z</dcterms:modified>
  <cp:category/>
</cp:coreProperties>
</file>