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3" r:id="rId6"/>
    <p:sldId id="258" r:id="rId7"/>
    <p:sldId id="257" r:id="rId8"/>
    <p:sldId id="259" r:id="rId9"/>
    <p:sldId id="264" r:id="rId10"/>
    <p:sldId id="266" r:id="rId11"/>
    <p:sldId id="267" r:id="rId12"/>
    <p:sldId id="270" r:id="rId13"/>
    <p:sldId id="268" r:id="rId14"/>
    <p:sldId id="269" r:id="rId15"/>
    <p:sldId id="283" r:id="rId16"/>
    <p:sldId id="271" r:id="rId17"/>
    <p:sldId id="272" r:id="rId18"/>
    <p:sldId id="273" r:id="rId19"/>
    <p:sldId id="274" r:id="rId20"/>
    <p:sldId id="275" r:id="rId21"/>
    <p:sldId id="277" r:id="rId22"/>
    <p:sldId id="282" r:id="rId23"/>
    <p:sldId id="276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3576AB"/>
    <a:srgbClr val="377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3302-9CE2-49FA-9446-3C0E949F1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A1875-991B-499A-89C8-69C22926F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F5698-F22D-4A3C-955B-A30A4F37F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5982-4069-40D2-87E7-1CA7D34B74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F8773-B3A1-4DCD-B6A4-360EEA18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F74A9-0254-4403-BA56-97CC50E8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14ED-664C-457A-9605-C85D1DB6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F37D-D6EB-49A3-BB5B-92E82A24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6D3E2-0775-45DD-8B0C-9FEB80F24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41336-E749-4854-8130-7E913ADF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5982-4069-40D2-87E7-1CA7D34B74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72D94-5D1D-4435-B512-5A533E77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391BC-9B0F-435D-B2ED-49BB860A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14ED-664C-457A-9605-C85D1DB6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5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763C89-31CE-4CAC-BF0A-238494BAB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01F8E-2472-48BE-84DD-1C618513E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D251A-D73F-4847-9A37-228BA7A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5982-4069-40D2-87E7-1CA7D34B74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F8B19-3A84-443D-B8E0-5A90F433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4D908-BE7C-4B89-84C4-FD31B6CC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14ED-664C-457A-9605-C85D1DB6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FEDB-426E-4D2D-A976-8AB6E5B8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19746-31B8-428C-916A-1F8016775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C44ED-41AE-44F8-9EE5-02B16329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5982-4069-40D2-87E7-1CA7D34B74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5F750-9C75-4BC4-8AC9-8106EA18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9ADE1-31A3-49B0-AD09-6927A92D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14ED-664C-457A-9605-C85D1DB6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0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3134-5823-49CD-B45B-18C36854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6E987-C7BD-4B9B-AA84-6BB272831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E469D-D410-4464-A478-AB86C4C0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5982-4069-40D2-87E7-1CA7D34B74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97A3D-7626-4465-82F0-0CFB2634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992AC-F40A-473D-A78B-F43CC79C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14ED-664C-457A-9605-C85D1DB6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0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3B4DB-F5B7-45B6-B99E-EDB54500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5486B-B477-45B7-B44E-FEDC9338E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FA332-8615-45CC-84A6-AC1856E34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2AB7E-75FB-4771-8D96-1D5BC6EB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5982-4069-40D2-87E7-1CA7D34B74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64BD0-1046-409A-BA62-EB962426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1F140-1301-4B7D-9ED0-AD76BDD0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14ED-664C-457A-9605-C85D1DB6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91450-24F6-4653-9355-EBDE6679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3C6BD-BD67-49BA-B63A-88495053E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A9637-5AF8-4620-982F-97AFCB9A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F669B-986B-4824-9B4F-4E4D8FA90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26F09-1DC0-41AE-BBFE-F2DD240CF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B2893-CE37-4804-B5CE-CCD8C56F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5982-4069-40D2-87E7-1CA7D34B74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FFBD5C-AB84-4564-A40C-CB0DCCB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D2DC3-276A-49C2-9740-BADD3AE0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14ED-664C-457A-9605-C85D1DB6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8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20B2-554A-4761-9EB7-2A377E4E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E43A5-CEB7-4178-A91F-72A1F8AD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5982-4069-40D2-87E7-1CA7D34B74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D67BF-5C50-4890-8387-8269D724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3BE0-5A7B-4512-85D2-616AD876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14ED-664C-457A-9605-C85D1DB6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2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11E04-1513-4FEA-ADBC-2A98F0FC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5982-4069-40D2-87E7-1CA7D34B74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A5421-4DD0-4B66-BBCA-FBFB43CD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DF385-E1C3-4FAB-86ED-3E1C11EA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14ED-664C-457A-9605-C85D1DB6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4C34-4656-493D-961A-67B078A2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B1CBE-7E2B-46CB-862C-509ED959F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5255B-9AEC-4F9E-B733-DD5182C7A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137E5-345D-4D61-91A7-E325EA2D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5982-4069-40D2-87E7-1CA7D34B74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38963-D0B6-4C63-9D32-739AE871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5EB1A-8D24-49AF-AA89-D0DB17F2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14ED-664C-457A-9605-C85D1DB6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4293-109D-4609-A0CE-6656A668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E1F938-F2F6-47CB-A55F-8F83DF68B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48FC0-32E5-4DA5-BF02-646BA6D0F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F0198-F0F5-41DB-B866-CBBBD375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5982-4069-40D2-87E7-1CA7D34B74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156A4-0D00-4735-BB71-0CAB50BC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B03FD-FA66-481A-A24C-C4D21123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14ED-664C-457A-9605-C85D1DB6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7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CC774-9311-4970-A0A9-7D81CA48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8FFC9-9FC1-498A-8409-C9AACEB8E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F1BAB-AA77-46C5-885B-D5B55B047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55982-4069-40D2-87E7-1CA7D34B74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EA55-348B-4590-A31D-7D462F0E6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7885F-25A8-455C-818A-D89A590DA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14ED-664C-457A-9605-C85D1DB6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2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2B14C6-3455-44FD-B58A-A23ED590B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6" y="0"/>
            <a:ext cx="12043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4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7D1CFD9-46FB-48CE-AE6B-B97E5DA4FA6F}"/>
              </a:ext>
            </a:extLst>
          </p:cNvPr>
          <p:cNvGrpSpPr/>
          <p:nvPr/>
        </p:nvGrpSpPr>
        <p:grpSpPr>
          <a:xfrm>
            <a:off x="505097" y="191589"/>
            <a:ext cx="11103429" cy="6426925"/>
            <a:chOff x="505097" y="191589"/>
            <a:chExt cx="11103429" cy="64269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5E74E3-14CC-4B92-A680-5518F0DA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097" y="191589"/>
              <a:ext cx="11103429" cy="6426925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1824041-6941-421F-B8B0-BF7FB4CCD7FC}"/>
                </a:ext>
              </a:extLst>
            </p:cNvPr>
            <p:cNvSpPr/>
            <p:nvPr/>
          </p:nvSpPr>
          <p:spPr>
            <a:xfrm>
              <a:off x="4885507" y="1576252"/>
              <a:ext cx="6487886" cy="47461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4000" dirty="0">
                  <a:solidFill>
                    <a:srgbClr val="3776AA"/>
                  </a:solidFill>
                  <a:latin typeface="HelveticaNeueLT Arabic 55 Roman" panose="020B0604020202020204" pitchFamily="34" charset="-78"/>
                  <a:cs typeface="HelveticaNeueLT Arabic 55 Roman" panose="020B0604020202020204" pitchFamily="34" charset="-78"/>
                </a:rPr>
                <a:t>أولًا : الدخول إلى بيئة العمل والتعرف على مكوناتها </a:t>
              </a:r>
              <a:endParaRPr lang="en-US" sz="4000" dirty="0">
                <a:solidFill>
                  <a:srgbClr val="3776AA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90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5A2902-1332-414B-A72D-9825A7A36E31}"/>
              </a:ext>
            </a:extLst>
          </p:cNvPr>
          <p:cNvGrpSpPr/>
          <p:nvPr/>
        </p:nvGrpSpPr>
        <p:grpSpPr>
          <a:xfrm>
            <a:off x="505097" y="191589"/>
            <a:ext cx="11103429" cy="6426925"/>
            <a:chOff x="505097" y="191589"/>
            <a:chExt cx="11103429" cy="64269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5E74E3-14CC-4B92-A680-5518F0DA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097" y="191589"/>
              <a:ext cx="11103429" cy="6426925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1824041-6941-421F-B8B0-BF7FB4CCD7FC}"/>
                </a:ext>
              </a:extLst>
            </p:cNvPr>
            <p:cNvSpPr/>
            <p:nvPr/>
          </p:nvSpPr>
          <p:spPr>
            <a:xfrm>
              <a:off x="4885507" y="1576252"/>
              <a:ext cx="6487886" cy="47461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3200" dirty="0">
                  <a:solidFill>
                    <a:srgbClr val="3576AB"/>
                  </a:solidFill>
                  <a:latin typeface="HelveticaNeueLT Arabic 55 Roman" panose="020B0604020202020204" pitchFamily="34" charset="-78"/>
                  <a:cs typeface="HelveticaNeueLT Arabic 55 Roman" panose="020B0604020202020204" pitchFamily="34" charset="-78"/>
                </a:rPr>
                <a:t>اكتب العنوان الإلكتروني الآتي </a:t>
              </a:r>
            </a:p>
            <a:p>
              <a:pPr algn="ctr"/>
              <a:r>
                <a:rPr lang="ar-JO" sz="3200" dirty="0">
                  <a:solidFill>
                    <a:srgbClr val="3576AB"/>
                  </a:solidFill>
                </a:rPr>
                <a:t> </a:t>
              </a:r>
              <a:r>
                <a:rPr lang="en-US" sz="3200" dirty="0">
                  <a:solidFill>
                    <a:srgbClr val="3576AB"/>
                  </a:solidFill>
                </a:rPr>
                <a:t>https://www.onlinegdb.com</a:t>
              </a:r>
              <a:br>
                <a:rPr lang="en-US" sz="3200" dirty="0">
                  <a:solidFill>
                    <a:srgbClr val="3576AB"/>
                  </a:solidFill>
                </a:rPr>
              </a:br>
              <a:endParaRPr lang="en-US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62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D091F2D-AF8F-48C3-AA0A-50115B32FAA6}"/>
              </a:ext>
            </a:extLst>
          </p:cNvPr>
          <p:cNvGrpSpPr/>
          <p:nvPr/>
        </p:nvGrpSpPr>
        <p:grpSpPr>
          <a:xfrm>
            <a:off x="505097" y="191589"/>
            <a:ext cx="11103429" cy="6426925"/>
            <a:chOff x="505097" y="191589"/>
            <a:chExt cx="11103429" cy="64269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5E74E3-14CC-4B92-A680-5518F0DA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097" y="191589"/>
              <a:ext cx="11103429" cy="6426925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1824041-6941-421F-B8B0-BF7FB4CCD7FC}"/>
                </a:ext>
              </a:extLst>
            </p:cNvPr>
            <p:cNvSpPr/>
            <p:nvPr/>
          </p:nvSpPr>
          <p:spPr>
            <a:xfrm>
              <a:off x="4885507" y="1576252"/>
              <a:ext cx="6487886" cy="47461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3200" dirty="0">
                  <a:solidFill>
                    <a:srgbClr val="3576AB"/>
                  </a:solidFill>
                  <a:latin typeface="HelveticaNeueLT Arabic 55 Roman" panose="020B0604020202020204" pitchFamily="34" charset="-78"/>
                  <a:cs typeface="HelveticaNeueLT Arabic 55 Roman" panose="020B0604020202020204" pitchFamily="34" charset="-78"/>
                </a:rPr>
                <a:t>ستظهر لك بيئة العمل الخاصة بموقع </a:t>
              </a:r>
              <a:r>
                <a:rPr lang="en-US" sz="3200" dirty="0">
                  <a:solidFill>
                    <a:srgbClr val="3576AB"/>
                  </a:solidFill>
                  <a:latin typeface="HelveticaNeueLT Arabic 55 Roman" panose="020B0604020202020204" pitchFamily="34" charset="-78"/>
                  <a:cs typeface="HelveticaNeueLT Arabic 55 Roman" panose="020B0604020202020204" pitchFamily="34" charset="-78"/>
                </a:rPr>
                <a:t>Online GDP builder </a:t>
              </a:r>
            </a:p>
            <a:p>
              <a:pPr algn="ctr"/>
              <a:endParaRPr lang="en-US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endParaRPr lang="en-US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C56F005-E32D-4CB5-BEC9-918487F1AD44}"/>
              </a:ext>
            </a:extLst>
          </p:cNvPr>
          <p:cNvPicPr/>
          <p:nvPr/>
        </p:nvPicPr>
        <p:blipFill rotWithShape="1">
          <a:blip r:embed="rId3"/>
          <a:srcRect t="4469" b="4842"/>
          <a:stretch/>
        </p:blipFill>
        <p:spPr bwMode="auto">
          <a:xfrm>
            <a:off x="670563" y="1576251"/>
            <a:ext cx="4145280" cy="4632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223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B5EE5D-4B47-4C17-BF4D-37FC10FD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1" y="1663334"/>
            <a:ext cx="4746170" cy="4001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2B71F-E5CD-408F-9EED-5C9C41505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15" y="1589312"/>
            <a:ext cx="6853644" cy="41496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90F917-398F-481E-AB77-C23C374BC1CF}"/>
              </a:ext>
            </a:extLst>
          </p:cNvPr>
          <p:cNvSpPr/>
          <p:nvPr/>
        </p:nvSpPr>
        <p:spPr>
          <a:xfrm>
            <a:off x="5364479" y="300446"/>
            <a:ext cx="6487886" cy="844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أجزاء بيئة العمل </a:t>
            </a:r>
            <a:endParaRPr lang="en-US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869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02BBCC4-53F6-4F68-B47D-2F5C7513F3AE}"/>
              </a:ext>
            </a:extLst>
          </p:cNvPr>
          <p:cNvGrpSpPr/>
          <p:nvPr/>
        </p:nvGrpSpPr>
        <p:grpSpPr>
          <a:xfrm>
            <a:off x="505097" y="191589"/>
            <a:ext cx="11103429" cy="6426925"/>
            <a:chOff x="505097" y="191589"/>
            <a:chExt cx="11103429" cy="64269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5E74E3-14CC-4B92-A680-5518F0DA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097" y="191589"/>
              <a:ext cx="11103429" cy="6426925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1824041-6941-421F-B8B0-BF7FB4CCD7FC}"/>
                </a:ext>
              </a:extLst>
            </p:cNvPr>
            <p:cNvSpPr/>
            <p:nvPr/>
          </p:nvSpPr>
          <p:spPr>
            <a:xfrm>
              <a:off x="4876800" y="1576252"/>
              <a:ext cx="6496593" cy="47461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JO" sz="3200" dirty="0">
                  <a:solidFill>
                    <a:srgbClr val="3576AB"/>
                  </a:solidFill>
                  <a:latin typeface="HelveticaNeueLT Arabic 55 Roman" panose="020B0604020202020204" pitchFamily="34" charset="-78"/>
                  <a:cs typeface="HelveticaNeueLT Arabic 55 Roman" panose="020B0604020202020204" pitchFamily="34" charset="-78"/>
                </a:rPr>
                <a:t>الجمل (التعليمات البرمجية) الأساسية في لغة بايثون </a:t>
              </a:r>
            </a:p>
            <a:p>
              <a:pPr algn="ctr" rtl="1"/>
              <a:endParaRPr lang="ar-JO" sz="1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 rtl="1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 rtl="1"/>
              <a:r>
                <a:rPr lang="ar-JO" sz="3200" dirty="0">
                  <a:solidFill>
                    <a:srgbClr val="3576AB"/>
                  </a:solidFill>
                  <a:latin typeface="HelveticaNeueLT Arabic 55 Roman" panose="020B0604020202020204" pitchFamily="34" charset="-78"/>
                  <a:cs typeface="HelveticaNeueLT Arabic 55 Roman" panose="020B0604020202020204" pitchFamily="34" charset="-78"/>
                </a:rPr>
                <a:t>أولًا جملة الطباعة </a:t>
              </a:r>
              <a:endParaRPr lang="en-US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88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61E91A-4BE0-425F-BB42-615A5BE2D0D6}"/>
              </a:ext>
            </a:extLst>
          </p:cNvPr>
          <p:cNvGrpSpPr/>
          <p:nvPr/>
        </p:nvGrpSpPr>
        <p:grpSpPr>
          <a:xfrm>
            <a:off x="505097" y="191589"/>
            <a:ext cx="11103429" cy="6426925"/>
            <a:chOff x="505097" y="191589"/>
            <a:chExt cx="11103429" cy="64269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5E74E3-14CC-4B92-A680-5518F0DA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097" y="191589"/>
              <a:ext cx="11103429" cy="6426925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1824041-6941-421F-B8B0-BF7FB4CCD7FC}"/>
                </a:ext>
              </a:extLst>
            </p:cNvPr>
            <p:cNvSpPr/>
            <p:nvPr/>
          </p:nvSpPr>
          <p:spPr>
            <a:xfrm>
              <a:off x="4876800" y="1576252"/>
              <a:ext cx="6496593" cy="47461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r>
                <a:rPr lang="ar-JO" sz="3200" dirty="0">
                  <a:solidFill>
                    <a:srgbClr val="3576AB"/>
                  </a:solidFill>
                  <a:latin typeface="HelveticaNeueLT Arabic 55 Roman" panose="020B0604020202020204" pitchFamily="34" charset="-78"/>
                  <a:cs typeface="HelveticaNeueLT Arabic 55 Roman" panose="020B0604020202020204" pitchFamily="34" charset="-78"/>
                </a:rPr>
                <a:t>أولًا جملة الطباعة : هي تعليمة برمجية تستخدم لعرض المخرجات للمستخدم مثل عرض نتائج العمليات الحسابية، أو عرض النصوص التوضيحية، أو أي معلومات يريد المبرمج إيصالها إلى مستخدم البرنامج.</a:t>
              </a:r>
              <a:endParaRPr lang="en-US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522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286ED9D-7859-490A-896A-CD4C39FD2D17}"/>
              </a:ext>
            </a:extLst>
          </p:cNvPr>
          <p:cNvGrpSpPr/>
          <p:nvPr/>
        </p:nvGrpSpPr>
        <p:grpSpPr>
          <a:xfrm>
            <a:off x="505097" y="191589"/>
            <a:ext cx="11103429" cy="6426925"/>
            <a:chOff x="505097" y="191589"/>
            <a:chExt cx="11103429" cy="64269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5E74E3-14CC-4B92-A680-5518F0DA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097" y="191589"/>
              <a:ext cx="11103429" cy="6426925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1824041-6941-421F-B8B0-BF7FB4CCD7FC}"/>
                </a:ext>
              </a:extLst>
            </p:cNvPr>
            <p:cNvSpPr/>
            <p:nvPr/>
          </p:nvSpPr>
          <p:spPr>
            <a:xfrm>
              <a:off x="888274" y="1576252"/>
              <a:ext cx="10485119" cy="47461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3200" dirty="0">
                  <a:solidFill>
                    <a:srgbClr val="3576AB"/>
                  </a:solidFill>
                  <a:latin typeface="HelveticaNeueLT Arabic 55 Roman" panose="020B0604020202020204" pitchFamily="34" charset="-78"/>
                  <a:cs typeface="HelveticaNeueLT Arabic 55 Roman" panose="020B0604020202020204" pitchFamily="34" charset="-78"/>
                </a:rPr>
                <a:t>الصيغة العامة </a:t>
              </a:r>
            </a:p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endParaRPr lang="en-US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72EF7A-E5C0-45EC-A9B9-9FD8DDE46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3988"/>
            <a:stretch/>
          </p:blipFill>
          <p:spPr>
            <a:xfrm>
              <a:off x="1267095" y="2987040"/>
              <a:ext cx="9727475" cy="1238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396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3E3ADA-30F8-49A3-923B-64BFCA4461EC}"/>
              </a:ext>
            </a:extLst>
          </p:cNvPr>
          <p:cNvGrpSpPr/>
          <p:nvPr/>
        </p:nvGrpSpPr>
        <p:grpSpPr>
          <a:xfrm>
            <a:off x="505097" y="191589"/>
            <a:ext cx="11103429" cy="6426925"/>
            <a:chOff x="505097" y="191589"/>
            <a:chExt cx="11103429" cy="64269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5E74E3-14CC-4B92-A680-5518F0DA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097" y="191589"/>
              <a:ext cx="11103429" cy="6426925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1824041-6941-421F-B8B0-BF7FB4CCD7FC}"/>
                </a:ext>
              </a:extLst>
            </p:cNvPr>
            <p:cNvSpPr/>
            <p:nvPr/>
          </p:nvSpPr>
          <p:spPr>
            <a:xfrm>
              <a:off x="888274" y="1576252"/>
              <a:ext cx="10485119" cy="47461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r>
                <a:rPr lang="ar-JO" sz="3200" dirty="0">
                  <a:solidFill>
                    <a:srgbClr val="3576AB"/>
                  </a:solidFill>
                  <a:latin typeface="HelveticaNeueLT Arabic 55 Roman" panose="020B0604020202020204" pitchFamily="34" charset="-78"/>
                  <a:cs typeface="HelveticaNeueLT Arabic 55 Roman" panose="020B0604020202020204" pitchFamily="34" charset="-78"/>
                </a:rPr>
                <a:t>مهمة رقم 1 </a:t>
              </a:r>
            </a:p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 rtl="1"/>
              <a:r>
                <a:rPr lang="ar-JO" sz="3200" dirty="0">
                  <a:solidFill>
                    <a:srgbClr val="3576AB"/>
                  </a:solidFill>
                  <a:latin typeface="HelveticaNeueLT Arabic 55 Roman" panose="020B0604020202020204" pitchFamily="34" charset="-78"/>
                  <a:cs typeface="HelveticaNeueLT Arabic 55 Roman" panose="020B0604020202020204" pitchFamily="34" charset="-78"/>
                </a:rPr>
                <a:t>نفذ جمل الطباعة الآتية ثم اكتب نتائجها ودون ملاحظات حول نوع المخرجات </a:t>
              </a:r>
              <a:r>
                <a:rPr lang="en-US" sz="3200" dirty="0">
                  <a:solidFill>
                    <a:srgbClr val="3576AB"/>
                  </a:solidFill>
                  <a:latin typeface="HelveticaNeueLT Arabic 55 Roman" panose="020B0604020202020204" pitchFamily="34" charset="-78"/>
                  <a:cs typeface="HelveticaNeueLT Arabic 55 Roman" panose="020B0604020202020204" pitchFamily="34" charset="-78"/>
                </a:rPr>
                <a:t>Output </a:t>
              </a:r>
              <a:r>
                <a:rPr lang="ar-JO" sz="3200" dirty="0">
                  <a:solidFill>
                    <a:srgbClr val="3576AB"/>
                  </a:solidFill>
                  <a:latin typeface="HelveticaNeueLT Arabic 55 Roman" panose="020B0604020202020204" pitchFamily="34" charset="-78"/>
                  <a:cs typeface="HelveticaNeueLT Arabic 55 Roman" panose="020B0604020202020204" pitchFamily="34" charset="-78"/>
                </a:rPr>
                <a:t> فيها </a:t>
              </a:r>
            </a:p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endParaRPr lang="ar-JO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  <a:p>
              <a:pPr algn="ctr"/>
              <a:endParaRPr lang="en-US" sz="32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07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5E74E3-14CC-4B92-A680-5518F0DA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" y="191589"/>
            <a:ext cx="11103429" cy="642692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24041-6941-421F-B8B0-BF7FB4CCD7FC}"/>
              </a:ext>
            </a:extLst>
          </p:cNvPr>
          <p:cNvSpPr/>
          <p:nvPr/>
        </p:nvSpPr>
        <p:spPr>
          <a:xfrm>
            <a:off x="888274" y="1576252"/>
            <a:ext cx="10485119" cy="47461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en-US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B7C9BB-231A-49C1-9059-D91F5C4CD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53460"/>
              </p:ext>
            </p:extLst>
          </p:nvPr>
        </p:nvGraphicFramePr>
        <p:xfrm>
          <a:off x="1227909" y="1820091"/>
          <a:ext cx="9771017" cy="4197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737">
                  <a:extLst>
                    <a:ext uri="{9D8B030D-6E8A-4147-A177-3AD203B41FA5}">
                      <a16:colId xmlns:a16="http://schemas.microsoft.com/office/drawing/2014/main" val="1744027818"/>
                    </a:ext>
                  </a:extLst>
                </a:gridCol>
                <a:gridCol w="2918953">
                  <a:extLst>
                    <a:ext uri="{9D8B030D-6E8A-4147-A177-3AD203B41FA5}">
                      <a16:colId xmlns:a16="http://schemas.microsoft.com/office/drawing/2014/main" val="3335718231"/>
                    </a:ext>
                  </a:extLst>
                </a:gridCol>
                <a:gridCol w="2918057">
                  <a:extLst>
                    <a:ext uri="{9D8B030D-6E8A-4147-A177-3AD203B41FA5}">
                      <a16:colId xmlns:a16="http://schemas.microsoft.com/office/drawing/2014/main" val="2917512157"/>
                    </a:ext>
                  </a:extLst>
                </a:gridCol>
                <a:gridCol w="3172270">
                  <a:extLst>
                    <a:ext uri="{9D8B030D-6E8A-4147-A177-3AD203B41FA5}">
                      <a16:colId xmlns:a16="http://schemas.microsoft.com/office/drawing/2014/main" val="3778884163"/>
                    </a:ext>
                  </a:extLst>
                </a:gridCol>
              </a:tblGrid>
              <a:tr h="41786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>
                          <a:effectLst/>
                        </a:rPr>
                        <a:t>الجمل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>
                          <a:effectLst/>
                        </a:rPr>
                        <a:t>النتائج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SA" sz="1400">
                          <a:effectLst/>
                        </a:rPr>
                        <a:t>ملاحظات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3485506"/>
                  </a:ext>
                </a:extLst>
              </a:tr>
              <a:tr h="41786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print (' Ahmad  ')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9164278"/>
                  </a:ext>
                </a:extLst>
              </a:tr>
              <a:tr h="41786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print ("Samer ")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5147429"/>
                  </a:ext>
                </a:extLst>
              </a:tr>
              <a:tr h="41786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print ("5 + 6 ")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7681529"/>
                  </a:ext>
                </a:extLst>
              </a:tr>
              <a:tr h="41786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print ( 5 + 6  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333648"/>
                  </a:ext>
                </a:extLst>
              </a:tr>
              <a:tr h="41786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print ( 5 + 10/ 2 )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8284171"/>
                  </a:ext>
                </a:extLst>
              </a:tr>
              <a:tr h="16903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a=9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b=10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print('</a:t>
                      </a:r>
                      <a:r>
                        <a:rPr lang="en-US" sz="1400" b="1" dirty="0" err="1">
                          <a:effectLst/>
                        </a:rPr>
                        <a:t>a+b</a:t>
                      </a:r>
                      <a:r>
                        <a:rPr lang="en-US" sz="1400" b="1" dirty="0">
                          <a:effectLst/>
                        </a:rPr>
                        <a:t>=')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print (</a:t>
                      </a:r>
                      <a:r>
                        <a:rPr lang="en-US" sz="1400" b="1" dirty="0" err="1">
                          <a:effectLst/>
                        </a:rPr>
                        <a:t>a+b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print ("</a:t>
                      </a:r>
                      <a:r>
                        <a:rPr lang="en-US" sz="1400" b="1" dirty="0" err="1">
                          <a:effectLst/>
                        </a:rPr>
                        <a:t>a+b</a:t>
                      </a:r>
                      <a:r>
                        <a:rPr lang="en-US" sz="1400" b="1" dirty="0">
                          <a:effectLst/>
                        </a:rPr>
                        <a:t>=", </a:t>
                      </a:r>
                      <a:r>
                        <a:rPr lang="en-US" sz="1400" b="1" dirty="0" err="1">
                          <a:effectLst/>
                        </a:rPr>
                        <a:t>a+b</a:t>
                      </a:r>
                      <a:r>
                        <a:rPr lang="en-US" sz="1400" b="1" dirty="0">
                          <a:effectLst/>
                        </a:rPr>
                        <a:t> 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755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400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5E74E3-14CC-4B92-A680-5518F0DA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" y="43551"/>
            <a:ext cx="11103429" cy="66707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24041-6941-421F-B8B0-BF7FB4CCD7FC}"/>
              </a:ext>
            </a:extLst>
          </p:cNvPr>
          <p:cNvSpPr/>
          <p:nvPr/>
        </p:nvSpPr>
        <p:spPr>
          <a:xfrm>
            <a:off x="5259976" y="1314993"/>
            <a:ext cx="6156961" cy="687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 rtl="1"/>
            <a:endParaRPr lang="ar-JO" sz="2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 rtl="1"/>
            <a:endParaRPr lang="ar-JO" sz="2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 rtl="1"/>
            <a:endParaRPr lang="ar-JO" sz="2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 rtl="1"/>
            <a:r>
              <a:rPr lang="ar-JO" sz="2000" b="1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مهمة رقم 2 : </a:t>
            </a:r>
            <a:r>
              <a:rPr lang="ar-JO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اكتب الكود البرمجي المناسب (جملة الطباعة) لتنفيذ العمليات الآتية </a:t>
            </a:r>
            <a:endParaRPr lang="ar-JO" sz="2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 rtl="1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en-US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D9AD02-3CF5-448C-BE74-A91A13BC754A}"/>
              </a:ext>
            </a:extLst>
          </p:cNvPr>
          <p:cNvSpPr/>
          <p:nvPr/>
        </p:nvSpPr>
        <p:spPr>
          <a:xfrm>
            <a:off x="809899" y="2124891"/>
            <a:ext cx="10667999" cy="43455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 rtl="1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en-US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7F46ED-E2A6-436C-92EC-5B8A56CC8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99679"/>
              </p:ext>
            </p:extLst>
          </p:nvPr>
        </p:nvGraphicFramePr>
        <p:xfrm>
          <a:off x="1123406" y="2420983"/>
          <a:ext cx="9849394" cy="38404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98720">
                  <a:extLst>
                    <a:ext uri="{9D8B030D-6E8A-4147-A177-3AD203B41FA5}">
                      <a16:colId xmlns:a16="http://schemas.microsoft.com/office/drawing/2014/main" val="4276686550"/>
                    </a:ext>
                  </a:extLst>
                </a:gridCol>
                <a:gridCol w="4339076">
                  <a:extLst>
                    <a:ext uri="{9D8B030D-6E8A-4147-A177-3AD203B41FA5}">
                      <a16:colId xmlns:a16="http://schemas.microsoft.com/office/drawing/2014/main" val="2461851634"/>
                    </a:ext>
                  </a:extLst>
                </a:gridCol>
                <a:gridCol w="511598">
                  <a:extLst>
                    <a:ext uri="{9D8B030D-6E8A-4147-A177-3AD203B41FA5}">
                      <a16:colId xmlns:a16="http://schemas.microsoft.com/office/drawing/2014/main" val="323495885"/>
                    </a:ext>
                  </a:extLst>
                </a:gridCol>
              </a:tblGrid>
              <a:tr h="742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 b="1" dirty="0">
                          <a:effectLst/>
                          <a:latin typeface="HelveticaNeueLT Arabic 55 Roman" panose="020B0604020202020204" pitchFamily="34" charset="-78"/>
                          <a:cs typeface="HelveticaNeueLT Arabic 55 Roman" panose="020B0604020202020204" pitchFamily="34" charset="-78"/>
                        </a:rPr>
                        <a:t>طباعة النص </a:t>
                      </a:r>
                      <a:r>
                        <a:rPr lang="en-US" sz="1400" b="1" dirty="0">
                          <a:effectLst/>
                          <a:latin typeface="HelveticaNeueLT Arabic 55 Roman" panose="020B0604020202020204" pitchFamily="34" charset="-78"/>
                          <a:cs typeface="HelveticaNeueLT Arabic 55 Roman" panose="020B0604020202020204" pitchFamily="34" charset="-78"/>
                        </a:rPr>
                        <a:t>welcome to Jordan</a:t>
                      </a:r>
                      <a:endParaRPr lang="en-US" sz="1100" b="1" dirty="0">
                        <a:effectLst/>
                        <a:latin typeface="HelveticaNeueLT Arabic 55 Roman" panose="020B0604020202020204" pitchFamily="34" charset="-78"/>
                        <a:ea typeface="Calibri" panose="020F0502020204030204" pitchFamily="34" charset="0"/>
                        <a:cs typeface="HelveticaNeueLT Arabic 55 Roman" panose="020B0604020202020204" pitchFamily="3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2634354"/>
                  </a:ext>
                </a:extLst>
              </a:tr>
              <a:tr h="742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 b="1" dirty="0">
                          <a:effectLst/>
                          <a:latin typeface="HelveticaNeueLT Arabic 55 Roman" panose="020B0604020202020204" pitchFamily="34" charset="-78"/>
                          <a:cs typeface="HelveticaNeueLT Arabic 55 Roman" panose="020B0604020202020204" pitchFamily="34" charset="-78"/>
                        </a:rPr>
                        <a:t>طباعة حاصل جمع العددين  11 و 15 </a:t>
                      </a:r>
                      <a:endParaRPr lang="en-US" sz="1100" b="1" dirty="0">
                        <a:effectLst/>
                        <a:latin typeface="HelveticaNeueLT Arabic 55 Roman" panose="020B0604020202020204" pitchFamily="34" charset="-78"/>
                        <a:ea typeface="Calibri" panose="020F0502020204030204" pitchFamily="34" charset="0"/>
                        <a:cs typeface="HelveticaNeueLT Arabic 55 Roman" panose="020B0604020202020204" pitchFamily="3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8365426"/>
                  </a:ext>
                </a:extLst>
              </a:tr>
              <a:tr h="1177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 b="1" dirty="0">
                          <a:effectLst/>
                          <a:latin typeface="HelveticaNeueLT Arabic 55 Roman" panose="020B0604020202020204" pitchFamily="34" charset="-78"/>
                          <a:cs typeface="HelveticaNeueLT Arabic 55 Roman" panose="020B0604020202020204" pitchFamily="34" charset="-78"/>
                        </a:rPr>
                        <a:t>طباعة قسمة العدد 20 على العدد 5 وطباعة كلمة </a:t>
                      </a:r>
                      <a:r>
                        <a:rPr lang="en-US" sz="1400" b="1" dirty="0">
                          <a:effectLst/>
                          <a:latin typeface="HelveticaNeueLT Arabic 55 Roman" panose="020B0604020202020204" pitchFamily="34" charset="-78"/>
                          <a:cs typeface="HelveticaNeueLT Arabic 55 Roman" panose="020B0604020202020204" pitchFamily="34" charset="-78"/>
                        </a:rPr>
                        <a:t>HI</a:t>
                      </a:r>
                      <a:r>
                        <a:rPr lang="ar-JO" sz="1400" b="1" dirty="0">
                          <a:effectLst/>
                          <a:latin typeface="HelveticaNeueLT Arabic 55 Roman" panose="020B0604020202020204" pitchFamily="34" charset="-78"/>
                          <a:cs typeface="HelveticaNeueLT Arabic 55 Roman" panose="020B0604020202020204" pitchFamily="34" charset="-78"/>
                        </a:rPr>
                        <a:t> بنفس السطر </a:t>
                      </a:r>
                      <a:endParaRPr lang="en-US" sz="1100" b="1" dirty="0">
                        <a:effectLst/>
                        <a:latin typeface="HelveticaNeueLT Arabic 55 Roman" panose="020B0604020202020204" pitchFamily="34" charset="-78"/>
                        <a:ea typeface="Calibri" panose="020F0502020204030204" pitchFamily="34" charset="0"/>
                        <a:cs typeface="HelveticaNeueLT Arabic 55 Roman" panose="020B0604020202020204" pitchFamily="3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 b="1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7049675"/>
                  </a:ext>
                </a:extLst>
              </a:tr>
              <a:tr h="1177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 b="1" dirty="0">
                          <a:effectLst/>
                          <a:latin typeface="HelveticaNeueLT Arabic 55 Roman" panose="020B0604020202020204" pitchFamily="34" charset="-78"/>
                          <a:cs typeface="HelveticaNeueLT Arabic 55 Roman" panose="020B0604020202020204" pitchFamily="34" charset="-78"/>
                        </a:rPr>
                        <a:t>طباعة اسمك وعمرك على نفس السطر مع توضيح ماهي مخرجات . </a:t>
                      </a:r>
                      <a:endParaRPr lang="en-US" sz="1100" b="1" dirty="0">
                        <a:effectLst/>
                        <a:latin typeface="HelveticaNeueLT Arabic 55 Roman" panose="020B0604020202020204" pitchFamily="34" charset="-78"/>
                        <a:ea typeface="Calibri" panose="020F0502020204030204" pitchFamily="34" charset="0"/>
                        <a:cs typeface="HelveticaNeueLT Arabic 55 Roman" panose="020B0604020202020204" pitchFamily="3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400" b="1" dirty="0">
                          <a:effectLst/>
                        </a:rPr>
                        <a:t>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2332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12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47FF7A-B30B-4434-A0E6-43ED4209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0"/>
            <a:ext cx="11887200" cy="6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4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5E74E3-14CC-4B92-A680-5518F0DA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" y="191589"/>
            <a:ext cx="11103429" cy="642692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24041-6941-421F-B8B0-BF7FB4CCD7FC}"/>
              </a:ext>
            </a:extLst>
          </p:cNvPr>
          <p:cNvSpPr/>
          <p:nvPr/>
        </p:nvSpPr>
        <p:spPr>
          <a:xfrm>
            <a:off x="888274" y="1576252"/>
            <a:ext cx="10485119" cy="47461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54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العناصر الأساسية في لغة بايثون </a:t>
            </a:r>
            <a:endParaRPr lang="en-US" sz="54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1942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5E74E3-14CC-4B92-A680-5518F0DA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" y="191589"/>
            <a:ext cx="11103429" cy="642692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24041-6941-421F-B8B0-BF7FB4CCD7FC}"/>
              </a:ext>
            </a:extLst>
          </p:cNvPr>
          <p:cNvSpPr/>
          <p:nvPr/>
        </p:nvSpPr>
        <p:spPr>
          <a:xfrm>
            <a:off x="888274" y="1576252"/>
            <a:ext cx="10485119" cy="47461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E4087-CC83-43E3-A32C-61CBF6ED9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"/>
          <a:stretch/>
        </p:blipFill>
        <p:spPr>
          <a:xfrm>
            <a:off x="2272937" y="1828800"/>
            <a:ext cx="7550331" cy="41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61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5E74E3-14CC-4B92-A680-5518F0DA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" y="191589"/>
            <a:ext cx="11103429" cy="666641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24041-6941-421F-B8B0-BF7FB4CCD7FC}"/>
              </a:ext>
            </a:extLst>
          </p:cNvPr>
          <p:cNvSpPr/>
          <p:nvPr/>
        </p:nvSpPr>
        <p:spPr>
          <a:xfrm>
            <a:off x="888274" y="1306286"/>
            <a:ext cx="10485119" cy="5360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3C61D-D988-451C-B6CE-85C20080E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042" y="1434737"/>
            <a:ext cx="7835537" cy="510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30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5E74E3-14CC-4B92-A680-5518F0DA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" y="191589"/>
            <a:ext cx="11103429" cy="642692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24041-6941-421F-B8B0-BF7FB4CCD7FC}"/>
              </a:ext>
            </a:extLst>
          </p:cNvPr>
          <p:cNvSpPr/>
          <p:nvPr/>
        </p:nvSpPr>
        <p:spPr>
          <a:xfrm>
            <a:off x="888274" y="1576252"/>
            <a:ext cx="10485119" cy="47461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54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أولًا : البيانات </a:t>
            </a:r>
            <a:endParaRPr lang="en-US" sz="54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2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5E74E3-14CC-4B92-A680-5518F0DA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" y="191589"/>
            <a:ext cx="11103429" cy="642692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24041-6941-421F-B8B0-BF7FB4CCD7FC}"/>
              </a:ext>
            </a:extLst>
          </p:cNvPr>
          <p:cNvSpPr/>
          <p:nvPr/>
        </p:nvSpPr>
        <p:spPr>
          <a:xfrm>
            <a:off x="888274" y="1576252"/>
            <a:ext cx="10485119" cy="47461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54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البيانات </a:t>
            </a:r>
          </a:p>
          <a:p>
            <a:pPr algn="ctr"/>
            <a:r>
              <a:rPr lang="ar-JO" sz="40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هي أنواع مختلفة من القيم التي يمكن للغة بايثون التعامل معها </a:t>
            </a:r>
            <a:endParaRPr lang="en-US" sz="4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3210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5E74E3-14CC-4B92-A680-5518F0DA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" y="191589"/>
            <a:ext cx="11103429" cy="666641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24041-6941-421F-B8B0-BF7FB4CCD7FC}"/>
              </a:ext>
            </a:extLst>
          </p:cNvPr>
          <p:cNvSpPr/>
          <p:nvPr/>
        </p:nvSpPr>
        <p:spPr>
          <a:xfrm>
            <a:off x="888274" y="1419498"/>
            <a:ext cx="10485119" cy="51990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45885-2F01-475A-AB0D-67E8DB1D8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"/>
          <a:stretch/>
        </p:blipFill>
        <p:spPr>
          <a:xfrm>
            <a:off x="2449974" y="1576252"/>
            <a:ext cx="7292051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57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5E74E3-14CC-4B92-A680-5518F0DA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" y="43551"/>
            <a:ext cx="11103429" cy="665334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24041-6941-421F-B8B0-BF7FB4CCD7FC}"/>
              </a:ext>
            </a:extLst>
          </p:cNvPr>
          <p:cNvSpPr/>
          <p:nvPr/>
        </p:nvSpPr>
        <p:spPr>
          <a:xfrm>
            <a:off x="5259976" y="1314993"/>
            <a:ext cx="6156961" cy="687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 rtl="1"/>
            <a:endParaRPr lang="ar-JO" sz="2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 rtl="1"/>
            <a:endParaRPr lang="ar-JO" sz="2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 rtl="1"/>
            <a:endParaRPr lang="ar-JO" sz="2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 rtl="1"/>
            <a:r>
              <a:rPr lang="ar-JO" sz="2000" b="1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مهمة رقم 3 : </a:t>
            </a:r>
            <a:r>
              <a:rPr lang="ar-JO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بالاعتماد على شبكة الإنترنت أكمل الجدول الآتي بكتابة مثال على نوع من أنواع البيانات المذكورة في الجدول </a:t>
            </a:r>
            <a:endParaRPr lang="ar-JO" sz="2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 rtl="1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en-US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D9AD02-3CF5-448C-BE74-A91A13BC754A}"/>
              </a:ext>
            </a:extLst>
          </p:cNvPr>
          <p:cNvSpPr/>
          <p:nvPr/>
        </p:nvSpPr>
        <p:spPr>
          <a:xfrm>
            <a:off x="809899" y="2124891"/>
            <a:ext cx="10667999" cy="43455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 rtl="1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en-US" sz="32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6B6FD9-BAC4-46E5-8FAB-519EA03D0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1856"/>
              </p:ext>
            </p:extLst>
          </p:nvPr>
        </p:nvGraphicFramePr>
        <p:xfrm>
          <a:off x="1175657" y="2272937"/>
          <a:ext cx="9980022" cy="3918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9920">
                  <a:extLst>
                    <a:ext uri="{9D8B030D-6E8A-4147-A177-3AD203B41FA5}">
                      <a16:colId xmlns:a16="http://schemas.microsoft.com/office/drawing/2014/main" val="1504120798"/>
                    </a:ext>
                  </a:extLst>
                </a:gridCol>
                <a:gridCol w="6420629">
                  <a:extLst>
                    <a:ext uri="{9D8B030D-6E8A-4147-A177-3AD203B41FA5}">
                      <a16:colId xmlns:a16="http://schemas.microsoft.com/office/drawing/2014/main" val="157181253"/>
                    </a:ext>
                  </a:extLst>
                </a:gridCol>
                <a:gridCol w="389473">
                  <a:extLst>
                    <a:ext uri="{9D8B030D-6E8A-4147-A177-3AD203B41FA5}">
                      <a16:colId xmlns:a16="http://schemas.microsoft.com/office/drawing/2014/main" val="2919595270"/>
                    </a:ext>
                  </a:extLst>
                </a:gridCol>
              </a:tblGrid>
              <a:tr h="489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مثال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نوع البيانات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8703896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مثال : 10  و 12.5 و 1255.22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الأعداد: تشمل الأعداد الصحيحة (</a:t>
                      </a:r>
                      <a:r>
                        <a:rPr lang="en-US" sz="1600">
                          <a:effectLst/>
                        </a:rPr>
                        <a:t>int</a:t>
                      </a:r>
                      <a:r>
                        <a:rPr lang="ar-JO" sz="1600">
                          <a:effectLst/>
                        </a:rPr>
                        <a:t>) والأعداد العشرية (</a:t>
                      </a:r>
                      <a:r>
                        <a:rPr lang="en-US" sz="1600">
                          <a:effectLst/>
                        </a:rPr>
                        <a:t>float</a:t>
                      </a:r>
                      <a:r>
                        <a:rPr lang="ar-JO" sz="1600">
                          <a:effectLst/>
                        </a:rPr>
                        <a:t>) والأعداد المركبة (</a:t>
                      </a:r>
                      <a:r>
                        <a:rPr lang="en-US" sz="1600">
                          <a:effectLst/>
                        </a:rPr>
                        <a:t>complex</a:t>
                      </a:r>
                      <a:r>
                        <a:rPr lang="ar-JO" sz="1600">
                          <a:effectLst/>
                        </a:rPr>
                        <a:t>).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0358466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السلاسل النصية (</a:t>
                      </a:r>
                      <a:r>
                        <a:rPr lang="en-US" sz="1600">
                          <a:effectLst/>
                        </a:rPr>
                        <a:t>String</a:t>
                      </a:r>
                      <a:r>
                        <a:rPr lang="ar-JO" sz="1600">
                          <a:effectLst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4778578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القوائم: مجموعة مرتبة وقابلة للتغيير من العناصر تُكتب بين قوسين مربعين (</a:t>
                      </a:r>
                      <a:r>
                        <a:rPr lang="en-US" sz="1600">
                          <a:effectLst/>
                        </a:rPr>
                        <a:t>list</a:t>
                      </a:r>
                      <a:r>
                        <a:rPr lang="ar-JO" sz="1600">
                          <a:effectLst/>
                        </a:rPr>
                        <a:t>).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9925016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المجموعات (</a:t>
                      </a:r>
                      <a:r>
                        <a:rPr lang="en-US" sz="1600">
                          <a:effectLst/>
                        </a:rPr>
                        <a:t>Tuples</a:t>
                      </a:r>
                      <a:r>
                        <a:rPr lang="ar-JO" sz="1600">
                          <a:effectLst/>
                        </a:rPr>
                        <a:t>): مجموعة مرتبة وغير قابلة للتغيير من العناصر.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100" dirty="0">
                          <a:effectLst/>
                        </a:rPr>
                        <a:t>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6122227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المجموعات (</a:t>
                      </a:r>
                      <a:r>
                        <a:rPr lang="en-US" sz="1600">
                          <a:effectLst/>
                        </a:rPr>
                        <a:t>Sets</a:t>
                      </a:r>
                      <a:r>
                        <a:rPr lang="ar-JO" sz="1600">
                          <a:effectLst/>
                        </a:rPr>
                        <a:t>): مجموعة غير مرتبة وغير مكررة من العناصر.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100" dirty="0">
                          <a:effectLst/>
                        </a:rPr>
                        <a:t>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8353931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القواميس (</a:t>
                      </a:r>
                      <a:r>
                        <a:rPr lang="en-US" sz="1600">
                          <a:effectLst/>
                        </a:rPr>
                        <a:t>Dictionaries</a:t>
                      </a:r>
                      <a:r>
                        <a:rPr lang="ar-JO" sz="1600">
                          <a:effectLst/>
                        </a:rPr>
                        <a:t>): مجموعة من أزواج المفاتيح والقيم.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100" dirty="0">
                          <a:effectLst/>
                        </a:rPr>
                        <a:t>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3439309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ar-JO" sz="1600">
                          <a:effectLst/>
                        </a:rPr>
                        <a:t>القيم المنطقية: تمثل قيمة منطقية صحيحة أو خاطئة (</a:t>
                      </a:r>
                      <a:r>
                        <a:rPr lang="en-US" sz="1600">
                          <a:effectLst/>
                        </a:rPr>
                        <a:t>bool</a:t>
                      </a:r>
                      <a:r>
                        <a:rPr lang="ar-JO" sz="1600">
                          <a:effectLst/>
                        </a:rPr>
                        <a:t>).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US" sz="1100" dirty="0">
                          <a:effectLst/>
                        </a:rPr>
                        <a:t>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6542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769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5E74E3-14CC-4B92-A680-5518F0DA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" y="191589"/>
            <a:ext cx="11103429" cy="642692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24041-6941-421F-B8B0-BF7FB4CCD7FC}"/>
              </a:ext>
            </a:extLst>
          </p:cNvPr>
          <p:cNvSpPr/>
          <p:nvPr/>
        </p:nvSpPr>
        <p:spPr>
          <a:xfrm>
            <a:off x="888274" y="1576252"/>
            <a:ext cx="10485119" cy="47461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4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4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r>
              <a:rPr lang="ar-JO" sz="40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 </a:t>
            </a:r>
          </a:p>
          <a:p>
            <a:pPr algn="r"/>
            <a:r>
              <a:rPr lang="ar-JO" sz="40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أجب عن الأسئلة الآتية : </a:t>
            </a:r>
          </a:p>
          <a:p>
            <a:pPr algn="ctr"/>
            <a:endParaRPr lang="ar-JO" sz="1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r"/>
            <a:r>
              <a:rPr lang="ar-JO" sz="28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1-</a:t>
            </a:r>
            <a:r>
              <a:rPr lang="ar-JO" sz="40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ar-JO" sz="28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عدد ثلاث ميزات من ميزات لغة البرمجة بايثون </a:t>
            </a:r>
          </a:p>
          <a:p>
            <a:pPr algn="r"/>
            <a:r>
              <a:rPr lang="ar-JO" sz="28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2- عدد ثلاثًا من استخدامات لغة البرمجة بايثون </a:t>
            </a:r>
          </a:p>
          <a:p>
            <a:pPr algn="r"/>
            <a:r>
              <a:rPr lang="ar-JO" sz="28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3- عدد أنواع البيانات في لغة البرمجة بايثون </a:t>
            </a:r>
          </a:p>
          <a:p>
            <a:pPr algn="r"/>
            <a:r>
              <a:rPr lang="ar-JO" sz="28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4- اكتب الصيغة العامة لجملة الطباعة </a:t>
            </a:r>
          </a:p>
          <a:p>
            <a:pPr algn="r"/>
            <a:r>
              <a:rPr lang="ar-JO" sz="28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5- اكتب الكود البرمجي المناسب لطباعة اسمك وعمرك وصفك أسفل </a:t>
            </a:r>
          </a:p>
          <a:p>
            <a:pPr algn="r"/>
            <a:r>
              <a:rPr lang="ar-JO" sz="2800" dirty="0">
                <a:solidFill>
                  <a:srgbClr val="3576AB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    بعضها </a:t>
            </a:r>
          </a:p>
          <a:p>
            <a:pPr algn="ctr"/>
            <a:endParaRPr lang="ar-JO" sz="4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4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  <a:p>
            <a:pPr algn="ctr"/>
            <a:endParaRPr lang="ar-JO" sz="4000" dirty="0">
              <a:solidFill>
                <a:srgbClr val="3576AB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975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D7A4C-15D9-47F6-878F-6621DC117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" y="191589"/>
            <a:ext cx="11286309" cy="66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2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697510-4E55-4C61-90B1-C8D8A1240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1" y="374468"/>
            <a:ext cx="11164388" cy="61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5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A5919-1534-4DED-AABB-EC836F6F5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287384"/>
            <a:ext cx="11347268" cy="64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9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DD296-8D09-4E60-A359-FB8CF238F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78377"/>
            <a:ext cx="11808823" cy="66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8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6C3A93-55B9-4D9E-A292-330E36C1B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8" y="296092"/>
            <a:ext cx="11773988" cy="64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2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5E74E3-14CC-4B92-A680-5518F0DA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" y="191589"/>
            <a:ext cx="11103429" cy="6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7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29494C-A65F-4AA7-949E-D247278FC6A5}"/>
              </a:ext>
            </a:extLst>
          </p:cNvPr>
          <p:cNvGrpSpPr/>
          <p:nvPr/>
        </p:nvGrpSpPr>
        <p:grpSpPr>
          <a:xfrm>
            <a:off x="505097" y="191589"/>
            <a:ext cx="11103429" cy="6426925"/>
            <a:chOff x="505097" y="191589"/>
            <a:chExt cx="11103429" cy="64269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5E74E3-14CC-4B92-A680-5518F0DA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097" y="191589"/>
              <a:ext cx="11103429" cy="6426925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1824041-6941-421F-B8B0-BF7FB4CCD7FC}"/>
                </a:ext>
              </a:extLst>
            </p:cNvPr>
            <p:cNvSpPr/>
            <p:nvPr/>
          </p:nvSpPr>
          <p:spPr>
            <a:xfrm>
              <a:off x="4885507" y="1576252"/>
              <a:ext cx="6487886" cy="47461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6600" dirty="0">
                  <a:solidFill>
                    <a:srgbClr val="3776AA"/>
                  </a:solidFill>
                  <a:latin typeface="HelveticaNeueLT Arabic 55 Roman" panose="020B0604020202020204" pitchFamily="34" charset="-78"/>
                  <a:cs typeface="HelveticaNeueLT Arabic 55 Roman" panose="020B0604020202020204" pitchFamily="34" charset="-78"/>
                </a:rPr>
                <a:t>التطبيق العملي </a:t>
              </a:r>
              <a:endParaRPr lang="en-US" sz="6600" dirty="0">
                <a:solidFill>
                  <a:srgbClr val="3776AA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901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434</Words>
  <Application>Microsoft Office PowerPoint</Application>
  <PresentationFormat>Widescreen</PresentationFormat>
  <Paragraphs>161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Luqman AbuQattousah</dc:creator>
  <cp:lastModifiedBy>Luqman AbuQattousah</cp:lastModifiedBy>
  <cp:revision>25</cp:revision>
  <dcterms:created xsi:type="dcterms:W3CDTF">2025-10-18T08:24:53Z</dcterms:created>
  <dcterms:modified xsi:type="dcterms:W3CDTF">2025-10-18T14:19:27Z</dcterms:modified>
</cp:coreProperties>
</file>