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308" r:id="rId3"/>
    <p:sldId id="301" r:id="rId4"/>
    <p:sldId id="274" r:id="rId5"/>
    <p:sldId id="323" r:id="rId6"/>
    <p:sldId id="309" r:id="rId7"/>
    <p:sldId id="342" r:id="rId8"/>
    <p:sldId id="311" r:id="rId9"/>
    <p:sldId id="324" r:id="rId10"/>
    <p:sldId id="310" r:id="rId11"/>
    <p:sldId id="275" r:id="rId12"/>
    <p:sldId id="327" r:id="rId13"/>
    <p:sldId id="326" r:id="rId14"/>
    <p:sldId id="329" r:id="rId15"/>
    <p:sldId id="328" r:id="rId16"/>
    <p:sldId id="330" r:id="rId17"/>
    <p:sldId id="331" r:id="rId18"/>
    <p:sldId id="332" r:id="rId19"/>
    <p:sldId id="333" r:id="rId20"/>
    <p:sldId id="334" r:id="rId21"/>
    <p:sldId id="316" r:id="rId22"/>
    <p:sldId id="302" r:id="rId23"/>
    <p:sldId id="335" r:id="rId24"/>
    <p:sldId id="336" r:id="rId25"/>
    <p:sldId id="337" r:id="rId26"/>
    <p:sldId id="338" r:id="rId27"/>
    <p:sldId id="339" r:id="rId28"/>
    <p:sldId id="340" r:id="rId29"/>
    <p:sldId id="317" r:id="rId30"/>
    <p:sldId id="321" r:id="rId31"/>
    <p:sldId id="278" r:id="rId32"/>
    <p:sldId id="280" r:id="rId33"/>
    <p:sldId id="286" r:id="rId34"/>
    <p:sldId id="314" r:id="rId35"/>
    <p:sldId id="341" r:id="rId36"/>
    <p:sldId id="287" r:id="rId37"/>
    <p:sldId id="31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216257-841E-47B3-A2EC-585E5E7023B3}">
          <p14:sldIdLst>
            <p14:sldId id="290"/>
            <p14:sldId id="308"/>
            <p14:sldId id="301"/>
            <p14:sldId id="274"/>
            <p14:sldId id="323"/>
            <p14:sldId id="309"/>
            <p14:sldId id="342"/>
            <p14:sldId id="311"/>
            <p14:sldId id="324"/>
            <p14:sldId id="310"/>
            <p14:sldId id="275"/>
            <p14:sldId id="327"/>
            <p14:sldId id="326"/>
            <p14:sldId id="329"/>
            <p14:sldId id="328"/>
            <p14:sldId id="330"/>
            <p14:sldId id="331"/>
            <p14:sldId id="332"/>
            <p14:sldId id="333"/>
            <p14:sldId id="334"/>
            <p14:sldId id="316"/>
            <p14:sldId id="302"/>
            <p14:sldId id="335"/>
            <p14:sldId id="336"/>
            <p14:sldId id="337"/>
            <p14:sldId id="338"/>
            <p14:sldId id="339"/>
            <p14:sldId id="340"/>
            <p14:sldId id="317"/>
            <p14:sldId id="321"/>
            <p14:sldId id="278"/>
            <p14:sldId id="280"/>
            <p14:sldId id="286"/>
            <p14:sldId id="314"/>
            <p14:sldId id="341"/>
            <p14:sldId id="287"/>
            <p14:sldId id="3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D5D7DB"/>
    <a:srgbClr val="2195F2"/>
    <a:srgbClr val="FBFBFC"/>
    <a:srgbClr val="1C84E1"/>
    <a:srgbClr val="5B9BD5"/>
    <a:srgbClr val="FFFFFF"/>
    <a:srgbClr val="1976D2"/>
    <a:srgbClr val="8C929B"/>
    <a:srgbClr val="464F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22"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10/18/2025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5" name="Rounded Rectangle 44"/>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6" name="Rounded Rectangle 45"/>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5" name="Group 24">
            <a:extLst>
              <a:ext uri="{FF2B5EF4-FFF2-40B4-BE49-F238E27FC236}">
                <a16:creationId xmlns:a16="http://schemas.microsoft.com/office/drawing/2014/main" id="{55BD5D74-8B6B-B77B-CAED-CFAC384830F6}"/>
              </a:ext>
            </a:extLst>
          </p:cNvPr>
          <p:cNvGrpSpPr/>
          <p:nvPr/>
        </p:nvGrpSpPr>
        <p:grpSpPr>
          <a:xfrm>
            <a:off x="-80638" y="985718"/>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:00 minutes</a:t>
              </a:r>
            </a:p>
          </p:txBody>
        </p:sp>
      </p:grpSp>
      <p:sp>
        <p:nvSpPr>
          <p:cNvPr id="2" name="Rectangle 1">
            <a:extLst>
              <a:ext uri="{FF2B5EF4-FFF2-40B4-BE49-F238E27FC236}">
                <a16:creationId xmlns:a16="http://schemas.microsoft.com/office/drawing/2014/main" id="{5612FF1C-082B-4676-BFD7-378B48FBD322}"/>
              </a:ext>
            </a:extLst>
          </p:cNvPr>
          <p:cNvSpPr>
            <a:spLocks noChangeArrowheads="1"/>
          </p:cNvSpPr>
          <p:nvPr/>
        </p:nvSpPr>
        <p:spPr bwMode="auto">
          <a:xfrm>
            <a:off x="-356661" y="1286645"/>
            <a:ext cx="9727475" cy="495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JO" altLang="en-US"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altLang="en-US" sz="4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مدخل إلى الدرس</a:t>
            </a:r>
          </a:p>
          <a:p>
            <a:pPr lvl="0" algn="r" rtl="1" eaLnBrk="0" fontAlgn="base" hangingPunct="0">
              <a:spcBef>
                <a:spcPct val="0"/>
              </a:spcBef>
              <a:spcAft>
                <a:spcPct val="0"/>
              </a:spcAft>
            </a:pPr>
            <a:endParaRPr kumimoji="0" lang="ar-JO"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algn="r" rtl="1" eaLnBrk="0" fontAlgn="base" hangingPunct="0">
              <a:lnSpc>
                <a:spcPct val="150000"/>
              </a:lnSpc>
              <a:spcBef>
                <a:spcPct val="0"/>
              </a:spcBef>
              <a:spcAft>
                <a:spcPct val="0"/>
              </a:spcAft>
            </a:pPr>
            <a:r>
              <a:rPr kumimoji="0" lang="ar-JO" altLang="en-US" sz="2400" b="0" i="0" u="none" strike="noStrike" cap="none" normalizeH="0" baseline="0" dirty="0">
                <a:ln>
                  <a:noFill/>
                </a:ln>
                <a:solidFill>
                  <a:srgbClr val="FF0000"/>
                </a:solidFill>
                <a:effectLst/>
                <a:latin typeface="HelveticaNeueLT Arabic 55 Roman" panose="020B0604020202020204" pitchFamily="34" charset="-78"/>
                <a:cs typeface="HelveticaNeueLT Arabic 55 Roman" panose="020B0604020202020204" pitchFamily="34" charset="-78"/>
              </a:rPr>
              <a:t>أجب عن الأسئلة الأتية </a:t>
            </a:r>
          </a:p>
          <a:p>
            <a:pPr lvl="0" algn="r" rtl="1" eaLnBrk="0" fontAlgn="base" hangingPunct="0">
              <a:lnSpc>
                <a:spcPct val="150000"/>
              </a:lnSpc>
              <a:spcBef>
                <a:spcPct val="0"/>
              </a:spcBef>
              <a:spcAft>
                <a:spcPct val="0"/>
              </a:spcAft>
            </a:pPr>
            <a:r>
              <a:rPr lang="ar-JO" altLang="en-US" sz="2400" dirty="0">
                <a:latin typeface="HelveticaNeueLT Arabic 55 Roman" panose="020B0604020202020204" pitchFamily="34" charset="-78"/>
                <a:cs typeface="HelveticaNeueLT Arabic 55 Roman" panose="020B0604020202020204" pitchFamily="34" charset="-78"/>
              </a:rPr>
              <a:t>1- إذا أردت أن ينفذ شخص ما شيئًا ما كالجلوس أو القيام ماذا ستفعل؟</a:t>
            </a:r>
          </a:p>
          <a:p>
            <a:pPr lvl="0" algn="r" rtl="1" eaLnBrk="0" fontAlgn="base" hangingPunct="0">
              <a:lnSpc>
                <a:spcPct val="150000"/>
              </a:lnSpc>
              <a:spcBef>
                <a:spcPct val="0"/>
              </a:spcBef>
              <a:spcAft>
                <a:spcPct val="0"/>
              </a:spcAft>
            </a:pPr>
            <a:r>
              <a:rPr lang="ar-JO" altLang="en-US" sz="2400" dirty="0">
                <a:latin typeface="HelveticaNeueLT Arabic 55 Roman" panose="020B0604020202020204" pitchFamily="34" charset="-78"/>
                <a:cs typeface="HelveticaNeueLT Arabic 55 Roman" panose="020B0604020202020204" pitchFamily="34" charset="-78"/>
              </a:rPr>
              <a:t>2- كم لغة يمكن للإنسان أن يستخدم لتحقيق ما ذكر في النقطة رقم 1؟</a:t>
            </a:r>
          </a:p>
          <a:p>
            <a:pPr lvl="0" algn="r" rtl="1" eaLnBrk="0" fontAlgn="base" hangingPunct="0">
              <a:lnSpc>
                <a:spcPct val="150000"/>
              </a:lnSpc>
              <a:spcBef>
                <a:spcPct val="0"/>
              </a:spcBef>
              <a:spcAft>
                <a:spcPct val="0"/>
              </a:spcAft>
            </a:pPr>
            <a:r>
              <a:rPr lang="ar-JO" altLang="en-US" sz="2400" dirty="0">
                <a:latin typeface="HelveticaNeueLT Arabic 55 Roman" panose="020B0604020202020204" pitchFamily="34" charset="-78"/>
                <a:cs typeface="HelveticaNeueLT Arabic 55 Roman" panose="020B0604020202020204" pitchFamily="34" charset="-78"/>
              </a:rPr>
              <a:t>3- هل يمكن تنفيذ نفس الأمر مع الحاسوب ؟ وماذا نسمي هذه  العملية؟</a:t>
            </a:r>
          </a:p>
          <a:p>
            <a:pPr lvl="0" algn="r" rtl="1" eaLnBrk="0" fontAlgn="base" hangingPunct="0">
              <a:lnSpc>
                <a:spcPct val="150000"/>
              </a:lnSpc>
              <a:spcBef>
                <a:spcPct val="0"/>
              </a:spcBef>
              <a:spcAft>
                <a:spcPct val="0"/>
              </a:spcAft>
            </a:pPr>
            <a:r>
              <a:rPr lang="ar-JO" altLang="en-US" sz="2400" dirty="0">
                <a:latin typeface="HelveticaNeueLT Arabic 55 Roman" panose="020B0604020202020204" pitchFamily="34" charset="-78"/>
                <a:cs typeface="HelveticaNeueLT Arabic 55 Roman" panose="020B0604020202020204" pitchFamily="34" charset="-78"/>
              </a:rPr>
              <a:t>4- بكم لغة يمكن أن ننفذ الأمر مع الحاسوب ؟</a:t>
            </a:r>
          </a:p>
          <a:p>
            <a:pPr lvl="0" algn="r" rtl="1" eaLnBrk="0" fontAlgn="base" hangingPunct="0">
              <a:lnSpc>
                <a:spcPct val="150000"/>
              </a:lnSpc>
              <a:spcBef>
                <a:spcPct val="0"/>
              </a:spcBef>
              <a:spcAft>
                <a:spcPct val="0"/>
              </a:spcAft>
            </a:pPr>
            <a:r>
              <a:rPr lang="ar-JO" altLang="en-US" sz="2400" dirty="0">
                <a:latin typeface="HelveticaNeueLT Arabic 55 Roman" panose="020B0604020202020204" pitchFamily="34" charset="-78"/>
                <a:cs typeface="HelveticaNeueLT Arabic 55 Roman" panose="020B0604020202020204" pitchFamily="34" charset="-78"/>
              </a:rPr>
              <a:t> </a:t>
            </a:r>
            <a:endParaRPr kumimoji="0" lang="ar-JO" altLang="en-US" sz="2400" b="0" i="0" u="none" strike="noStrike" cap="none" normalizeH="0" baseline="0" dirty="0">
              <a:ln>
                <a:noFill/>
              </a:ln>
              <a:solidFill>
                <a:schemeClr val="tx1"/>
              </a:solidFill>
              <a:effectLst/>
              <a:latin typeface="HelveticaNeueLT Arabic 55 Roman" panose="020B0604020202020204" pitchFamily="34" charset="-78"/>
              <a:cs typeface="HelveticaNeueLT Arabic 55 Roman" panose="020B0604020202020204" pitchFamily="34" charset="-78"/>
            </a:endParaRPr>
          </a:p>
        </p:txBody>
      </p:sp>
      <p:sp>
        <p:nvSpPr>
          <p:cNvPr id="27" name="Flowchart: Alternate Process 26">
            <a:extLst>
              <a:ext uri="{FF2B5EF4-FFF2-40B4-BE49-F238E27FC236}">
                <a16:creationId xmlns:a16="http://schemas.microsoft.com/office/drawing/2014/main" id="{830D2A05-8FBA-4D97-8158-C800D3D8381E}"/>
              </a:ext>
            </a:extLst>
          </p:cNvPr>
          <p:cNvSpPr/>
          <p:nvPr/>
        </p:nvSpPr>
        <p:spPr>
          <a:xfrm>
            <a:off x="59577" y="6309096"/>
            <a:ext cx="1573020"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BUZZ IN</a:t>
            </a:r>
          </a:p>
        </p:txBody>
      </p:sp>
    </p:spTree>
    <p:extLst>
      <p:ext uri="{BB962C8B-B14F-4D97-AF65-F5344CB8AC3E}">
        <p14:creationId xmlns:p14="http://schemas.microsoft.com/office/powerpoint/2010/main" val="423017900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9" name="Picture 28">
            <a:extLst>
              <a:ext uri="{FF2B5EF4-FFF2-40B4-BE49-F238E27FC236}">
                <a16:creationId xmlns:a16="http://schemas.microsoft.com/office/drawing/2014/main" id="{57A50115-988D-4591-9B1E-264433C85BDA}"/>
              </a:ext>
            </a:extLst>
          </p:cNvPr>
          <p:cNvPicPr>
            <a:picLocks noChangeAspect="1"/>
          </p:cNvPicPr>
          <p:nvPr/>
        </p:nvPicPr>
        <p:blipFill>
          <a:blip r:embed="rId4"/>
          <a:stretch>
            <a:fillRect/>
          </a:stretch>
        </p:blipFill>
        <p:spPr>
          <a:xfrm>
            <a:off x="689130" y="1253381"/>
            <a:ext cx="8783825" cy="5394865"/>
          </a:xfrm>
          <a:prstGeom prst="rect">
            <a:avLst/>
          </a:prstGeom>
        </p:spPr>
      </p:pic>
      <p:grpSp>
        <p:nvGrpSpPr>
          <p:cNvPr id="31" name="Group 30">
            <a:extLst>
              <a:ext uri="{FF2B5EF4-FFF2-40B4-BE49-F238E27FC236}">
                <a16:creationId xmlns:a16="http://schemas.microsoft.com/office/drawing/2014/main" id="{1CC6BAEA-6C9E-459E-8510-53F80FE4A734}"/>
              </a:ext>
            </a:extLst>
          </p:cNvPr>
          <p:cNvGrpSpPr/>
          <p:nvPr/>
        </p:nvGrpSpPr>
        <p:grpSpPr>
          <a:xfrm>
            <a:off x="0" y="1064989"/>
            <a:ext cx="1573020" cy="730155"/>
            <a:chOff x="7452515" y="196918"/>
            <a:chExt cx="1544854" cy="691058"/>
          </a:xfrm>
        </p:grpSpPr>
        <p:sp>
          <p:nvSpPr>
            <p:cNvPr id="35" name="Rounded Rectangle 10">
              <a:extLst>
                <a:ext uri="{FF2B5EF4-FFF2-40B4-BE49-F238E27FC236}">
                  <a16:creationId xmlns:a16="http://schemas.microsoft.com/office/drawing/2014/main" id="{490CDB36-945E-43F4-83D7-0518AB57EE3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3">
              <a:extLst>
                <a:ext uri="{FF2B5EF4-FFF2-40B4-BE49-F238E27FC236}">
                  <a16:creationId xmlns:a16="http://schemas.microsoft.com/office/drawing/2014/main" id="{A15C3390-F3F0-4F20-B255-B414A9ECF5D3}"/>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3</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100009790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27">
            <a:extLst>
              <a:ext uri="{FF2B5EF4-FFF2-40B4-BE49-F238E27FC236}">
                <a16:creationId xmlns:a16="http://schemas.microsoft.com/office/drawing/2014/main" id="{8EAC220E-7511-494C-A465-78E351847581}"/>
              </a:ext>
            </a:extLst>
          </p:cNvPr>
          <p:cNvPicPr>
            <a:picLocks noChangeAspect="1"/>
          </p:cNvPicPr>
          <p:nvPr/>
        </p:nvPicPr>
        <p:blipFill>
          <a:blip r:embed="rId4"/>
          <a:stretch>
            <a:fillRect/>
          </a:stretch>
        </p:blipFill>
        <p:spPr>
          <a:xfrm>
            <a:off x="757646" y="1298870"/>
            <a:ext cx="8612777" cy="5406730"/>
          </a:xfrm>
          <a:prstGeom prst="rect">
            <a:avLst/>
          </a:prstGeom>
        </p:spPr>
      </p:pic>
      <p:grpSp>
        <p:nvGrpSpPr>
          <p:cNvPr id="34" name="Group 33">
            <a:extLst>
              <a:ext uri="{FF2B5EF4-FFF2-40B4-BE49-F238E27FC236}">
                <a16:creationId xmlns:a16="http://schemas.microsoft.com/office/drawing/2014/main" id="{8101D9F4-59EF-4FB0-84A1-4712343CEEC0}"/>
              </a:ext>
            </a:extLst>
          </p:cNvPr>
          <p:cNvGrpSpPr/>
          <p:nvPr/>
        </p:nvGrpSpPr>
        <p:grpSpPr>
          <a:xfrm>
            <a:off x="0" y="1064989"/>
            <a:ext cx="1573020" cy="730155"/>
            <a:chOff x="7452515" y="196918"/>
            <a:chExt cx="1544854" cy="691058"/>
          </a:xfrm>
        </p:grpSpPr>
        <p:sp>
          <p:nvSpPr>
            <p:cNvPr id="35" name="Rounded Rectangle 10">
              <a:extLst>
                <a:ext uri="{FF2B5EF4-FFF2-40B4-BE49-F238E27FC236}">
                  <a16:creationId xmlns:a16="http://schemas.microsoft.com/office/drawing/2014/main" id="{82277316-8F40-47D3-A90F-DF9DCC6A092F}"/>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F987CAE8-3191-4099-B1AE-8838A1879DD8}"/>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43337550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3" name="Picture 22">
            <a:extLst>
              <a:ext uri="{FF2B5EF4-FFF2-40B4-BE49-F238E27FC236}">
                <a16:creationId xmlns:a16="http://schemas.microsoft.com/office/drawing/2014/main" id="{DBC3FBF3-4BA5-4063-B4A5-45F094E75EF4}"/>
              </a:ext>
            </a:extLst>
          </p:cNvPr>
          <p:cNvPicPr>
            <a:picLocks noChangeAspect="1"/>
          </p:cNvPicPr>
          <p:nvPr/>
        </p:nvPicPr>
        <p:blipFill>
          <a:blip r:embed="rId4"/>
          <a:stretch>
            <a:fillRect/>
          </a:stretch>
        </p:blipFill>
        <p:spPr>
          <a:xfrm>
            <a:off x="674284" y="1230630"/>
            <a:ext cx="8888629" cy="5387884"/>
          </a:xfrm>
          <a:prstGeom prst="rect">
            <a:avLst/>
          </a:prstGeom>
        </p:spPr>
      </p:pic>
      <p:grpSp>
        <p:nvGrpSpPr>
          <p:cNvPr id="24" name="Group 23">
            <a:extLst>
              <a:ext uri="{FF2B5EF4-FFF2-40B4-BE49-F238E27FC236}">
                <a16:creationId xmlns:a16="http://schemas.microsoft.com/office/drawing/2014/main" id="{B74E8844-2850-47A9-AA94-4BFABBF0F0B0}"/>
              </a:ext>
            </a:extLst>
          </p:cNvPr>
          <p:cNvGrpSpPr/>
          <p:nvPr/>
        </p:nvGrpSpPr>
        <p:grpSpPr>
          <a:xfrm>
            <a:off x="0" y="1064989"/>
            <a:ext cx="1573020" cy="730155"/>
            <a:chOff x="7452515" y="196918"/>
            <a:chExt cx="1544854" cy="691058"/>
          </a:xfrm>
        </p:grpSpPr>
        <p:sp>
          <p:nvSpPr>
            <p:cNvPr id="25" name="Rounded Rectangle 10">
              <a:extLst>
                <a:ext uri="{FF2B5EF4-FFF2-40B4-BE49-F238E27FC236}">
                  <a16:creationId xmlns:a16="http://schemas.microsoft.com/office/drawing/2014/main" id="{C3D71D04-E26B-4943-A0E4-6C314B45C0A3}"/>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3">
              <a:extLst>
                <a:ext uri="{FF2B5EF4-FFF2-40B4-BE49-F238E27FC236}">
                  <a16:creationId xmlns:a16="http://schemas.microsoft.com/office/drawing/2014/main" id="{525BD762-99C2-4163-AC52-5A69AA6DB1BF}"/>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320496546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1">
            <a:extLst>
              <a:ext uri="{FF2B5EF4-FFF2-40B4-BE49-F238E27FC236}">
                <a16:creationId xmlns:a16="http://schemas.microsoft.com/office/drawing/2014/main" id="{B8D8690F-24F3-4BA2-B817-0E806399213E}"/>
              </a:ext>
            </a:extLst>
          </p:cNvPr>
          <p:cNvPicPr>
            <a:picLocks noChangeAspect="1"/>
          </p:cNvPicPr>
          <p:nvPr/>
        </p:nvPicPr>
        <p:blipFill>
          <a:blip r:embed="rId4"/>
          <a:stretch>
            <a:fillRect/>
          </a:stretch>
        </p:blipFill>
        <p:spPr>
          <a:xfrm>
            <a:off x="748936" y="1243228"/>
            <a:ext cx="8772591" cy="5334000"/>
          </a:xfrm>
          <a:prstGeom prst="rect">
            <a:avLst/>
          </a:prstGeom>
        </p:spPr>
      </p:pic>
    </p:spTree>
    <p:extLst>
      <p:ext uri="{BB962C8B-B14F-4D97-AF65-F5344CB8AC3E}">
        <p14:creationId xmlns:p14="http://schemas.microsoft.com/office/powerpoint/2010/main" val="315714557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1">
            <a:extLst>
              <a:ext uri="{FF2B5EF4-FFF2-40B4-BE49-F238E27FC236}">
                <a16:creationId xmlns:a16="http://schemas.microsoft.com/office/drawing/2014/main" id="{3C21471A-5D01-42DC-A5E2-BCE2E5C3EF7A}"/>
              </a:ext>
            </a:extLst>
          </p:cNvPr>
          <p:cNvPicPr>
            <a:picLocks noChangeAspect="1"/>
          </p:cNvPicPr>
          <p:nvPr/>
        </p:nvPicPr>
        <p:blipFill>
          <a:blip r:embed="rId4"/>
          <a:stretch>
            <a:fillRect/>
          </a:stretch>
        </p:blipFill>
        <p:spPr>
          <a:xfrm>
            <a:off x="801993" y="1204358"/>
            <a:ext cx="8568822" cy="5281749"/>
          </a:xfrm>
          <a:prstGeom prst="rect">
            <a:avLst/>
          </a:prstGeom>
        </p:spPr>
      </p:pic>
    </p:spTree>
    <p:extLst>
      <p:ext uri="{BB962C8B-B14F-4D97-AF65-F5344CB8AC3E}">
        <p14:creationId xmlns:p14="http://schemas.microsoft.com/office/powerpoint/2010/main" val="252035210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1">
            <a:extLst>
              <a:ext uri="{FF2B5EF4-FFF2-40B4-BE49-F238E27FC236}">
                <a16:creationId xmlns:a16="http://schemas.microsoft.com/office/drawing/2014/main" id="{9259B433-A015-4102-9874-36892E0E8B12}"/>
              </a:ext>
            </a:extLst>
          </p:cNvPr>
          <p:cNvPicPr>
            <a:picLocks noChangeAspect="1"/>
          </p:cNvPicPr>
          <p:nvPr/>
        </p:nvPicPr>
        <p:blipFill>
          <a:blip r:embed="rId4"/>
          <a:stretch>
            <a:fillRect/>
          </a:stretch>
        </p:blipFill>
        <p:spPr>
          <a:xfrm>
            <a:off x="691059" y="1204358"/>
            <a:ext cx="8781896" cy="5400600"/>
          </a:xfrm>
          <a:prstGeom prst="rect">
            <a:avLst/>
          </a:prstGeom>
        </p:spPr>
      </p:pic>
      <p:grpSp>
        <p:nvGrpSpPr>
          <p:cNvPr id="24" name="Group 23">
            <a:extLst>
              <a:ext uri="{FF2B5EF4-FFF2-40B4-BE49-F238E27FC236}">
                <a16:creationId xmlns:a16="http://schemas.microsoft.com/office/drawing/2014/main" id="{3483B6F0-E7DE-4835-8CC4-7797D0E55A17}"/>
              </a:ext>
            </a:extLst>
          </p:cNvPr>
          <p:cNvGrpSpPr/>
          <p:nvPr/>
        </p:nvGrpSpPr>
        <p:grpSpPr>
          <a:xfrm>
            <a:off x="0" y="1064989"/>
            <a:ext cx="1573020" cy="730155"/>
            <a:chOff x="7452515" y="196918"/>
            <a:chExt cx="1544854" cy="691058"/>
          </a:xfrm>
        </p:grpSpPr>
        <p:sp>
          <p:nvSpPr>
            <p:cNvPr id="25" name="Rounded Rectangle 10">
              <a:extLst>
                <a:ext uri="{FF2B5EF4-FFF2-40B4-BE49-F238E27FC236}">
                  <a16:creationId xmlns:a16="http://schemas.microsoft.com/office/drawing/2014/main" id="{84DF12AF-C91A-4E49-8826-8D1CCBB1E7C7}"/>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3">
              <a:extLst>
                <a:ext uri="{FF2B5EF4-FFF2-40B4-BE49-F238E27FC236}">
                  <a16:creationId xmlns:a16="http://schemas.microsoft.com/office/drawing/2014/main" id="{136AB257-DF48-4C2A-A7FD-5BCA3B2DA56F}"/>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175215462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a:extLst>
              <a:ext uri="{FF2B5EF4-FFF2-40B4-BE49-F238E27FC236}">
                <a16:creationId xmlns:a16="http://schemas.microsoft.com/office/drawing/2014/main" id="{E7D7135F-20F9-48DC-9E7C-68C11C26F0BD}"/>
              </a:ext>
            </a:extLst>
          </p:cNvPr>
          <p:cNvPicPr>
            <a:picLocks noChangeAspect="1"/>
          </p:cNvPicPr>
          <p:nvPr/>
        </p:nvPicPr>
        <p:blipFill>
          <a:blip r:embed="rId4"/>
          <a:stretch>
            <a:fillRect/>
          </a:stretch>
        </p:blipFill>
        <p:spPr>
          <a:xfrm>
            <a:off x="743711" y="1250513"/>
            <a:ext cx="8846499" cy="5400601"/>
          </a:xfrm>
          <a:prstGeom prst="rect">
            <a:avLst/>
          </a:prstGeom>
        </p:spPr>
      </p:pic>
    </p:spTree>
    <p:extLst>
      <p:ext uri="{BB962C8B-B14F-4D97-AF65-F5344CB8AC3E}">
        <p14:creationId xmlns:p14="http://schemas.microsoft.com/office/powerpoint/2010/main" val="278010406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1">
            <a:extLst>
              <a:ext uri="{FF2B5EF4-FFF2-40B4-BE49-F238E27FC236}">
                <a16:creationId xmlns:a16="http://schemas.microsoft.com/office/drawing/2014/main" id="{E976CC6C-3B6B-4C21-A19B-2F2A1B712F51}"/>
              </a:ext>
            </a:extLst>
          </p:cNvPr>
          <p:cNvPicPr>
            <a:picLocks noChangeAspect="1"/>
          </p:cNvPicPr>
          <p:nvPr/>
        </p:nvPicPr>
        <p:blipFill>
          <a:blip r:embed="rId4"/>
          <a:stretch>
            <a:fillRect/>
          </a:stretch>
        </p:blipFill>
        <p:spPr>
          <a:xfrm>
            <a:off x="674284" y="1230630"/>
            <a:ext cx="8834355" cy="5105217"/>
          </a:xfrm>
          <a:prstGeom prst="rect">
            <a:avLst/>
          </a:prstGeom>
        </p:spPr>
      </p:pic>
      <p:grpSp>
        <p:nvGrpSpPr>
          <p:cNvPr id="23" name="Group 22">
            <a:extLst>
              <a:ext uri="{FF2B5EF4-FFF2-40B4-BE49-F238E27FC236}">
                <a16:creationId xmlns:a16="http://schemas.microsoft.com/office/drawing/2014/main" id="{3C3EE91A-851B-44B6-9336-AE7EB9FFE941}"/>
              </a:ext>
            </a:extLst>
          </p:cNvPr>
          <p:cNvGrpSpPr/>
          <p:nvPr/>
        </p:nvGrpSpPr>
        <p:grpSpPr>
          <a:xfrm>
            <a:off x="0" y="1064989"/>
            <a:ext cx="1573020" cy="730155"/>
            <a:chOff x="7452515" y="196918"/>
            <a:chExt cx="1544854" cy="691058"/>
          </a:xfrm>
        </p:grpSpPr>
        <p:sp>
          <p:nvSpPr>
            <p:cNvPr id="24" name="Rounded Rectangle 10">
              <a:extLst>
                <a:ext uri="{FF2B5EF4-FFF2-40B4-BE49-F238E27FC236}">
                  <a16:creationId xmlns:a16="http://schemas.microsoft.com/office/drawing/2014/main" id="{28CEAE34-65A6-4F7A-80C5-F2401609D55E}"/>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3">
              <a:extLst>
                <a:ext uri="{FF2B5EF4-FFF2-40B4-BE49-F238E27FC236}">
                  <a16:creationId xmlns:a16="http://schemas.microsoft.com/office/drawing/2014/main" id="{4769E8D8-A329-41A6-BDCA-6EC1E95CD068}"/>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5</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143815337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2" name="Group 21">
            <a:extLst>
              <a:ext uri="{FF2B5EF4-FFF2-40B4-BE49-F238E27FC236}">
                <a16:creationId xmlns:a16="http://schemas.microsoft.com/office/drawing/2014/main" id="{E8CFDCFD-D45C-437A-BC34-BC98ADC2B6A0}"/>
              </a:ext>
            </a:extLst>
          </p:cNvPr>
          <p:cNvGrpSpPr/>
          <p:nvPr/>
        </p:nvGrpSpPr>
        <p:grpSpPr>
          <a:xfrm>
            <a:off x="783537" y="1204358"/>
            <a:ext cx="8655298" cy="5319644"/>
            <a:chOff x="505097" y="191589"/>
            <a:chExt cx="11103429" cy="6426925"/>
          </a:xfrm>
        </p:grpSpPr>
        <p:pic>
          <p:nvPicPr>
            <p:cNvPr id="23" name="Picture 22">
              <a:extLst>
                <a:ext uri="{FF2B5EF4-FFF2-40B4-BE49-F238E27FC236}">
                  <a16:creationId xmlns:a16="http://schemas.microsoft.com/office/drawing/2014/main" id="{CD7DAA98-710B-4F50-8AF4-DC40047DF8AF}"/>
                </a:ext>
              </a:extLst>
            </p:cNvPr>
            <p:cNvPicPr>
              <a:picLocks noChangeAspect="1"/>
            </p:cNvPicPr>
            <p:nvPr/>
          </p:nvPicPr>
          <p:blipFill>
            <a:blip r:embed="rId4"/>
            <a:stretch>
              <a:fillRect/>
            </a:stretch>
          </p:blipFill>
          <p:spPr>
            <a:xfrm>
              <a:off x="505097" y="191589"/>
              <a:ext cx="11103429" cy="6426925"/>
            </a:xfrm>
            <a:prstGeom prst="rect">
              <a:avLst/>
            </a:prstGeom>
          </p:spPr>
        </p:pic>
        <p:sp>
          <p:nvSpPr>
            <p:cNvPr id="24" name="Rectangle: Rounded Corners 23">
              <a:extLst>
                <a:ext uri="{FF2B5EF4-FFF2-40B4-BE49-F238E27FC236}">
                  <a16:creationId xmlns:a16="http://schemas.microsoft.com/office/drawing/2014/main" id="{90EFC4E8-7F2E-40A7-A630-ED85C1BE0239}"/>
                </a:ext>
              </a:extLst>
            </p:cNvPr>
            <p:cNvSpPr/>
            <p:nvPr/>
          </p:nvSpPr>
          <p:spPr>
            <a:xfrm>
              <a:off x="4876800" y="1576252"/>
              <a:ext cx="6496593" cy="47461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3200" dirty="0">
                  <a:solidFill>
                    <a:srgbClr val="3576AB"/>
                  </a:solidFill>
                  <a:latin typeface="HelveticaNeueLT Arabic 55 Roman" panose="020B0604020202020204" pitchFamily="34" charset="-78"/>
                  <a:cs typeface="HelveticaNeueLT Arabic 55 Roman" panose="020B0604020202020204" pitchFamily="34" charset="-78"/>
                </a:rPr>
                <a:t>الجمل (التعليمات البرمجية) الأساسية في لغة بايثون </a:t>
              </a:r>
            </a:p>
            <a:p>
              <a:pPr algn="ctr" rtl="1"/>
              <a:endParaRPr lang="ar-JO" sz="1200" dirty="0">
                <a:solidFill>
                  <a:srgbClr val="3576AB"/>
                </a:solidFill>
                <a:latin typeface="HelveticaNeueLT Arabic 55 Roman" panose="020B0604020202020204" pitchFamily="34" charset="-78"/>
                <a:cs typeface="HelveticaNeueLT Arabic 55 Roman" panose="020B0604020202020204" pitchFamily="34" charset="-78"/>
              </a:endParaRPr>
            </a:p>
            <a:p>
              <a:pPr algn="ctr" rtl="1"/>
              <a:endParaRPr lang="ar-JO" sz="3200" dirty="0">
                <a:solidFill>
                  <a:srgbClr val="3576AB"/>
                </a:solidFill>
                <a:latin typeface="HelveticaNeueLT Arabic 55 Roman" panose="020B0604020202020204" pitchFamily="34" charset="-78"/>
                <a:cs typeface="HelveticaNeueLT Arabic 55 Roman" panose="020B0604020202020204" pitchFamily="34" charset="-78"/>
              </a:endParaRPr>
            </a:p>
            <a:p>
              <a:pPr algn="ctr" rtl="1"/>
              <a:r>
                <a:rPr lang="ar-JO" sz="3200" dirty="0">
                  <a:solidFill>
                    <a:srgbClr val="3576AB"/>
                  </a:solidFill>
                  <a:latin typeface="HelveticaNeueLT Arabic 55 Roman" panose="020B0604020202020204" pitchFamily="34" charset="-78"/>
                  <a:cs typeface="HelveticaNeueLT Arabic 55 Roman" panose="020B0604020202020204" pitchFamily="34" charset="-78"/>
                </a:rPr>
                <a:t>أولًا جملة الطباعة </a:t>
              </a:r>
              <a:endParaRPr lang="en-US" sz="3200" dirty="0">
                <a:solidFill>
                  <a:srgbClr val="3576AB"/>
                </a:solidFill>
                <a:latin typeface="HelveticaNeueLT Arabic 55 Roman" panose="020B0604020202020204" pitchFamily="34" charset="-78"/>
                <a:cs typeface="HelveticaNeueLT Arabic 55 Roman" panose="020B0604020202020204" pitchFamily="34" charset="-78"/>
              </a:endParaRPr>
            </a:p>
          </p:txBody>
        </p:sp>
      </p:grpSp>
    </p:spTree>
    <p:extLst>
      <p:ext uri="{BB962C8B-B14F-4D97-AF65-F5344CB8AC3E}">
        <p14:creationId xmlns:p14="http://schemas.microsoft.com/office/powerpoint/2010/main" val="294848034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5" name="Group 24">
            <a:extLst>
              <a:ext uri="{FF2B5EF4-FFF2-40B4-BE49-F238E27FC236}">
                <a16:creationId xmlns:a16="http://schemas.microsoft.com/office/drawing/2014/main" id="{1775B77C-A32D-42BD-A720-6298C672DAF8}"/>
              </a:ext>
            </a:extLst>
          </p:cNvPr>
          <p:cNvGrpSpPr/>
          <p:nvPr/>
        </p:nvGrpSpPr>
        <p:grpSpPr>
          <a:xfrm>
            <a:off x="836023" y="1436914"/>
            <a:ext cx="8611755" cy="5181600"/>
            <a:chOff x="505097" y="191589"/>
            <a:chExt cx="11103429" cy="6426925"/>
          </a:xfrm>
        </p:grpSpPr>
        <p:pic>
          <p:nvPicPr>
            <p:cNvPr id="27" name="Picture 26">
              <a:extLst>
                <a:ext uri="{FF2B5EF4-FFF2-40B4-BE49-F238E27FC236}">
                  <a16:creationId xmlns:a16="http://schemas.microsoft.com/office/drawing/2014/main" id="{C47482C7-7830-4E91-8BAA-89845D42D812}"/>
                </a:ext>
              </a:extLst>
            </p:cNvPr>
            <p:cNvPicPr>
              <a:picLocks noChangeAspect="1"/>
            </p:cNvPicPr>
            <p:nvPr/>
          </p:nvPicPr>
          <p:blipFill>
            <a:blip r:embed="rId4"/>
            <a:stretch>
              <a:fillRect/>
            </a:stretch>
          </p:blipFill>
          <p:spPr>
            <a:xfrm>
              <a:off x="505097" y="191589"/>
              <a:ext cx="11103429" cy="6426925"/>
            </a:xfrm>
            <a:prstGeom prst="rect">
              <a:avLst/>
            </a:prstGeom>
          </p:spPr>
        </p:pic>
        <p:sp>
          <p:nvSpPr>
            <p:cNvPr id="28" name="Rectangle: Rounded Corners 27">
              <a:extLst>
                <a:ext uri="{FF2B5EF4-FFF2-40B4-BE49-F238E27FC236}">
                  <a16:creationId xmlns:a16="http://schemas.microsoft.com/office/drawing/2014/main" id="{9E58E414-C157-48FD-8140-29698B1E6803}"/>
                </a:ext>
              </a:extLst>
            </p:cNvPr>
            <p:cNvSpPr/>
            <p:nvPr/>
          </p:nvSpPr>
          <p:spPr>
            <a:xfrm>
              <a:off x="4876800" y="1576252"/>
              <a:ext cx="6496593" cy="47461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JO" sz="2800" dirty="0">
                  <a:solidFill>
                    <a:srgbClr val="3576AB"/>
                  </a:solidFill>
                  <a:latin typeface="HelveticaNeueLT Arabic 55 Roman" panose="020B0604020202020204" pitchFamily="34" charset="-78"/>
                  <a:cs typeface="HelveticaNeueLT Arabic 55 Roman" panose="020B0604020202020204" pitchFamily="34" charset="-78"/>
                </a:rPr>
                <a:t>أولًا جملة الطباعة : هي تعليمة برمجية تستخدم لعرض المخرجات للمستخدم مثل عرض نتائج العمليات الحسابية، أو عرض النصوص التوضيحية، أو أي معلومات يريد المبرمج إيصالها إلى مستخدم البرنامج.</a:t>
              </a:r>
              <a:endParaRPr lang="en-US" sz="2800" dirty="0">
                <a:solidFill>
                  <a:srgbClr val="3576AB"/>
                </a:solidFill>
                <a:latin typeface="HelveticaNeueLT Arabic 55 Roman" panose="020B0604020202020204" pitchFamily="34" charset="-78"/>
                <a:cs typeface="HelveticaNeueLT Arabic 55 Roman" panose="020B0604020202020204" pitchFamily="34" charset="-78"/>
              </a:endParaRPr>
            </a:p>
          </p:txBody>
        </p:sp>
      </p:grpSp>
      <p:grpSp>
        <p:nvGrpSpPr>
          <p:cNvPr id="29" name="Group 28">
            <a:extLst>
              <a:ext uri="{FF2B5EF4-FFF2-40B4-BE49-F238E27FC236}">
                <a16:creationId xmlns:a16="http://schemas.microsoft.com/office/drawing/2014/main" id="{03B8ECE2-22F0-4A48-9900-8D15B7B7C40B}"/>
              </a:ext>
            </a:extLst>
          </p:cNvPr>
          <p:cNvGrpSpPr/>
          <p:nvPr/>
        </p:nvGrpSpPr>
        <p:grpSpPr>
          <a:xfrm>
            <a:off x="0" y="1064989"/>
            <a:ext cx="1573020" cy="730155"/>
            <a:chOff x="7452515" y="196918"/>
            <a:chExt cx="1544854" cy="691058"/>
          </a:xfrm>
        </p:grpSpPr>
        <p:sp>
          <p:nvSpPr>
            <p:cNvPr id="30" name="Rounded Rectangle 10">
              <a:extLst>
                <a:ext uri="{FF2B5EF4-FFF2-40B4-BE49-F238E27FC236}">
                  <a16:creationId xmlns:a16="http://schemas.microsoft.com/office/drawing/2014/main" id="{E17F7265-75A7-480F-B86D-C5396FFDF166}"/>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3">
              <a:extLst>
                <a:ext uri="{FF2B5EF4-FFF2-40B4-BE49-F238E27FC236}">
                  <a16:creationId xmlns:a16="http://schemas.microsoft.com/office/drawing/2014/main" id="{134411BB-EB7E-4F54-9350-9598E7786365}"/>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27884026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5" name="Rounded Rectangle 44"/>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6" name="Rounded Rectangle 45"/>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Rectangle 1">
            <a:extLst>
              <a:ext uri="{FF2B5EF4-FFF2-40B4-BE49-F238E27FC236}">
                <a16:creationId xmlns:a16="http://schemas.microsoft.com/office/drawing/2014/main" id="{5612FF1C-082B-4676-BFD7-378B48FBD322}"/>
              </a:ext>
            </a:extLst>
          </p:cNvPr>
          <p:cNvSpPr>
            <a:spLocks noChangeArrowheads="1"/>
          </p:cNvSpPr>
          <p:nvPr/>
        </p:nvSpPr>
        <p:spPr bwMode="auto">
          <a:xfrm>
            <a:off x="1209040" y="2754956"/>
            <a:ext cx="8161774" cy="2041264"/>
          </a:xfrm>
          <a:prstGeom prst="rect">
            <a:avLst/>
          </a:prstGeom>
          <a:solidFill>
            <a:srgbClr val="FBFBFC"/>
          </a:solidFill>
          <a:ln>
            <a:solidFill>
              <a:srgbClr val="2195F2"/>
            </a:solidFill>
          </a:ln>
          <a:effectLs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JO" altLang="en-US" sz="4000" b="1" i="0" u="none" strike="noStrike" cap="none" normalizeH="0" baseline="0" dirty="0">
                <a:ln>
                  <a:noFill/>
                </a:ln>
                <a:solidFill>
                  <a:schemeClr val="tx1"/>
                </a:solidFill>
                <a:effectLst/>
                <a:latin typeface="HelveticaNeueLT Arabic 55 Roman" panose="020B0604020202020204" pitchFamily="34" charset="-78"/>
                <a:cs typeface="HelveticaNeueLT Arabic 55 Roman" panose="020B0604020202020204" pitchFamily="34" charset="-78"/>
              </a:rPr>
              <a:t>التمهيد:</a:t>
            </a:r>
          </a:p>
          <a:p>
            <a:pPr lvl="0" algn="just" rtl="1" eaLnBrk="0" fontAlgn="base" hangingPunct="0">
              <a:lnSpc>
                <a:spcPct val="150000"/>
              </a:lnSpc>
              <a:spcBef>
                <a:spcPct val="0"/>
              </a:spcBef>
              <a:spcAft>
                <a:spcPct val="0"/>
              </a:spcAft>
            </a:pPr>
            <a:r>
              <a:rPr lang="ar-JO" altLang="en-US" sz="2000" b="1" dirty="0">
                <a:solidFill>
                  <a:srgbClr val="FF0000"/>
                </a:solidFill>
                <a:latin typeface="HelveticaNeueLT Arabic 55 Roman" panose="020B0604020202020204" pitchFamily="34" charset="-78"/>
                <a:cs typeface="HelveticaNeueLT Arabic 55 Roman" panose="020B0604020202020204" pitchFamily="34" charset="-78"/>
              </a:rPr>
              <a:t>يمكن للأنسان أن يطلب من الحاسوب بطرق عدة أن يقوم بتنفيذ مجموعة من الأمور التي يريدها ويتم ذلك من خلال عملية تسمى برمجة الحاسوب ... سنتعرف خلال هذا الدرس استخدام لغة البرمجة بايثون في برمجة الحاسوب </a:t>
            </a:r>
            <a:endParaRPr lang="ar-JO" altLang="en-US" sz="5400" b="1" dirty="0">
              <a:solidFill>
                <a:srgbClr val="FF0000"/>
              </a:solidFill>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5" name="Group 24">
            <a:extLst>
              <a:ext uri="{FF2B5EF4-FFF2-40B4-BE49-F238E27FC236}">
                <a16:creationId xmlns:a16="http://schemas.microsoft.com/office/drawing/2014/main" id="{55BD5D74-8B6B-B77B-CAED-CFAC384830F6}"/>
              </a:ext>
            </a:extLst>
          </p:cNvPr>
          <p:cNvGrpSpPr/>
          <p:nvPr/>
        </p:nvGrpSpPr>
        <p:grpSpPr>
          <a:xfrm>
            <a:off x="-80638" y="985718"/>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01:00 minutes</a:t>
              </a:r>
            </a:p>
          </p:txBody>
        </p:sp>
      </p:grpSp>
    </p:spTree>
    <p:extLst>
      <p:ext uri="{BB962C8B-B14F-4D97-AF65-F5344CB8AC3E}">
        <p14:creationId xmlns:p14="http://schemas.microsoft.com/office/powerpoint/2010/main" val="45142984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0EA408DE-B09A-434D-AA3F-75FDDA311AEC}"/>
              </a:ext>
            </a:extLst>
          </p:cNvPr>
          <p:cNvGrpSpPr/>
          <p:nvPr/>
        </p:nvGrpSpPr>
        <p:grpSpPr>
          <a:xfrm>
            <a:off x="757646" y="1204358"/>
            <a:ext cx="8690134" cy="5414156"/>
            <a:chOff x="505097" y="191589"/>
            <a:chExt cx="11103429" cy="6426925"/>
          </a:xfrm>
        </p:grpSpPr>
        <p:pic>
          <p:nvPicPr>
            <p:cNvPr id="31" name="Picture 30">
              <a:extLst>
                <a:ext uri="{FF2B5EF4-FFF2-40B4-BE49-F238E27FC236}">
                  <a16:creationId xmlns:a16="http://schemas.microsoft.com/office/drawing/2014/main" id="{36A692A2-A717-42FA-A4E1-C844B7B3F72A}"/>
                </a:ext>
              </a:extLst>
            </p:cNvPr>
            <p:cNvPicPr>
              <a:picLocks noChangeAspect="1"/>
            </p:cNvPicPr>
            <p:nvPr/>
          </p:nvPicPr>
          <p:blipFill>
            <a:blip r:embed="rId4"/>
            <a:stretch>
              <a:fillRect/>
            </a:stretch>
          </p:blipFill>
          <p:spPr>
            <a:xfrm>
              <a:off x="505097" y="191589"/>
              <a:ext cx="11103429" cy="6426925"/>
            </a:xfrm>
            <a:prstGeom prst="rect">
              <a:avLst/>
            </a:prstGeom>
          </p:spPr>
        </p:pic>
        <p:sp>
          <p:nvSpPr>
            <p:cNvPr id="32" name="Rectangle: Rounded Corners 31">
              <a:extLst>
                <a:ext uri="{FF2B5EF4-FFF2-40B4-BE49-F238E27FC236}">
                  <a16:creationId xmlns:a16="http://schemas.microsoft.com/office/drawing/2014/main" id="{27D8E8B3-B4D6-4E1F-9384-BDBF6DDC1271}"/>
                </a:ext>
              </a:extLst>
            </p:cNvPr>
            <p:cNvSpPr/>
            <p:nvPr/>
          </p:nvSpPr>
          <p:spPr>
            <a:xfrm>
              <a:off x="888274" y="1576252"/>
              <a:ext cx="10485119" cy="47461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3200" dirty="0">
                  <a:solidFill>
                    <a:srgbClr val="3576AB"/>
                  </a:solidFill>
                  <a:latin typeface="HelveticaNeueLT Arabic 55 Roman" panose="020B0604020202020204" pitchFamily="34" charset="-78"/>
                  <a:cs typeface="HelveticaNeueLT Arabic 55 Roman" panose="020B0604020202020204" pitchFamily="34" charset="-78"/>
                </a:rPr>
                <a:t>الصيغة العامة </a:t>
              </a:r>
            </a:p>
            <a:p>
              <a:pPr algn="ctr"/>
              <a:endParaRPr lang="ar-JO" sz="32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ar-JO" sz="32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ar-JO" sz="32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ar-JO" sz="32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ar-JO" sz="32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ar-JO" sz="32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en-US" sz="3200" dirty="0">
                <a:solidFill>
                  <a:srgbClr val="3576AB"/>
                </a:solidFill>
                <a:latin typeface="HelveticaNeueLT Arabic 55 Roman" panose="020B0604020202020204" pitchFamily="34" charset="-78"/>
                <a:cs typeface="HelveticaNeueLT Arabic 55 Roman" panose="020B0604020202020204" pitchFamily="34" charset="-78"/>
              </a:endParaRPr>
            </a:p>
          </p:txBody>
        </p:sp>
        <p:pic>
          <p:nvPicPr>
            <p:cNvPr id="34" name="Picture 33">
              <a:extLst>
                <a:ext uri="{FF2B5EF4-FFF2-40B4-BE49-F238E27FC236}">
                  <a16:creationId xmlns:a16="http://schemas.microsoft.com/office/drawing/2014/main" id="{A5DC1E51-7AB1-4DDB-AFA5-2518F2B61298}"/>
                </a:ext>
              </a:extLst>
            </p:cNvPr>
            <p:cNvPicPr>
              <a:picLocks noChangeAspect="1"/>
            </p:cNvPicPr>
            <p:nvPr/>
          </p:nvPicPr>
          <p:blipFill rotWithShape="1">
            <a:blip r:embed="rId5"/>
            <a:srcRect t="33988"/>
            <a:stretch/>
          </p:blipFill>
          <p:spPr>
            <a:xfrm>
              <a:off x="1267095" y="2987040"/>
              <a:ext cx="9727475" cy="1238658"/>
            </a:xfrm>
            <a:prstGeom prst="rect">
              <a:avLst/>
            </a:prstGeom>
          </p:spPr>
        </p:pic>
      </p:grpSp>
      <p:grpSp>
        <p:nvGrpSpPr>
          <p:cNvPr id="35" name="Group 34">
            <a:extLst>
              <a:ext uri="{FF2B5EF4-FFF2-40B4-BE49-F238E27FC236}">
                <a16:creationId xmlns:a16="http://schemas.microsoft.com/office/drawing/2014/main" id="{39F15028-B00E-4F6E-963B-9C15FBAFE16F}"/>
              </a:ext>
            </a:extLst>
          </p:cNvPr>
          <p:cNvGrpSpPr/>
          <p:nvPr/>
        </p:nvGrpSpPr>
        <p:grpSpPr>
          <a:xfrm>
            <a:off x="0" y="1064989"/>
            <a:ext cx="1573020" cy="730155"/>
            <a:chOff x="7452515" y="196918"/>
            <a:chExt cx="1544854" cy="691058"/>
          </a:xfrm>
        </p:grpSpPr>
        <p:sp>
          <p:nvSpPr>
            <p:cNvPr id="43" name="Rounded Rectangle 10">
              <a:extLst>
                <a:ext uri="{FF2B5EF4-FFF2-40B4-BE49-F238E27FC236}">
                  <a16:creationId xmlns:a16="http://schemas.microsoft.com/office/drawing/2014/main" id="{5DAD531C-B5D0-400C-8449-8D4324CB9E17}"/>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3">
              <a:extLst>
                <a:ext uri="{FF2B5EF4-FFF2-40B4-BE49-F238E27FC236}">
                  <a16:creationId xmlns:a16="http://schemas.microsoft.com/office/drawing/2014/main" id="{2FE9E856-DB11-4EBE-80AF-6286FEA2AFEF}"/>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321425910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C67153-B5EF-49CF-8B8C-DC3C8987F02E}"/>
              </a:ext>
            </a:extLst>
          </p:cNvPr>
          <p:cNvPicPr>
            <a:picLocks noChangeAspect="1"/>
          </p:cNvPicPr>
          <p:nvPr/>
        </p:nvPicPr>
        <p:blipFill>
          <a:blip r:embed="rId2"/>
          <a:stretch>
            <a:fillRect/>
          </a:stretch>
        </p:blipFill>
        <p:spPr>
          <a:xfrm>
            <a:off x="1299119" y="1382808"/>
            <a:ext cx="8085343" cy="2928046"/>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10</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pic>
        <p:nvPicPr>
          <p:cNvPr id="2" name="Picture 3">
            <a:extLst>
              <a:ext uri="{FF2B5EF4-FFF2-40B4-BE49-F238E27FC236}">
                <a16:creationId xmlns:a16="http://schemas.microsoft.com/office/drawing/2014/main" id="{2FC3215C-D3B7-6906-CC1F-48C6B21661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544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Table 28">
            <a:extLst>
              <a:ext uri="{FF2B5EF4-FFF2-40B4-BE49-F238E27FC236}">
                <a16:creationId xmlns:a16="http://schemas.microsoft.com/office/drawing/2014/main" id="{E5A44BA2-0899-44B9-9089-90BEAF10A411}"/>
              </a:ext>
            </a:extLst>
          </p:cNvPr>
          <p:cNvGraphicFramePr>
            <a:graphicFrameLocks noGrp="1"/>
          </p:cNvGraphicFramePr>
          <p:nvPr>
            <p:extLst>
              <p:ext uri="{D42A27DB-BD31-4B8C-83A1-F6EECF244321}">
                <p14:modId xmlns:p14="http://schemas.microsoft.com/office/powerpoint/2010/main" val="587998178"/>
              </p:ext>
            </p:extLst>
          </p:nvPr>
        </p:nvGraphicFramePr>
        <p:xfrm>
          <a:off x="3825938" y="4985794"/>
          <a:ext cx="2761203" cy="1483360"/>
        </p:xfrm>
        <a:graphic>
          <a:graphicData uri="http://schemas.openxmlformats.org/drawingml/2006/table">
            <a:tbl>
              <a:tblPr firstRow="1" bandRow="1">
                <a:tableStyleId>{5C22544A-7EE6-4342-B048-85BDC9FD1C3A}</a:tableStyleId>
              </a:tblPr>
              <a:tblGrid>
                <a:gridCol w="1378717">
                  <a:extLst>
                    <a:ext uri="{9D8B030D-6E8A-4147-A177-3AD203B41FA5}">
                      <a16:colId xmlns:a16="http://schemas.microsoft.com/office/drawing/2014/main" val="3225904987"/>
                    </a:ext>
                  </a:extLst>
                </a:gridCol>
                <a:gridCol w="1382486">
                  <a:extLst>
                    <a:ext uri="{9D8B030D-6E8A-4147-A177-3AD203B41FA5}">
                      <a16:colId xmlns:a16="http://schemas.microsoft.com/office/drawing/2014/main" val="2926199718"/>
                    </a:ext>
                  </a:extLst>
                </a:gridCol>
              </a:tblGrid>
              <a:tr h="370840">
                <a:tc>
                  <a:txBody>
                    <a:bodyPr/>
                    <a:lstStyle/>
                    <a:p>
                      <a:pPr algn="ctr"/>
                      <a:r>
                        <a:rPr lang="ar-JO" dirty="0"/>
                        <a:t>العلامة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dirty="0"/>
                        <a:t>المعيار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3676175"/>
                  </a:ext>
                </a:extLst>
              </a:tr>
              <a:tr h="370840">
                <a:tc>
                  <a:txBody>
                    <a:bodyPr/>
                    <a:lstStyle/>
                    <a:p>
                      <a:pPr algn="ctr"/>
                      <a:r>
                        <a:rPr lang="ar-JO" dirty="0"/>
                        <a:t>5 علامات</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dirty="0"/>
                        <a:t>التعاون</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2184521"/>
                  </a:ext>
                </a:extLst>
              </a:tr>
              <a:tr h="370840">
                <a:tc>
                  <a:txBody>
                    <a:bodyPr/>
                    <a:lstStyle/>
                    <a:p>
                      <a:pPr algn="ctr"/>
                      <a:r>
                        <a:rPr lang="ar-JO" dirty="0"/>
                        <a:t>5 علامات</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dirty="0"/>
                        <a:t>احترام النظام</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5532"/>
                  </a:ext>
                </a:extLst>
              </a:tr>
              <a:tr h="370840">
                <a:tc>
                  <a:txBody>
                    <a:bodyPr/>
                    <a:lstStyle/>
                    <a:p>
                      <a:pPr algn="ctr"/>
                      <a:r>
                        <a:rPr lang="ar-JO" dirty="0"/>
                        <a:t>5 علامات</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dirty="0"/>
                        <a:t>أداء المهمة</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779643"/>
                  </a:ext>
                </a:extLst>
              </a:tr>
            </a:tbl>
          </a:graphicData>
        </a:graphic>
      </p:graphicFrame>
      <p:sp>
        <p:nvSpPr>
          <p:cNvPr id="34" name="TextBox 33">
            <a:extLst>
              <a:ext uri="{FF2B5EF4-FFF2-40B4-BE49-F238E27FC236}">
                <a16:creationId xmlns:a16="http://schemas.microsoft.com/office/drawing/2014/main" id="{2A58EACE-1A10-4586-9147-F9D3E34E1619}"/>
              </a:ext>
            </a:extLst>
          </p:cNvPr>
          <p:cNvSpPr txBox="1"/>
          <p:nvPr/>
        </p:nvSpPr>
        <p:spPr>
          <a:xfrm>
            <a:off x="4558400" y="4463658"/>
            <a:ext cx="1537600" cy="369332"/>
          </a:xfrm>
          <a:prstGeom prst="rect">
            <a:avLst/>
          </a:prstGeom>
          <a:noFill/>
        </p:spPr>
        <p:txBody>
          <a:bodyPr wrap="none" rtlCol="0">
            <a:spAutoFit/>
          </a:bodyPr>
          <a:lstStyle/>
          <a:p>
            <a:r>
              <a:rPr lang="ar-JO" dirty="0"/>
              <a:t>معايير تقييم المهمة</a:t>
            </a:r>
            <a:endParaRPr lang="en-US" dirty="0"/>
          </a:p>
        </p:txBody>
      </p:sp>
    </p:spTree>
    <p:extLst>
      <p:ext uri="{BB962C8B-B14F-4D97-AF65-F5344CB8AC3E}">
        <p14:creationId xmlns:p14="http://schemas.microsoft.com/office/powerpoint/2010/main" val="71883488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2312BB-0CAD-4AD5-AF3A-F216DCCD69B3}"/>
              </a:ext>
            </a:extLst>
          </p:cNvPr>
          <p:cNvPicPr>
            <a:picLocks noChangeAspect="1"/>
          </p:cNvPicPr>
          <p:nvPr/>
        </p:nvPicPr>
        <p:blipFill>
          <a:blip r:embed="rId2"/>
          <a:stretch>
            <a:fillRect/>
          </a:stretch>
        </p:blipFill>
        <p:spPr>
          <a:xfrm>
            <a:off x="792480" y="1298870"/>
            <a:ext cx="8576362" cy="5206433"/>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4</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379994317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11BF16-40BB-43B1-8EB1-D1143D7F6B07}"/>
              </a:ext>
            </a:extLst>
          </p:cNvPr>
          <p:cNvPicPr>
            <a:picLocks noChangeAspect="1"/>
          </p:cNvPicPr>
          <p:nvPr/>
        </p:nvPicPr>
        <p:blipFill>
          <a:blip r:embed="rId2"/>
          <a:stretch>
            <a:fillRect/>
          </a:stretch>
        </p:blipFill>
        <p:spPr>
          <a:xfrm>
            <a:off x="783771" y="1209150"/>
            <a:ext cx="8852470" cy="5243901"/>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15</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graphicFrame>
        <p:nvGraphicFramePr>
          <p:cNvPr id="27" name="Table 26">
            <a:extLst>
              <a:ext uri="{FF2B5EF4-FFF2-40B4-BE49-F238E27FC236}">
                <a16:creationId xmlns:a16="http://schemas.microsoft.com/office/drawing/2014/main" id="{865CFAC0-8AC1-4A1E-80F9-51D70CA92FA6}"/>
              </a:ext>
            </a:extLst>
          </p:cNvPr>
          <p:cNvGraphicFramePr>
            <a:graphicFrameLocks noGrp="1"/>
          </p:cNvGraphicFramePr>
          <p:nvPr>
            <p:extLst>
              <p:ext uri="{D42A27DB-BD31-4B8C-83A1-F6EECF244321}">
                <p14:modId xmlns:p14="http://schemas.microsoft.com/office/powerpoint/2010/main" val="3759856926"/>
              </p:ext>
            </p:extLst>
          </p:nvPr>
        </p:nvGraphicFramePr>
        <p:xfrm>
          <a:off x="16377" y="5242275"/>
          <a:ext cx="1174867" cy="1605280"/>
        </p:xfrm>
        <a:graphic>
          <a:graphicData uri="http://schemas.openxmlformats.org/drawingml/2006/table">
            <a:tbl>
              <a:tblPr firstRow="1" bandRow="1">
                <a:tableStyleId>{5C22544A-7EE6-4342-B048-85BDC9FD1C3A}</a:tableStyleId>
              </a:tblPr>
              <a:tblGrid>
                <a:gridCol w="586631">
                  <a:extLst>
                    <a:ext uri="{9D8B030D-6E8A-4147-A177-3AD203B41FA5}">
                      <a16:colId xmlns:a16="http://schemas.microsoft.com/office/drawing/2014/main" val="3225904987"/>
                    </a:ext>
                  </a:extLst>
                </a:gridCol>
                <a:gridCol w="588236">
                  <a:extLst>
                    <a:ext uri="{9D8B030D-6E8A-4147-A177-3AD203B41FA5}">
                      <a16:colId xmlns:a16="http://schemas.microsoft.com/office/drawing/2014/main" val="2926199718"/>
                    </a:ext>
                  </a:extLst>
                </a:gridCol>
              </a:tblGrid>
              <a:tr h="370840">
                <a:tc>
                  <a:txBody>
                    <a:bodyPr/>
                    <a:lstStyle/>
                    <a:p>
                      <a:pPr algn="ctr"/>
                      <a:r>
                        <a:rPr lang="ar-JO" sz="1050" dirty="0"/>
                        <a:t>العلامة </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050" dirty="0"/>
                        <a:t>المعيار </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3676175"/>
                  </a:ext>
                </a:extLst>
              </a:tr>
              <a:tr h="370840">
                <a:tc>
                  <a:txBody>
                    <a:bodyPr/>
                    <a:lstStyle/>
                    <a:p>
                      <a:pPr algn="ctr"/>
                      <a:r>
                        <a:rPr lang="ar-JO" sz="1050" dirty="0"/>
                        <a:t>5 علامات</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050" dirty="0"/>
                        <a:t>التعاون</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2184521"/>
                  </a:ext>
                </a:extLst>
              </a:tr>
              <a:tr h="370840">
                <a:tc>
                  <a:txBody>
                    <a:bodyPr/>
                    <a:lstStyle/>
                    <a:p>
                      <a:pPr algn="ctr"/>
                      <a:r>
                        <a:rPr lang="ar-JO" sz="1050" dirty="0"/>
                        <a:t>5 علامات</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050" dirty="0"/>
                        <a:t>احترام النظام</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5532"/>
                  </a:ext>
                </a:extLst>
              </a:tr>
              <a:tr h="370840">
                <a:tc>
                  <a:txBody>
                    <a:bodyPr/>
                    <a:lstStyle/>
                    <a:p>
                      <a:pPr algn="ctr"/>
                      <a:r>
                        <a:rPr lang="ar-JO" sz="1050" dirty="0"/>
                        <a:t>5 علامات</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050" dirty="0"/>
                        <a:t>أداء المهمة</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779643"/>
                  </a:ext>
                </a:extLst>
              </a:tr>
            </a:tbl>
          </a:graphicData>
        </a:graphic>
      </p:graphicFrame>
      <p:sp>
        <p:nvSpPr>
          <p:cNvPr id="28" name="TextBox 27">
            <a:extLst>
              <a:ext uri="{FF2B5EF4-FFF2-40B4-BE49-F238E27FC236}">
                <a16:creationId xmlns:a16="http://schemas.microsoft.com/office/drawing/2014/main" id="{99EF0A12-4D39-42F4-8166-839894473013}"/>
              </a:ext>
            </a:extLst>
          </p:cNvPr>
          <p:cNvSpPr txBox="1"/>
          <p:nvPr/>
        </p:nvSpPr>
        <p:spPr>
          <a:xfrm>
            <a:off x="-1178" y="4689543"/>
            <a:ext cx="1090169" cy="523220"/>
          </a:xfrm>
          <a:prstGeom prst="rect">
            <a:avLst/>
          </a:prstGeom>
          <a:noFill/>
        </p:spPr>
        <p:txBody>
          <a:bodyPr wrap="square" rtlCol="0">
            <a:spAutoFit/>
          </a:bodyPr>
          <a:lstStyle/>
          <a:p>
            <a:pPr algn="ctr" rtl="1"/>
            <a:r>
              <a:rPr lang="ar-JO" sz="1400" dirty="0"/>
              <a:t>معايير تقييم المهمة</a:t>
            </a:r>
            <a:endParaRPr lang="en-US" sz="1400" dirty="0"/>
          </a:p>
        </p:txBody>
      </p:sp>
    </p:spTree>
    <p:extLst>
      <p:ext uri="{BB962C8B-B14F-4D97-AF65-F5344CB8AC3E}">
        <p14:creationId xmlns:p14="http://schemas.microsoft.com/office/powerpoint/2010/main" val="241984291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01C787-F76B-45E9-9C46-1F719E3A3784}"/>
              </a:ext>
            </a:extLst>
          </p:cNvPr>
          <p:cNvPicPr>
            <a:picLocks noChangeAspect="1"/>
          </p:cNvPicPr>
          <p:nvPr/>
        </p:nvPicPr>
        <p:blipFill>
          <a:blip r:embed="rId2"/>
          <a:stretch>
            <a:fillRect/>
          </a:stretch>
        </p:blipFill>
        <p:spPr>
          <a:xfrm>
            <a:off x="766354" y="1248392"/>
            <a:ext cx="8740700" cy="5400600"/>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4</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192920563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597542-20EC-4CE1-8363-B7AF11B3C1DC}"/>
              </a:ext>
            </a:extLst>
          </p:cNvPr>
          <p:cNvPicPr>
            <a:picLocks noChangeAspect="1"/>
          </p:cNvPicPr>
          <p:nvPr/>
        </p:nvPicPr>
        <p:blipFill>
          <a:blip r:embed="rId2"/>
          <a:stretch>
            <a:fillRect/>
          </a:stretch>
        </p:blipFill>
        <p:spPr>
          <a:xfrm>
            <a:off x="792480" y="1222265"/>
            <a:ext cx="8737835" cy="5400601"/>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4</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18616315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CA7DA7-BEF9-49A2-B918-49E2A4D599E6}"/>
              </a:ext>
            </a:extLst>
          </p:cNvPr>
          <p:cNvPicPr>
            <a:picLocks noChangeAspect="1"/>
          </p:cNvPicPr>
          <p:nvPr/>
        </p:nvPicPr>
        <p:blipFill>
          <a:blip r:embed="rId2"/>
          <a:stretch>
            <a:fillRect/>
          </a:stretch>
        </p:blipFill>
        <p:spPr>
          <a:xfrm>
            <a:off x="766354" y="1189436"/>
            <a:ext cx="8732159" cy="5441584"/>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5</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393030504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a:extLst>
              <a:ext uri="{FF2B5EF4-FFF2-40B4-BE49-F238E27FC236}">
                <a16:creationId xmlns:a16="http://schemas.microsoft.com/office/drawing/2014/main" id="{6E70F522-1348-44A0-8E8F-2A84E0F160BA}"/>
              </a:ext>
            </a:extLst>
          </p:cNvPr>
          <p:cNvPicPr>
            <a:picLocks noChangeAspect="1"/>
          </p:cNvPicPr>
          <p:nvPr/>
        </p:nvPicPr>
        <p:blipFill>
          <a:blip r:embed="rId4"/>
          <a:stretch>
            <a:fillRect/>
          </a:stretch>
        </p:blipFill>
        <p:spPr>
          <a:xfrm>
            <a:off x="744372" y="1230630"/>
            <a:ext cx="8777156" cy="5400600"/>
          </a:xfrm>
          <a:prstGeom prst="rect">
            <a:avLst/>
          </a:prstGeom>
        </p:spPr>
      </p:pic>
    </p:spTree>
    <p:extLst>
      <p:ext uri="{BB962C8B-B14F-4D97-AF65-F5344CB8AC3E}">
        <p14:creationId xmlns:p14="http://schemas.microsoft.com/office/powerpoint/2010/main" val="94684903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C926E-DAB0-40BB-8AA1-0F510018C7CF}"/>
              </a:ext>
            </a:extLst>
          </p:cNvPr>
          <p:cNvPicPr>
            <a:picLocks noChangeAspect="1"/>
          </p:cNvPicPr>
          <p:nvPr/>
        </p:nvPicPr>
        <p:blipFill>
          <a:blip r:embed="rId2"/>
          <a:stretch>
            <a:fillRect/>
          </a:stretch>
        </p:blipFill>
        <p:spPr>
          <a:xfrm>
            <a:off x="871960" y="1209927"/>
            <a:ext cx="8626553" cy="5400601"/>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3486775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A0296-99F3-4FD6-8DB6-251326FD117C}"/>
              </a:ext>
            </a:extLst>
          </p:cNvPr>
          <p:cNvPicPr>
            <a:picLocks noChangeAspect="1"/>
          </p:cNvPicPr>
          <p:nvPr/>
        </p:nvPicPr>
        <p:blipFill>
          <a:blip r:embed="rId2"/>
          <a:stretch>
            <a:fillRect/>
          </a:stretch>
        </p:blipFill>
        <p:spPr>
          <a:xfrm>
            <a:off x="883811" y="1226133"/>
            <a:ext cx="8720148" cy="5400601"/>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3</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360875077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3" name="Picture 22">
            <a:extLst>
              <a:ext uri="{FF2B5EF4-FFF2-40B4-BE49-F238E27FC236}">
                <a16:creationId xmlns:a16="http://schemas.microsoft.com/office/drawing/2014/main" id="{B1DF21A3-E528-40F2-81BF-E9767FF39652}"/>
              </a:ext>
            </a:extLst>
          </p:cNvPr>
          <p:cNvPicPr>
            <a:picLocks noChangeAspect="1"/>
          </p:cNvPicPr>
          <p:nvPr/>
        </p:nvPicPr>
        <p:blipFill>
          <a:blip r:embed="rId4"/>
          <a:stretch>
            <a:fillRect/>
          </a:stretch>
        </p:blipFill>
        <p:spPr>
          <a:xfrm>
            <a:off x="870857" y="1298870"/>
            <a:ext cx="8586652" cy="5302227"/>
          </a:xfrm>
          <a:prstGeom prst="rect">
            <a:avLst/>
          </a:prstGeom>
        </p:spPr>
      </p:pic>
    </p:spTree>
    <p:extLst>
      <p:ext uri="{BB962C8B-B14F-4D97-AF65-F5344CB8AC3E}">
        <p14:creationId xmlns:p14="http://schemas.microsoft.com/office/powerpoint/2010/main" val="3401260184"/>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BC2536-80DB-4B67-AE71-46CCC9BBD6C2}"/>
              </a:ext>
            </a:extLst>
          </p:cNvPr>
          <p:cNvPicPr>
            <a:picLocks noChangeAspect="1"/>
          </p:cNvPicPr>
          <p:nvPr/>
        </p:nvPicPr>
        <p:blipFill>
          <a:blip r:embed="rId2"/>
          <a:stretch>
            <a:fillRect/>
          </a:stretch>
        </p:blipFill>
        <p:spPr>
          <a:xfrm>
            <a:off x="674285" y="1230630"/>
            <a:ext cx="9125897" cy="5400600"/>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10</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graphicFrame>
        <p:nvGraphicFramePr>
          <p:cNvPr id="29" name="Table 28">
            <a:extLst>
              <a:ext uri="{FF2B5EF4-FFF2-40B4-BE49-F238E27FC236}">
                <a16:creationId xmlns:a16="http://schemas.microsoft.com/office/drawing/2014/main" id="{6FD054F4-ABF4-4813-8374-B58E7E97BEE2}"/>
              </a:ext>
            </a:extLst>
          </p:cNvPr>
          <p:cNvGraphicFramePr>
            <a:graphicFrameLocks noGrp="1"/>
          </p:cNvGraphicFramePr>
          <p:nvPr>
            <p:extLst>
              <p:ext uri="{D42A27DB-BD31-4B8C-83A1-F6EECF244321}">
                <p14:modId xmlns:p14="http://schemas.microsoft.com/office/powerpoint/2010/main" val="1663960196"/>
              </p:ext>
            </p:extLst>
          </p:nvPr>
        </p:nvGraphicFramePr>
        <p:xfrm>
          <a:off x="34173" y="4851748"/>
          <a:ext cx="1174867" cy="1605280"/>
        </p:xfrm>
        <a:graphic>
          <a:graphicData uri="http://schemas.openxmlformats.org/drawingml/2006/table">
            <a:tbl>
              <a:tblPr firstRow="1" bandRow="1">
                <a:tableStyleId>{5C22544A-7EE6-4342-B048-85BDC9FD1C3A}</a:tableStyleId>
              </a:tblPr>
              <a:tblGrid>
                <a:gridCol w="586631">
                  <a:extLst>
                    <a:ext uri="{9D8B030D-6E8A-4147-A177-3AD203B41FA5}">
                      <a16:colId xmlns:a16="http://schemas.microsoft.com/office/drawing/2014/main" val="3225904987"/>
                    </a:ext>
                  </a:extLst>
                </a:gridCol>
                <a:gridCol w="588236">
                  <a:extLst>
                    <a:ext uri="{9D8B030D-6E8A-4147-A177-3AD203B41FA5}">
                      <a16:colId xmlns:a16="http://schemas.microsoft.com/office/drawing/2014/main" val="2926199718"/>
                    </a:ext>
                  </a:extLst>
                </a:gridCol>
              </a:tblGrid>
              <a:tr h="370840">
                <a:tc>
                  <a:txBody>
                    <a:bodyPr/>
                    <a:lstStyle/>
                    <a:p>
                      <a:pPr algn="ctr"/>
                      <a:r>
                        <a:rPr lang="ar-JO" sz="1050" dirty="0"/>
                        <a:t>العلامة </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050" dirty="0"/>
                        <a:t>المعيار </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3676175"/>
                  </a:ext>
                </a:extLst>
              </a:tr>
              <a:tr h="370840">
                <a:tc>
                  <a:txBody>
                    <a:bodyPr/>
                    <a:lstStyle/>
                    <a:p>
                      <a:pPr algn="ctr"/>
                      <a:r>
                        <a:rPr lang="ar-JO" sz="1050" dirty="0"/>
                        <a:t>5 علامات</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050" dirty="0"/>
                        <a:t>التعاون</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2184521"/>
                  </a:ext>
                </a:extLst>
              </a:tr>
              <a:tr h="370840">
                <a:tc>
                  <a:txBody>
                    <a:bodyPr/>
                    <a:lstStyle/>
                    <a:p>
                      <a:pPr algn="ctr"/>
                      <a:r>
                        <a:rPr lang="ar-JO" sz="1050" dirty="0"/>
                        <a:t>5 علامات</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050" dirty="0"/>
                        <a:t>احترام النظام</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5532"/>
                  </a:ext>
                </a:extLst>
              </a:tr>
              <a:tr h="370840">
                <a:tc>
                  <a:txBody>
                    <a:bodyPr/>
                    <a:lstStyle/>
                    <a:p>
                      <a:pPr algn="ctr"/>
                      <a:r>
                        <a:rPr lang="ar-JO" sz="1050" dirty="0"/>
                        <a:t>5 علامات</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050" dirty="0"/>
                        <a:t>أداء المهمة</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779643"/>
                  </a:ext>
                </a:extLst>
              </a:tr>
            </a:tbl>
          </a:graphicData>
        </a:graphic>
      </p:graphicFrame>
      <p:sp>
        <p:nvSpPr>
          <p:cNvPr id="34" name="TextBox 33">
            <a:extLst>
              <a:ext uri="{FF2B5EF4-FFF2-40B4-BE49-F238E27FC236}">
                <a16:creationId xmlns:a16="http://schemas.microsoft.com/office/drawing/2014/main" id="{EB18E098-50B5-4BD7-AF9F-BC022ADFBF92}"/>
              </a:ext>
            </a:extLst>
          </p:cNvPr>
          <p:cNvSpPr txBox="1"/>
          <p:nvPr/>
        </p:nvSpPr>
        <p:spPr>
          <a:xfrm>
            <a:off x="16618" y="4299016"/>
            <a:ext cx="1090169" cy="523220"/>
          </a:xfrm>
          <a:prstGeom prst="rect">
            <a:avLst/>
          </a:prstGeom>
          <a:noFill/>
        </p:spPr>
        <p:txBody>
          <a:bodyPr wrap="square" rtlCol="0">
            <a:spAutoFit/>
          </a:bodyPr>
          <a:lstStyle/>
          <a:p>
            <a:pPr algn="ctr" rtl="1"/>
            <a:r>
              <a:rPr lang="ar-JO" sz="1400" dirty="0"/>
              <a:t>معايير تقييم المهمة</a:t>
            </a:r>
            <a:endParaRPr lang="en-US" sz="1400" dirty="0"/>
          </a:p>
        </p:txBody>
      </p:sp>
    </p:spTree>
    <p:extLst>
      <p:ext uri="{BB962C8B-B14F-4D97-AF65-F5344CB8AC3E}">
        <p14:creationId xmlns:p14="http://schemas.microsoft.com/office/powerpoint/2010/main" val="234114564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05:00 minutes</a:t>
              </a:r>
            </a:p>
          </p:txBody>
        </p:sp>
      </p:grpSp>
      <p:sp>
        <p:nvSpPr>
          <p:cNvPr id="4" name="TextBox 3"/>
          <p:cNvSpPr txBox="1"/>
          <p:nvPr/>
        </p:nvSpPr>
        <p:spPr>
          <a:xfrm>
            <a:off x="4486551" y="1058024"/>
            <a:ext cx="5086050" cy="523220"/>
          </a:xfrm>
          <a:prstGeom prst="rect">
            <a:avLst/>
          </a:prstGeom>
          <a:noFill/>
        </p:spPr>
        <p:txBody>
          <a:bodyPr wrap="square" rtlCol="0">
            <a:spAutoFit/>
          </a:bodyPr>
          <a:lstStyle/>
          <a:p>
            <a:pPr algn="r" rtl="1"/>
            <a:r>
              <a:rPr lang="ar-SA" sz="2800" b="1" dirty="0"/>
              <a:t>التمايز : </a:t>
            </a:r>
          </a:p>
        </p:txBody>
      </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3">
            <a:extLst>
              <a:ext uri="{FF2B5EF4-FFF2-40B4-BE49-F238E27FC236}">
                <a16:creationId xmlns:a16="http://schemas.microsoft.com/office/drawing/2014/main" id="{98CF3D2C-7518-1C59-07D2-D99D7D11C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7" y="6233887"/>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up 59">
            <a:extLst>
              <a:ext uri="{FF2B5EF4-FFF2-40B4-BE49-F238E27FC236}">
                <a16:creationId xmlns:a16="http://schemas.microsoft.com/office/drawing/2014/main" id="{B8B70941-ED59-490B-A779-1F78DBAF8855}"/>
              </a:ext>
            </a:extLst>
          </p:cNvPr>
          <p:cNvGrpSpPr/>
          <p:nvPr/>
        </p:nvGrpSpPr>
        <p:grpSpPr>
          <a:xfrm>
            <a:off x="3870302" y="1484105"/>
            <a:ext cx="1965468" cy="4464951"/>
            <a:chOff x="6599599" y="2493050"/>
            <a:chExt cx="1681094" cy="4382095"/>
          </a:xfrm>
        </p:grpSpPr>
        <p:sp>
          <p:nvSpPr>
            <p:cNvPr id="61" name="Shape 2">
              <a:extLst>
                <a:ext uri="{FF2B5EF4-FFF2-40B4-BE49-F238E27FC236}">
                  <a16:creationId xmlns:a16="http://schemas.microsoft.com/office/drawing/2014/main" id="{46EAAF65-AB05-4EBC-991A-D7EE03AB9BCB}"/>
                </a:ext>
              </a:extLst>
            </p:cNvPr>
            <p:cNvSpPr/>
            <p:nvPr/>
          </p:nvSpPr>
          <p:spPr>
            <a:xfrm>
              <a:off x="7292935" y="2493050"/>
              <a:ext cx="44410" cy="4382095"/>
            </a:xfrm>
            <a:prstGeom prst="rect">
              <a:avLst/>
            </a:prstGeom>
            <a:solidFill>
              <a:srgbClr val="3D2B95"/>
            </a:solidFill>
            <a:ln>
              <a:solidFill>
                <a:srgbClr val="002060"/>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2" name="Shape 3">
              <a:extLst>
                <a:ext uri="{FF2B5EF4-FFF2-40B4-BE49-F238E27FC236}">
                  <a16:creationId xmlns:a16="http://schemas.microsoft.com/office/drawing/2014/main" id="{E165A251-361D-4A18-99B4-F6B051D2EE9B}"/>
                </a:ext>
              </a:extLst>
            </p:cNvPr>
            <p:cNvSpPr/>
            <p:nvPr/>
          </p:nvSpPr>
          <p:spPr>
            <a:xfrm>
              <a:off x="7503096" y="2971104"/>
              <a:ext cx="777597" cy="44410"/>
            </a:xfrm>
            <a:prstGeom prst="rect">
              <a:avLst/>
            </a:prstGeom>
            <a:solidFill>
              <a:srgbClr val="FF0000"/>
            </a:solidFill>
            <a:ln>
              <a:solidFill>
                <a:srgbClr val="FF0000"/>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3" name="Shape 4">
              <a:extLst>
                <a:ext uri="{FF2B5EF4-FFF2-40B4-BE49-F238E27FC236}">
                  <a16:creationId xmlns:a16="http://schemas.microsoft.com/office/drawing/2014/main" id="{5173E342-E72C-4DE7-9758-C0C9D77534FC}"/>
                </a:ext>
              </a:extLst>
            </p:cNvPr>
            <p:cNvSpPr/>
            <p:nvPr/>
          </p:nvSpPr>
          <p:spPr>
            <a:xfrm>
              <a:off x="7050997" y="2760027"/>
              <a:ext cx="499943" cy="499943"/>
            </a:xfrm>
            <a:prstGeom prst="roundRect">
              <a:avLst>
                <a:gd name="adj" fmla="val 20000"/>
              </a:avLst>
            </a:prstGeom>
            <a:solidFill>
              <a:srgbClr val="FF0000"/>
            </a:solidFill>
            <a:ln w="13811">
              <a:solidFill>
                <a:srgbClr val="FFFF0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L</a:t>
              </a:r>
              <a:r>
                <a:rPr kumimoji="0" lang="en-GB" sz="2800" b="1" i="0" u="none" strike="noStrike" kern="0" cap="none" spc="0" normalizeH="0" baseline="0" noProof="0" dirty="0">
                  <a:ln>
                    <a:noFill/>
                  </a:ln>
                  <a:solidFill>
                    <a:sysClr val="windowText" lastClr="000000"/>
                  </a:solidFill>
                  <a:effectLst/>
                  <a:uLnTx/>
                  <a:uFillTx/>
                </a:rPr>
                <a:t>1</a:t>
              </a:r>
            </a:p>
          </p:txBody>
        </p:sp>
        <p:sp>
          <p:nvSpPr>
            <p:cNvPr id="64" name="Shape 9">
              <a:extLst>
                <a:ext uri="{FF2B5EF4-FFF2-40B4-BE49-F238E27FC236}">
                  <a16:creationId xmlns:a16="http://schemas.microsoft.com/office/drawing/2014/main" id="{77DADEBC-9ACC-4F7C-88C5-058BF6F5A626}"/>
                </a:ext>
              </a:extLst>
            </p:cNvPr>
            <p:cNvSpPr/>
            <p:nvPr/>
          </p:nvSpPr>
          <p:spPr>
            <a:xfrm>
              <a:off x="7011805" y="3866496"/>
              <a:ext cx="533795" cy="499943"/>
            </a:xfrm>
            <a:prstGeom prst="roundRect">
              <a:avLst>
                <a:gd name="adj" fmla="val 20000"/>
              </a:avLst>
            </a:prstGeom>
            <a:solidFill>
              <a:srgbClr val="FFFF00"/>
            </a:solidFill>
            <a:ln w="13811">
              <a:solidFill>
                <a:srgbClr val="FFFF0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rPr>
                <a:t>LM4</a:t>
              </a:r>
            </a:p>
          </p:txBody>
        </p:sp>
        <p:sp>
          <p:nvSpPr>
            <p:cNvPr id="65" name="Shape 8">
              <a:extLst>
                <a:ext uri="{FF2B5EF4-FFF2-40B4-BE49-F238E27FC236}">
                  <a16:creationId xmlns:a16="http://schemas.microsoft.com/office/drawing/2014/main" id="{EA80D099-D035-48CA-93D2-7A418009D394}"/>
                </a:ext>
              </a:extLst>
            </p:cNvPr>
            <p:cNvSpPr/>
            <p:nvPr/>
          </p:nvSpPr>
          <p:spPr>
            <a:xfrm>
              <a:off x="6599599" y="4112526"/>
              <a:ext cx="404217" cy="44871"/>
            </a:xfrm>
            <a:prstGeom prst="rect">
              <a:avLst/>
            </a:prstGeom>
            <a:solidFill>
              <a:srgbClr val="FFFF00"/>
            </a:solidFill>
            <a:ln>
              <a:solidFill>
                <a:srgbClr val="FFFF00"/>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66" name="Rounded Rectangle 55">
            <a:extLst>
              <a:ext uri="{FF2B5EF4-FFF2-40B4-BE49-F238E27FC236}">
                <a16:creationId xmlns:a16="http://schemas.microsoft.com/office/drawing/2014/main" id="{4DE5E755-F7C9-4D30-9B1F-6632FBBE2C19}"/>
              </a:ext>
            </a:extLst>
          </p:cNvPr>
          <p:cNvSpPr/>
          <p:nvPr/>
        </p:nvSpPr>
        <p:spPr>
          <a:xfrm>
            <a:off x="763693" y="4973918"/>
            <a:ext cx="2988096" cy="1126632"/>
          </a:xfrm>
          <a:prstGeom prst="roundRect">
            <a:avLst/>
          </a:prstGeom>
          <a:solidFill>
            <a:schemeClr val="bg1"/>
          </a:solidFill>
          <a:ln w="38100">
            <a:solidFill>
              <a:srgbClr val="3D2B95"/>
            </a:solidFill>
          </a:ln>
        </p:spPr>
        <p:txBody>
          <a:bodyPr/>
          <a:lstStyle/>
          <a:p>
            <a:pPr rtl="1"/>
            <a:r>
              <a:rPr lang="ar-JO" sz="1600" b="1" dirty="0"/>
              <a:t>أعد كتابة التعليمة البرمجية الآتية لتكون المخرجات </a:t>
            </a:r>
            <a:r>
              <a:rPr lang="en-US" sz="1600" b="1" dirty="0"/>
              <a:t>my age is 15</a:t>
            </a:r>
          </a:p>
          <a:p>
            <a:pPr rtl="1"/>
            <a:r>
              <a:rPr lang="en-US" sz="1600" b="1" dirty="0"/>
              <a:t>print(my age is , “5+10”</a:t>
            </a:r>
            <a:endParaRPr lang="ar-JO" sz="1600" dirty="0"/>
          </a:p>
        </p:txBody>
      </p:sp>
      <p:sp>
        <p:nvSpPr>
          <p:cNvPr id="67" name="Rounded Rectangle 55">
            <a:extLst>
              <a:ext uri="{FF2B5EF4-FFF2-40B4-BE49-F238E27FC236}">
                <a16:creationId xmlns:a16="http://schemas.microsoft.com/office/drawing/2014/main" id="{F93369ED-CB08-41A5-A557-E7E4B9C59905}"/>
              </a:ext>
            </a:extLst>
          </p:cNvPr>
          <p:cNvSpPr/>
          <p:nvPr/>
        </p:nvSpPr>
        <p:spPr>
          <a:xfrm>
            <a:off x="5920327" y="3910228"/>
            <a:ext cx="3047582" cy="980338"/>
          </a:xfrm>
          <a:prstGeom prst="roundRect">
            <a:avLst/>
          </a:prstGeom>
          <a:solidFill>
            <a:schemeClr val="bg1"/>
          </a:solidFill>
          <a:ln w="38100">
            <a:solidFill>
              <a:srgbClr val="46F84A"/>
            </a:solidFill>
          </a:ln>
        </p:spPr>
        <p:txBody>
          <a:bodyPr/>
          <a:lstStyle/>
          <a:p>
            <a:pPr lvl="0" algn="r" rtl="1">
              <a:defRPr/>
            </a:pPr>
            <a:r>
              <a:rPr lang="ar-JO" b="1" dirty="0"/>
              <a:t>اكتب الكود المناسب لطباعة اسمك </a:t>
            </a:r>
            <a:endParaRPr lang="ar-SA" b="1" dirty="0"/>
          </a:p>
        </p:txBody>
      </p:sp>
      <p:sp>
        <p:nvSpPr>
          <p:cNvPr id="68" name="Rounded Rectangle 55">
            <a:extLst>
              <a:ext uri="{FF2B5EF4-FFF2-40B4-BE49-F238E27FC236}">
                <a16:creationId xmlns:a16="http://schemas.microsoft.com/office/drawing/2014/main" id="{ABB5B5D2-8E14-4C89-B4B9-82298A61D41D}"/>
              </a:ext>
            </a:extLst>
          </p:cNvPr>
          <p:cNvSpPr/>
          <p:nvPr/>
        </p:nvSpPr>
        <p:spPr>
          <a:xfrm>
            <a:off x="674284" y="2707664"/>
            <a:ext cx="3151654" cy="980338"/>
          </a:xfrm>
          <a:prstGeom prst="roundRect">
            <a:avLst/>
          </a:prstGeom>
          <a:solidFill>
            <a:schemeClr val="bg1"/>
          </a:solidFill>
          <a:ln w="38100">
            <a:solidFill>
              <a:srgbClr val="FFFF00"/>
            </a:solidFill>
          </a:ln>
        </p:spPr>
        <p:txBody>
          <a:bodyPr/>
          <a:lstStyle/>
          <a:p>
            <a:pPr lvl="0" algn="ctr" rtl="1">
              <a:defRPr/>
            </a:pPr>
            <a:r>
              <a:rPr lang="ar-JO" b="1" dirty="0"/>
              <a:t>ما الخطا في التعليمة الآتية </a:t>
            </a:r>
          </a:p>
          <a:p>
            <a:pPr lvl="0" algn="ctr" rtl="1">
              <a:defRPr/>
            </a:pPr>
            <a:r>
              <a:rPr lang="en-US" b="1" dirty="0">
                <a:solidFill>
                  <a:prstClr val="black"/>
                </a:solidFill>
              </a:rPr>
              <a:t>print(my name is Ali)</a:t>
            </a:r>
            <a:endParaRPr lang="ar-SA" b="1" dirty="0">
              <a:solidFill>
                <a:prstClr val="black"/>
              </a:solidFill>
            </a:endParaRPr>
          </a:p>
        </p:txBody>
      </p:sp>
      <p:sp>
        <p:nvSpPr>
          <p:cNvPr id="69" name="Rounded Rectangle 55">
            <a:extLst>
              <a:ext uri="{FF2B5EF4-FFF2-40B4-BE49-F238E27FC236}">
                <a16:creationId xmlns:a16="http://schemas.microsoft.com/office/drawing/2014/main" id="{405E0502-523F-4D41-AC44-223700B82BA9}"/>
              </a:ext>
            </a:extLst>
          </p:cNvPr>
          <p:cNvSpPr/>
          <p:nvPr/>
        </p:nvSpPr>
        <p:spPr>
          <a:xfrm>
            <a:off x="5835770" y="1541889"/>
            <a:ext cx="3468668" cy="980338"/>
          </a:xfrm>
          <a:prstGeom prst="roundRect">
            <a:avLst/>
          </a:prstGeom>
          <a:solidFill>
            <a:schemeClr val="bg1"/>
          </a:solidFill>
          <a:ln w="38100">
            <a:solidFill>
              <a:srgbClr val="FF0000"/>
            </a:solidFill>
          </a:ln>
        </p:spPr>
        <p:txBody>
          <a:bodyPr/>
          <a:lstStyle/>
          <a:p>
            <a:pPr lvl="0" algn="r" rtl="1">
              <a:defRPr/>
            </a:pPr>
            <a:r>
              <a:rPr lang="ar-JO" sz="2000" b="1" dirty="0">
                <a:solidFill>
                  <a:prstClr val="black"/>
                </a:solidFill>
              </a:rPr>
              <a:t>ما نتيجة تنفيذ التعليمة البرمجية الآتية </a:t>
            </a:r>
            <a:r>
              <a:rPr lang="en-US" sz="2000" b="1" dirty="0">
                <a:solidFill>
                  <a:prstClr val="black"/>
                </a:solidFill>
              </a:rPr>
              <a:t>print (7+8)</a:t>
            </a:r>
            <a:endParaRPr lang="ar-SA" sz="2000" b="1" dirty="0">
              <a:solidFill>
                <a:prstClr val="black"/>
              </a:solidFill>
            </a:endParaRPr>
          </a:p>
        </p:txBody>
      </p:sp>
      <p:sp>
        <p:nvSpPr>
          <p:cNvPr id="70" name="Shape 9">
            <a:extLst>
              <a:ext uri="{FF2B5EF4-FFF2-40B4-BE49-F238E27FC236}">
                <a16:creationId xmlns:a16="http://schemas.microsoft.com/office/drawing/2014/main" id="{3EA9818C-6C1A-429D-9DF1-7A39D68B9A11}"/>
              </a:ext>
            </a:extLst>
          </p:cNvPr>
          <p:cNvSpPr/>
          <p:nvPr/>
        </p:nvSpPr>
        <p:spPr>
          <a:xfrm>
            <a:off x="4410033" y="4056156"/>
            <a:ext cx="624092" cy="509396"/>
          </a:xfrm>
          <a:prstGeom prst="roundRect">
            <a:avLst>
              <a:gd name="adj" fmla="val 20000"/>
            </a:avLst>
          </a:prstGeom>
          <a:solidFill>
            <a:srgbClr val="46F84A"/>
          </a:solidFill>
          <a:ln w="13811">
            <a:solidFill>
              <a:srgbClr val="46F84A"/>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HM2</a:t>
            </a:r>
            <a:endParaRPr kumimoji="0" lang="en-GB" sz="1400" b="1" i="0" u="none" strike="noStrike" kern="0" cap="none" spc="0" normalizeH="0" baseline="0" noProof="0" dirty="0">
              <a:ln>
                <a:noFill/>
              </a:ln>
              <a:solidFill>
                <a:sysClr val="windowText" lastClr="000000"/>
              </a:solidFill>
              <a:effectLst/>
              <a:uLnTx/>
              <a:uFillTx/>
            </a:endParaRPr>
          </a:p>
        </p:txBody>
      </p:sp>
      <p:sp>
        <p:nvSpPr>
          <p:cNvPr id="71" name="Shape 9">
            <a:extLst>
              <a:ext uri="{FF2B5EF4-FFF2-40B4-BE49-F238E27FC236}">
                <a16:creationId xmlns:a16="http://schemas.microsoft.com/office/drawing/2014/main" id="{CB778878-F45D-4032-A5AF-CB4A84E316B8}"/>
              </a:ext>
            </a:extLst>
          </p:cNvPr>
          <p:cNvSpPr/>
          <p:nvPr/>
        </p:nvSpPr>
        <p:spPr>
          <a:xfrm>
            <a:off x="4400148" y="5264655"/>
            <a:ext cx="624092" cy="509396"/>
          </a:xfrm>
          <a:prstGeom prst="roundRect">
            <a:avLst>
              <a:gd name="adj" fmla="val 20000"/>
            </a:avLst>
          </a:prstGeom>
          <a:solidFill>
            <a:srgbClr val="3D2B95"/>
          </a:solidFill>
          <a:ln w="13811">
            <a:solidFill>
              <a:srgbClr val="3D2B95"/>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H3</a:t>
            </a:r>
            <a:endParaRPr kumimoji="0" lang="en-GB" sz="2400" b="1" i="0" u="none" strike="noStrike" kern="0" cap="none" spc="0" normalizeH="0" baseline="0" noProof="0" dirty="0">
              <a:ln>
                <a:noFill/>
              </a:ln>
              <a:solidFill>
                <a:sysClr val="windowText" lastClr="000000"/>
              </a:solidFill>
              <a:effectLst/>
              <a:uLnTx/>
              <a:uFillTx/>
            </a:endParaRPr>
          </a:p>
        </p:txBody>
      </p:sp>
      <p:sp>
        <p:nvSpPr>
          <p:cNvPr id="72" name="Shape 8">
            <a:extLst>
              <a:ext uri="{FF2B5EF4-FFF2-40B4-BE49-F238E27FC236}">
                <a16:creationId xmlns:a16="http://schemas.microsoft.com/office/drawing/2014/main" id="{F7F98962-C96E-41AB-A264-24990CCE5D1A}"/>
              </a:ext>
            </a:extLst>
          </p:cNvPr>
          <p:cNvSpPr/>
          <p:nvPr/>
        </p:nvSpPr>
        <p:spPr>
          <a:xfrm>
            <a:off x="5016220" y="4290084"/>
            <a:ext cx="909137" cy="45250"/>
          </a:xfrm>
          <a:prstGeom prst="rect">
            <a:avLst/>
          </a:prstGeom>
          <a:solidFill>
            <a:srgbClr val="46F84A"/>
          </a:solidFill>
          <a:ln>
            <a:solidFill>
              <a:srgbClr val="46F84A"/>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Shape 8">
            <a:extLst>
              <a:ext uri="{FF2B5EF4-FFF2-40B4-BE49-F238E27FC236}">
                <a16:creationId xmlns:a16="http://schemas.microsoft.com/office/drawing/2014/main" id="{DE72C0D6-96FA-432F-8572-BFE9B32DBABD}"/>
              </a:ext>
            </a:extLst>
          </p:cNvPr>
          <p:cNvSpPr/>
          <p:nvPr/>
        </p:nvSpPr>
        <p:spPr>
          <a:xfrm>
            <a:off x="3751789" y="5512080"/>
            <a:ext cx="651766" cy="45719"/>
          </a:xfrm>
          <a:prstGeom prst="rect">
            <a:avLst/>
          </a:prstGeom>
          <a:solidFill>
            <a:schemeClr val="accent1">
              <a:lumMod val="50000"/>
            </a:schemeClr>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217950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30</a:t>
              </a:r>
              <a:r>
                <a:rPr lang="en-US" sz="1600" b="1" dirty="0">
                  <a:latin typeface="Calibri" panose="020F0502020204030204" pitchFamily="34" charset="0"/>
                  <a:cs typeface="Calibri" panose="020F0502020204030204" pitchFamily="34" charset="0"/>
                </a:rPr>
                <a:t>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التفكير الناقد</a:t>
            </a:r>
            <a:r>
              <a:rPr lang="ar-JO" sz="2800" b="1" dirty="0"/>
              <a:t> والربط مع الحياة</a:t>
            </a:r>
            <a:r>
              <a:rPr lang="ar-SA" sz="2800" b="1" dirty="0"/>
              <a:t> : </a:t>
            </a:r>
          </a:p>
        </p:txBody>
      </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7" name="Flowchart: Alternate Process 26"/>
          <p:cNvSpPr/>
          <p:nvPr/>
        </p:nvSpPr>
        <p:spPr>
          <a:xfrm>
            <a:off x="41638" y="6346786"/>
            <a:ext cx="1573020"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BUZZ IN</a:t>
            </a:r>
          </a:p>
        </p:txBody>
      </p:sp>
      <p:sp>
        <p:nvSpPr>
          <p:cNvPr id="30" name="Rectangle 29">
            <a:extLst>
              <a:ext uri="{FF2B5EF4-FFF2-40B4-BE49-F238E27FC236}">
                <a16:creationId xmlns:a16="http://schemas.microsoft.com/office/drawing/2014/main" id="{1CEA3E54-1C71-459D-AEC3-EE716EAD4792}"/>
              </a:ext>
            </a:extLst>
          </p:cNvPr>
          <p:cNvSpPr/>
          <p:nvPr/>
        </p:nvSpPr>
        <p:spPr>
          <a:xfrm>
            <a:off x="1489531" y="2303879"/>
            <a:ext cx="7524146" cy="379399"/>
          </a:xfrm>
          <a:prstGeom prst="rect">
            <a:avLst/>
          </a:prstGeom>
          <a:solidFill>
            <a:srgbClr val="FBFBFC"/>
          </a:solidFill>
          <a:ln>
            <a:solidFill>
              <a:srgbClr val="2195F2"/>
            </a:solidFill>
          </a:ln>
        </p:spPr>
        <p:txBody>
          <a:bodyPr wrap="square">
            <a:spAutoFit/>
          </a:bodyPr>
          <a:lstStyle/>
          <a:p>
            <a:pPr algn="just" rtl="1">
              <a:lnSpc>
                <a:spcPct val="150000"/>
              </a:lnSpc>
            </a:pPr>
            <a:r>
              <a:rPr lang="ar-JO" sz="1400" dirty="0">
                <a:latin typeface="HelveticaNeueLT Arabic 55 Roman" panose="020B0604020202020204" pitchFamily="34" charset="-78"/>
                <a:cs typeface="HelveticaNeueLT Arabic 55 Roman" panose="020B0604020202020204" pitchFamily="34" charset="-78"/>
              </a:rPr>
              <a:t>هل يمكن كتابة التعليمات البرمجية الخاصة بلغة بايثون عند البرمجة بلغة </a:t>
            </a:r>
            <a:r>
              <a:rPr lang="en-US" sz="1400" dirty="0">
                <a:latin typeface="HelveticaNeueLT Arabic 55 Roman" panose="020B0604020202020204" pitchFamily="34" charset="-78"/>
                <a:cs typeface="HelveticaNeueLT Arabic 55 Roman" panose="020B0604020202020204" pitchFamily="34" charset="-78"/>
              </a:rPr>
              <a:t>C++ </a:t>
            </a:r>
            <a:endParaRPr lang="ar-JO" sz="1400" dirty="0">
              <a:latin typeface="HelveticaNeueLT Arabic 55 Roman" panose="020B0604020202020204" pitchFamily="34" charset="-78"/>
              <a:cs typeface="HelveticaNeueLT Arabic 55 Roman" panose="020B0604020202020204" pitchFamily="34" charset="-78"/>
            </a:endParaRPr>
          </a:p>
        </p:txBody>
      </p:sp>
    </p:spTree>
    <p:extLst>
      <p:ext uri="{BB962C8B-B14F-4D97-AF65-F5344CB8AC3E}">
        <p14:creationId xmlns:p14="http://schemas.microsoft.com/office/powerpoint/2010/main" val="116104806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5" name="Group 24">
            <a:extLst>
              <a:ext uri="{FF2B5EF4-FFF2-40B4-BE49-F238E27FC236}">
                <a16:creationId xmlns:a16="http://schemas.microsoft.com/office/drawing/2014/main" id="{55BD5D74-8B6B-B77B-CAED-CFAC384830F6}"/>
              </a:ext>
            </a:extLst>
          </p:cNvPr>
          <p:cNvGrpSpPr/>
          <p:nvPr/>
        </p:nvGrpSpPr>
        <p:grpSpPr>
          <a:xfrm>
            <a:off x="38772" y="978332"/>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:00 minutes</a:t>
              </a:r>
            </a:p>
          </p:txBody>
        </p:sp>
      </p:grpSp>
      <p:sp>
        <p:nvSpPr>
          <p:cNvPr id="29" name="TextBox 28">
            <a:extLst>
              <a:ext uri="{FF2B5EF4-FFF2-40B4-BE49-F238E27FC236}">
                <a16:creationId xmlns:a16="http://schemas.microsoft.com/office/drawing/2014/main" id="{C68411A2-91F6-45A2-A873-8775642F65CD}"/>
              </a:ext>
            </a:extLst>
          </p:cNvPr>
          <p:cNvSpPr txBox="1"/>
          <p:nvPr/>
        </p:nvSpPr>
        <p:spPr>
          <a:xfrm>
            <a:off x="1258662" y="2033612"/>
            <a:ext cx="5262230" cy="742511"/>
          </a:xfrm>
          <a:prstGeom prst="rect">
            <a:avLst/>
          </a:prstGeom>
          <a:noFill/>
        </p:spPr>
        <p:txBody>
          <a:bodyPr wrap="square">
            <a:spAutoFit/>
          </a:bodyPr>
          <a:lstStyle/>
          <a:p>
            <a:pPr marR="0" lvl="0" rtl="1">
              <a:lnSpc>
                <a:spcPct val="150000"/>
              </a:lnSpc>
            </a:pPr>
            <a:r>
              <a:rPr lang="en-US" sz="3200" b="1" dirty="0">
                <a:latin typeface="Times New Roman" panose="02020603050405020304" pitchFamily="18" charset="0"/>
                <a:ea typeface="Times New Roman" panose="02020603050405020304" pitchFamily="18" charset="0"/>
                <a:cs typeface="Simplified Arabic" panose="02020603050405020304" pitchFamily="18" charset="-78"/>
              </a:rPr>
              <a:t>Rally </a:t>
            </a:r>
            <a:r>
              <a:rPr lang="en-US" sz="3200" b="1" dirty="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Robin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31" name="Content Placeholder 10">
            <a:extLst>
              <a:ext uri="{FF2B5EF4-FFF2-40B4-BE49-F238E27FC236}">
                <a16:creationId xmlns:a16="http://schemas.microsoft.com/office/drawing/2014/main" id="{3FA0E762-BFFD-42A9-AF6C-37EE655A7894}"/>
              </a:ext>
            </a:extLst>
          </p:cNvPr>
          <p:cNvSpPr txBox="1">
            <a:spLocks/>
          </p:cNvSpPr>
          <p:nvPr/>
        </p:nvSpPr>
        <p:spPr>
          <a:xfrm>
            <a:off x="1658813" y="2392114"/>
            <a:ext cx="7637247" cy="391698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rtl="1"/>
            <a:r>
              <a:rPr lang="ar-JO" sz="3200" dirty="0"/>
              <a:t>المعلم يطرح السؤال ويعطي وقتا للتفكير</a:t>
            </a:r>
            <a:endParaRPr lang="en-US" sz="3200" dirty="0"/>
          </a:p>
          <a:p>
            <a:pPr lvl="0" algn="r" rtl="1"/>
            <a:r>
              <a:rPr lang="ar-JO" sz="3200" dirty="0"/>
              <a:t>المعلم يحدد الشركاء سواء شركاء بالكتف أو بالوجه ثم يقول “ابدأ” </a:t>
            </a:r>
            <a:endParaRPr lang="en-US" sz="3200" dirty="0"/>
          </a:p>
          <a:p>
            <a:pPr lvl="0" algn="r" rtl="1"/>
            <a:r>
              <a:rPr lang="ar-JO" sz="3200" dirty="0"/>
              <a:t>الشركاء يتناوبون في الحل او الرد </a:t>
            </a:r>
            <a:r>
              <a:rPr lang="ar-JO" sz="3200" dirty="0">
                <a:solidFill>
                  <a:srgbClr val="FF0000"/>
                </a:solidFill>
              </a:rPr>
              <a:t>شفهيا </a:t>
            </a:r>
            <a:r>
              <a:rPr lang="ar-JO" sz="3200" dirty="0"/>
              <a:t> </a:t>
            </a:r>
            <a:endParaRPr lang="en-US" sz="3200" dirty="0"/>
          </a:p>
          <a:p>
            <a:pPr lvl="0" algn="r" rtl="1"/>
            <a:r>
              <a:rPr lang="ar-JO" sz="3200" dirty="0"/>
              <a:t>المدرب يقول “توقف”  </a:t>
            </a:r>
            <a:endParaRPr lang="en-US" sz="3200" dirty="0"/>
          </a:p>
          <a:p>
            <a:pPr algn="r" rtl="1"/>
            <a:r>
              <a:rPr lang="ar-JO" sz="3200" dirty="0"/>
              <a:t>يشكر الطلبة بعضهم البعض</a:t>
            </a:r>
            <a:r>
              <a:rPr lang="ar-JO" sz="3600" dirty="0"/>
              <a:t>. </a:t>
            </a:r>
            <a:endParaRPr lang="en-US" sz="3600" dirty="0"/>
          </a:p>
        </p:txBody>
      </p:sp>
      <p:pic>
        <p:nvPicPr>
          <p:cNvPr id="32" name="Picture 31">
            <a:extLst>
              <a:ext uri="{FF2B5EF4-FFF2-40B4-BE49-F238E27FC236}">
                <a16:creationId xmlns:a16="http://schemas.microsoft.com/office/drawing/2014/main" id="{D0C5157A-AD6D-45DB-A3A9-BAEC79EAB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10" y="3775587"/>
            <a:ext cx="1527905" cy="1862983"/>
          </a:xfrm>
          <a:prstGeom prst="rect">
            <a:avLst/>
          </a:prstGeom>
        </p:spPr>
      </p:pic>
    </p:spTree>
    <p:extLst>
      <p:ext uri="{BB962C8B-B14F-4D97-AF65-F5344CB8AC3E}">
        <p14:creationId xmlns:p14="http://schemas.microsoft.com/office/powerpoint/2010/main" val="737909217"/>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Rectangle 1">
            <a:extLst>
              <a:ext uri="{FF2B5EF4-FFF2-40B4-BE49-F238E27FC236}">
                <a16:creationId xmlns:a16="http://schemas.microsoft.com/office/drawing/2014/main" id="{CD166769-3274-421B-B565-FA8B0897DCFF}"/>
              </a:ext>
            </a:extLst>
          </p:cNvPr>
          <p:cNvSpPr>
            <a:spLocks noChangeArrowheads="1"/>
          </p:cNvSpPr>
          <p:nvPr/>
        </p:nvSpPr>
        <p:spPr bwMode="auto">
          <a:xfrm>
            <a:off x="242660" y="2370770"/>
            <a:ext cx="8963819" cy="307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lnSpc>
                <a:spcPct val="200000"/>
              </a:lnSpc>
              <a:spcBef>
                <a:spcPct val="0"/>
              </a:spcBef>
              <a:spcAft>
                <a:spcPct val="0"/>
              </a:spcAft>
            </a:pPr>
            <a:r>
              <a:rPr lang="ar-JO" altLang="en-US" sz="2000" dirty="0">
                <a:latin typeface="Arial" panose="020B0604020202020204" pitchFamily="34" charset="0"/>
              </a:rPr>
              <a:t>1- لطباعة مجموع 5 و6 نكتب الأمر الآتي </a:t>
            </a:r>
            <a:r>
              <a:rPr lang="en-US" altLang="en-US" sz="2000" dirty="0">
                <a:latin typeface="Arial" panose="020B0604020202020204" pitchFamily="34" charset="0"/>
              </a:rPr>
              <a:t>print (“5+6”)</a:t>
            </a:r>
            <a:r>
              <a:rPr lang="ar-JO" altLang="en-US" sz="2000" dirty="0">
                <a:latin typeface="Arial" panose="020B0604020202020204" pitchFamily="34" charset="0"/>
              </a:rPr>
              <a:t>                         (            )</a:t>
            </a:r>
          </a:p>
          <a:p>
            <a:pPr lvl="0" algn="r" rtl="1" eaLnBrk="0" fontAlgn="base" hangingPunct="0">
              <a:lnSpc>
                <a:spcPct val="200000"/>
              </a:lnSpc>
              <a:spcBef>
                <a:spcPct val="0"/>
              </a:spcBef>
              <a:spcAft>
                <a:spcPct val="0"/>
              </a:spcAft>
            </a:pPr>
            <a:r>
              <a:rPr lang="ar-JO" altLang="en-US" sz="2000" dirty="0">
                <a:latin typeface="Arial" panose="020B0604020202020204" pitchFamily="34" charset="0"/>
              </a:rPr>
              <a:t>2- من ميزات لغة البرمجة بايثون صعوبة الاستخدام وصعوبة الفهم                 (             )</a:t>
            </a:r>
          </a:p>
          <a:p>
            <a:pPr lvl="0" algn="r" rtl="1" eaLnBrk="0" fontAlgn="base" hangingPunct="0">
              <a:lnSpc>
                <a:spcPct val="200000"/>
              </a:lnSpc>
              <a:spcBef>
                <a:spcPct val="0"/>
              </a:spcBef>
              <a:spcAft>
                <a:spcPct val="0"/>
              </a:spcAft>
            </a:pPr>
            <a:r>
              <a:rPr lang="ar-JO" altLang="en-US" sz="2000" dirty="0">
                <a:latin typeface="Arial" panose="020B0604020202020204" pitchFamily="34" charset="0"/>
              </a:rPr>
              <a:t>3- الرقم 12.5  مثال على عدد مركب.                                                (             )</a:t>
            </a:r>
          </a:p>
          <a:p>
            <a:pPr lvl="0" algn="r" rtl="1" eaLnBrk="0" fontAlgn="base" hangingPunct="0">
              <a:lnSpc>
                <a:spcPct val="200000"/>
              </a:lnSpc>
              <a:spcBef>
                <a:spcPct val="0"/>
              </a:spcBef>
              <a:spcAft>
                <a:spcPct val="0"/>
              </a:spcAft>
            </a:pPr>
            <a:r>
              <a:rPr lang="ar-JO" altLang="en-US" sz="2000" dirty="0">
                <a:latin typeface="Arial" panose="020B0604020202020204" pitchFamily="34" charset="0"/>
              </a:rPr>
              <a:t>4- القوائم هي مجموعة غير مرتبة وغير قابلة للتعديل من العناصر                 (             )</a:t>
            </a:r>
            <a:br>
              <a:rPr lang="ar-JO" altLang="en-US" sz="2000" dirty="0">
                <a:latin typeface="Arial" panose="020B0604020202020204" pitchFamily="34" charset="0"/>
              </a:rPr>
            </a:br>
            <a:r>
              <a:rPr lang="ar-JO" altLang="en-US" sz="2000" dirty="0">
                <a:latin typeface="Arial" panose="020B0604020202020204" pitchFamily="34" charset="0"/>
              </a:rPr>
              <a:t>5- يمثل "5" بيانات من نوع رقم صحيح                                               (            )</a:t>
            </a:r>
            <a:endParaRPr lang="ar-JO" altLang="en-US" sz="2800" dirty="0">
              <a:latin typeface="HelveticaNeueLT Arabic 55 Roman" panose="020B0604020202020204" pitchFamily="34" charset="-78"/>
              <a:cs typeface="HelveticaNeueLT Arabic 55 Roman" panose="020B0604020202020204" pitchFamily="34" charset="-78"/>
            </a:endParaRPr>
          </a:p>
        </p:txBody>
      </p:sp>
      <p:pic>
        <p:nvPicPr>
          <p:cNvPr id="29" name="Picture 28">
            <a:extLst>
              <a:ext uri="{FF2B5EF4-FFF2-40B4-BE49-F238E27FC236}">
                <a16:creationId xmlns:a16="http://schemas.microsoft.com/office/drawing/2014/main" id="{37F41FA0-3C50-45C1-9EE5-377347379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728" y="1195248"/>
            <a:ext cx="3009900" cy="1524000"/>
          </a:xfrm>
          <a:prstGeom prst="rect">
            <a:avLst/>
          </a:prstGeom>
        </p:spPr>
      </p:pic>
      <p:grpSp>
        <p:nvGrpSpPr>
          <p:cNvPr id="31" name="Group 30">
            <a:extLst>
              <a:ext uri="{FF2B5EF4-FFF2-40B4-BE49-F238E27FC236}">
                <a16:creationId xmlns:a16="http://schemas.microsoft.com/office/drawing/2014/main" id="{4197E1FA-A329-4A33-B8CA-AFD0723B37DA}"/>
              </a:ext>
            </a:extLst>
          </p:cNvPr>
          <p:cNvGrpSpPr/>
          <p:nvPr/>
        </p:nvGrpSpPr>
        <p:grpSpPr>
          <a:xfrm>
            <a:off x="5836025" y="1198043"/>
            <a:ext cx="3652510" cy="992264"/>
            <a:chOff x="0" y="12780"/>
            <a:chExt cx="7772400" cy="1130220"/>
          </a:xfrm>
          <a:scene3d>
            <a:camera prst="orthographicFront">
              <a:rot lat="0" lon="0" rev="0"/>
            </a:camera>
            <a:lightRig rig="contrasting" dir="t">
              <a:rot lat="0" lon="0" rev="1200000"/>
            </a:lightRig>
          </a:scene3d>
        </p:grpSpPr>
        <p:sp>
          <p:nvSpPr>
            <p:cNvPr id="32" name="Rounded Rectangle 5">
              <a:extLst>
                <a:ext uri="{FF2B5EF4-FFF2-40B4-BE49-F238E27FC236}">
                  <a16:creationId xmlns:a16="http://schemas.microsoft.com/office/drawing/2014/main" id="{C2D3AB71-BDA7-40A8-87CE-A4BEEFF258E3}"/>
                </a:ext>
              </a:extLst>
            </p:cNvPr>
            <p:cNvSpPr/>
            <p:nvPr/>
          </p:nvSpPr>
          <p:spPr>
            <a:xfrm>
              <a:off x="0" y="12780"/>
              <a:ext cx="7772400" cy="1130220"/>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4" name="Rounded Rectangle 4">
              <a:extLst>
                <a:ext uri="{FF2B5EF4-FFF2-40B4-BE49-F238E27FC236}">
                  <a16:creationId xmlns:a16="http://schemas.microsoft.com/office/drawing/2014/main" id="{44E43EC3-A5B0-452C-B347-D2AED594251F}"/>
                </a:ext>
              </a:extLst>
            </p:cNvPr>
            <p:cNvSpPr/>
            <p:nvPr/>
          </p:nvSpPr>
          <p:spPr>
            <a:xfrm>
              <a:off x="223490" y="67953"/>
              <a:ext cx="7493742" cy="10198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5260" tIns="175260" rIns="175260" bIns="175260" numCol="1" spcCol="1270" anchor="ctr" anchorCtr="0">
              <a:noAutofit/>
            </a:bodyPr>
            <a:lstStyle/>
            <a:p>
              <a:pPr algn="ctr" defTabSz="2044700">
                <a:lnSpc>
                  <a:spcPct val="90000"/>
                </a:lnSpc>
                <a:spcBef>
                  <a:spcPct val="0"/>
                </a:spcBef>
                <a:spcAft>
                  <a:spcPct val="35000"/>
                </a:spcAft>
              </a:pPr>
              <a:r>
                <a:rPr lang="ar-JO" sz="4800" b="1" dirty="0"/>
                <a:t>بطاقة خروج</a:t>
              </a:r>
              <a:endParaRPr lang="en-US" sz="4600" dirty="0">
                <a:ea typeface="Monotype Koufi" pitchFamily="2" charset="-78"/>
                <a:cs typeface="+mj-cs"/>
              </a:endParaRPr>
            </a:p>
          </p:txBody>
        </p:sp>
      </p:grpSp>
      <p:pic>
        <p:nvPicPr>
          <p:cNvPr id="35" name="Picture 3">
            <a:extLst>
              <a:ext uri="{FF2B5EF4-FFF2-40B4-BE49-F238E27FC236}">
                <a16:creationId xmlns:a16="http://schemas.microsoft.com/office/drawing/2014/main" id="{C7F4A805-5465-4674-98B0-90D9045DB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7" y="6233887"/>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216032"/>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1" name="Group 30">
            <a:extLst>
              <a:ext uri="{FF2B5EF4-FFF2-40B4-BE49-F238E27FC236}">
                <a16:creationId xmlns:a16="http://schemas.microsoft.com/office/drawing/2014/main" id="{4197E1FA-A329-4A33-B8CA-AFD0723B37DA}"/>
              </a:ext>
            </a:extLst>
          </p:cNvPr>
          <p:cNvGrpSpPr/>
          <p:nvPr/>
        </p:nvGrpSpPr>
        <p:grpSpPr>
          <a:xfrm>
            <a:off x="5836025" y="1198043"/>
            <a:ext cx="3652510" cy="992264"/>
            <a:chOff x="0" y="12780"/>
            <a:chExt cx="7772400" cy="1130220"/>
          </a:xfrm>
          <a:scene3d>
            <a:camera prst="orthographicFront">
              <a:rot lat="0" lon="0" rev="0"/>
            </a:camera>
            <a:lightRig rig="contrasting" dir="t">
              <a:rot lat="0" lon="0" rev="1200000"/>
            </a:lightRig>
          </a:scene3d>
        </p:grpSpPr>
        <p:sp>
          <p:nvSpPr>
            <p:cNvPr id="32" name="Rounded Rectangle 5">
              <a:extLst>
                <a:ext uri="{FF2B5EF4-FFF2-40B4-BE49-F238E27FC236}">
                  <a16:creationId xmlns:a16="http://schemas.microsoft.com/office/drawing/2014/main" id="{C2D3AB71-BDA7-40A8-87CE-A4BEEFF258E3}"/>
                </a:ext>
              </a:extLst>
            </p:cNvPr>
            <p:cNvSpPr/>
            <p:nvPr/>
          </p:nvSpPr>
          <p:spPr>
            <a:xfrm>
              <a:off x="0" y="12780"/>
              <a:ext cx="7772400" cy="1130220"/>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4" name="Rounded Rectangle 4">
              <a:extLst>
                <a:ext uri="{FF2B5EF4-FFF2-40B4-BE49-F238E27FC236}">
                  <a16:creationId xmlns:a16="http://schemas.microsoft.com/office/drawing/2014/main" id="{44E43EC3-A5B0-452C-B347-D2AED594251F}"/>
                </a:ext>
              </a:extLst>
            </p:cNvPr>
            <p:cNvSpPr/>
            <p:nvPr/>
          </p:nvSpPr>
          <p:spPr>
            <a:xfrm>
              <a:off x="223490" y="67953"/>
              <a:ext cx="7493742" cy="10198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5260" tIns="175260" rIns="175260" bIns="175260" numCol="1" spcCol="1270" anchor="ctr" anchorCtr="0">
              <a:noAutofit/>
            </a:bodyPr>
            <a:lstStyle/>
            <a:p>
              <a:pPr algn="ctr" defTabSz="2044700">
                <a:lnSpc>
                  <a:spcPct val="90000"/>
                </a:lnSpc>
                <a:spcBef>
                  <a:spcPct val="0"/>
                </a:spcBef>
                <a:spcAft>
                  <a:spcPct val="35000"/>
                </a:spcAft>
              </a:pPr>
              <a:r>
                <a:rPr lang="ar-JO" sz="4800" b="1" dirty="0"/>
                <a:t>بطاقة خروج</a:t>
              </a:r>
              <a:endParaRPr lang="en-US" sz="4600" dirty="0">
                <a:ea typeface="Monotype Koufi" pitchFamily="2" charset="-78"/>
                <a:cs typeface="+mj-cs"/>
              </a:endParaRPr>
            </a:p>
          </p:txBody>
        </p:sp>
      </p:grpSp>
      <p:pic>
        <p:nvPicPr>
          <p:cNvPr id="35" name="Picture 3">
            <a:extLst>
              <a:ext uri="{FF2B5EF4-FFF2-40B4-BE49-F238E27FC236}">
                <a16:creationId xmlns:a16="http://schemas.microsoft.com/office/drawing/2014/main" id="{C7F4A805-5465-4674-98B0-90D9045DB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7" y="6233887"/>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Rounded Corners 26">
            <a:extLst>
              <a:ext uri="{FF2B5EF4-FFF2-40B4-BE49-F238E27FC236}">
                <a16:creationId xmlns:a16="http://schemas.microsoft.com/office/drawing/2014/main" id="{24682135-5DB6-45C9-9DCD-A0B1ED7A7EC0}"/>
              </a:ext>
            </a:extLst>
          </p:cNvPr>
          <p:cNvSpPr/>
          <p:nvPr/>
        </p:nvSpPr>
        <p:spPr>
          <a:xfrm>
            <a:off x="845398" y="2265526"/>
            <a:ext cx="8600261" cy="3993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sz="40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ar-JO" sz="4000" dirty="0">
              <a:solidFill>
                <a:srgbClr val="3576AB"/>
              </a:solidFill>
              <a:latin typeface="HelveticaNeueLT Arabic 55 Roman" panose="020B0604020202020204" pitchFamily="34" charset="-78"/>
              <a:cs typeface="HelveticaNeueLT Arabic 55 Roman" panose="020B0604020202020204" pitchFamily="34" charset="-78"/>
            </a:endParaRPr>
          </a:p>
          <a:p>
            <a:pPr algn="r" rtl="1"/>
            <a:r>
              <a:rPr lang="ar-JO" sz="3600" dirty="0">
                <a:solidFill>
                  <a:srgbClr val="3576AB"/>
                </a:solidFill>
                <a:latin typeface="HelveticaNeueLT Arabic 55 Roman" panose="020B0604020202020204" pitchFamily="34" charset="-78"/>
                <a:cs typeface="HelveticaNeueLT Arabic 55 Roman" panose="020B0604020202020204" pitchFamily="34" charset="-78"/>
              </a:rPr>
              <a:t>أجب عن الأسئلة الآتية : </a:t>
            </a:r>
          </a:p>
          <a:p>
            <a:pPr algn="ctr"/>
            <a:endParaRPr lang="ar-JO" sz="100" dirty="0">
              <a:solidFill>
                <a:srgbClr val="3576AB"/>
              </a:solidFill>
              <a:latin typeface="HelveticaNeueLT Arabic 55 Roman" panose="020B0604020202020204" pitchFamily="34" charset="-78"/>
              <a:cs typeface="HelveticaNeueLT Arabic 55 Roman" panose="020B0604020202020204" pitchFamily="34" charset="-78"/>
            </a:endParaRPr>
          </a:p>
          <a:p>
            <a:pPr algn="r"/>
            <a:r>
              <a:rPr lang="ar-JO" sz="2400" dirty="0">
                <a:solidFill>
                  <a:srgbClr val="3576AB"/>
                </a:solidFill>
                <a:latin typeface="HelveticaNeueLT Arabic 55 Roman" panose="020B0604020202020204" pitchFamily="34" charset="-78"/>
                <a:cs typeface="HelveticaNeueLT Arabic 55 Roman" panose="020B0604020202020204" pitchFamily="34" charset="-78"/>
              </a:rPr>
              <a:t>1-</a:t>
            </a:r>
            <a:r>
              <a:rPr lang="ar-JO" sz="3600" dirty="0">
                <a:solidFill>
                  <a:srgbClr val="3576AB"/>
                </a:solidFill>
                <a:latin typeface="HelveticaNeueLT Arabic 55 Roman" panose="020B0604020202020204" pitchFamily="34" charset="-78"/>
                <a:cs typeface="HelveticaNeueLT Arabic 55 Roman" panose="020B0604020202020204" pitchFamily="34" charset="-78"/>
              </a:rPr>
              <a:t> </a:t>
            </a:r>
            <a:r>
              <a:rPr lang="ar-JO" sz="2400" dirty="0">
                <a:solidFill>
                  <a:srgbClr val="3576AB"/>
                </a:solidFill>
                <a:latin typeface="HelveticaNeueLT Arabic 55 Roman" panose="020B0604020202020204" pitchFamily="34" charset="-78"/>
                <a:cs typeface="HelveticaNeueLT Arabic 55 Roman" panose="020B0604020202020204" pitchFamily="34" charset="-78"/>
              </a:rPr>
              <a:t>عدد ثلاث ميزات من ميزات لغة البرمجة بايثون </a:t>
            </a:r>
          </a:p>
          <a:p>
            <a:pPr algn="r"/>
            <a:r>
              <a:rPr lang="ar-JO" sz="2400" dirty="0">
                <a:solidFill>
                  <a:srgbClr val="3576AB"/>
                </a:solidFill>
                <a:latin typeface="HelveticaNeueLT Arabic 55 Roman" panose="020B0604020202020204" pitchFamily="34" charset="-78"/>
                <a:cs typeface="HelveticaNeueLT Arabic 55 Roman" panose="020B0604020202020204" pitchFamily="34" charset="-78"/>
              </a:rPr>
              <a:t>2- عدد ثلاثًا من استخدامات لغة البرمجة بايثون </a:t>
            </a:r>
          </a:p>
          <a:p>
            <a:pPr algn="r"/>
            <a:r>
              <a:rPr lang="ar-JO" sz="2400" dirty="0">
                <a:solidFill>
                  <a:srgbClr val="3576AB"/>
                </a:solidFill>
                <a:latin typeface="HelveticaNeueLT Arabic 55 Roman" panose="020B0604020202020204" pitchFamily="34" charset="-78"/>
                <a:cs typeface="HelveticaNeueLT Arabic 55 Roman" panose="020B0604020202020204" pitchFamily="34" charset="-78"/>
              </a:rPr>
              <a:t>3- عدد أنواع البيانات في لغة البرمجة بايثون </a:t>
            </a:r>
          </a:p>
          <a:p>
            <a:pPr algn="r"/>
            <a:r>
              <a:rPr lang="ar-JO" sz="2400" dirty="0">
                <a:solidFill>
                  <a:srgbClr val="3576AB"/>
                </a:solidFill>
                <a:latin typeface="HelveticaNeueLT Arabic 55 Roman" panose="020B0604020202020204" pitchFamily="34" charset="-78"/>
                <a:cs typeface="HelveticaNeueLT Arabic 55 Roman" panose="020B0604020202020204" pitchFamily="34" charset="-78"/>
              </a:rPr>
              <a:t>4- اكتب الصيغة العامة لجملة الطباعة </a:t>
            </a:r>
          </a:p>
          <a:p>
            <a:pPr algn="r"/>
            <a:r>
              <a:rPr lang="ar-JO" sz="2400" dirty="0">
                <a:solidFill>
                  <a:srgbClr val="3576AB"/>
                </a:solidFill>
                <a:latin typeface="HelveticaNeueLT Arabic 55 Roman" panose="020B0604020202020204" pitchFamily="34" charset="-78"/>
                <a:cs typeface="HelveticaNeueLT Arabic 55 Roman" panose="020B0604020202020204" pitchFamily="34" charset="-78"/>
              </a:rPr>
              <a:t>5- اكتب الكود البرمجي المناسب لطباعة اسمك وعمرك وصفك أسفل بعضها </a:t>
            </a:r>
            <a:endParaRPr lang="ar-JO" sz="40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ar-JO" sz="4000" dirty="0">
              <a:solidFill>
                <a:srgbClr val="3576AB"/>
              </a:solidFill>
              <a:latin typeface="HelveticaNeueLT Arabic 55 Roman" panose="020B0604020202020204" pitchFamily="34" charset="-78"/>
              <a:cs typeface="HelveticaNeueLT Arabic 55 Roman" panose="020B0604020202020204" pitchFamily="34" charset="-78"/>
            </a:endParaRPr>
          </a:p>
          <a:p>
            <a:pPr algn="ctr"/>
            <a:endParaRPr lang="ar-JO" sz="4000" dirty="0">
              <a:solidFill>
                <a:srgbClr val="3576AB"/>
              </a:solidFill>
              <a:latin typeface="HelveticaNeueLT Arabic 55 Roman" panose="020B0604020202020204" pitchFamily="34" charset="-78"/>
              <a:cs typeface="HelveticaNeueLT Arabic 55 Roman" panose="020B0604020202020204" pitchFamily="34" charset="-78"/>
            </a:endParaRPr>
          </a:p>
        </p:txBody>
      </p:sp>
      <p:grpSp>
        <p:nvGrpSpPr>
          <p:cNvPr id="28" name="Group 27">
            <a:extLst>
              <a:ext uri="{FF2B5EF4-FFF2-40B4-BE49-F238E27FC236}">
                <a16:creationId xmlns:a16="http://schemas.microsoft.com/office/drawing/2014/main" id="{3B35132B-3113-47F1-8924-9D0FC49E70FA}"/>
              </a:ext>
            </a:extLst>
          </p:cNvPr>
          <p:cNvGrpSpPr/>
          <p:nvPr/>
        </p:nvGrpSpPr>
        <p:grpSpPr>
          <a:xfrm>
            <a:off x="38772" y="978332"/>
            <a:ext cx="1573020" cy="730155"/>
            <a:chOff x="7446246" y="205862"/>
            <a:chExt cx="1544854" cy="691058"/>
          </a:xfrm>
        </p:grpSpPr>
        <p:sp>
          <p:nvSpPr>
            <p:cNvPr id="30" name="Rounded Rectangle 10">
              <a:extLst>
                <a:ext uri="{FF2B5EF4-FFF2-40B4-BE49-F238E27FC236}">
                  <a16:creationId xmlns:a16="http://schemas.microsoft.com/office/drawing/2014/main" id="{201FAF38-2CC9-4572-B318-E9F754CE1E29}"/>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8A0309EF-5065-4268-A691-D0B54475A805}"/>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5</a:t>
              </a:r>
              <a:r>
                <a:rPr lang="en-US" sz="1600" b="1" dirty="0">
                  <a:latin typeface="Calibri" panose="020F0502020204030204" pitchFamily="34" charset="0"/>
                  <a:cs typeface="Calibri" panose="020F0502020204030204" pitchFamily="34" charset="0"/>
                </a:rPr>
                <a:t>:00 minutes</a:t>
              </a:r>
            </a:p>
          </p:txBody>
        </p:sp>
      </p:grpSp>
    </p:spTree>
    <p:extLst>
      <p:ext uri="{BB962C8B-B14F-4D97-AF65-F5344CB8AC3E}">
        <p14:creationId xmlns:p14="http://schemas.microsoft.com/office/powerpoint/2010/main" val="392933656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5" name="Group 24">
            <a:extLst>
              <a:ext uri="{FF2B5EF4-FFF2-40B4-BE49-F238E27FC236}">
                <a16:creationId xmlns:a16="http://schemas.microsoft.com/office/drawing/2014/main" id="{55BD5D74-8B6B-B77B-CAED-CFAC384830F6}"/>
              </a:ext>
            </a:extLst>
          </p:cNvPr>
          <p:cNvGrpSpPr/>
          <p:nvPr/>
        </p:nvGrpSpPr>
        <p:grpSpPr>
          <a:xfrm>
            <a:off x="38772" y="978332"/>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 minutes</a:t>
              </a:r>
            </a:p>
          </p:txBody>
        </p:sp>
      </p:grpSp>
      <p:sp>
        <p:nvSpPr>
          <p:cNvPr id="27" name="Rectangle 26">
            <a:extLst>
              <a:ext uri="{FF2B5EF4-FFF2-40B4-BE49-F238E27FC236}">
                <a16:creationId xmlns:a16="http://schemas.microsoft.com/office/drawing/2014/main" id="{8982F20D-A109-4EBE-892B-714640DD3E61}"/>
              </a:ext>
            </a:extLst>
          </p:cNvPr>
          <p:cNvSpPr>
            <a:spLocks noChangeArrowheads="1"/>
          </p:cNvSpPr>
          <p:nvPr/>
        </p:nvSpPr>
        <p:spPr bwMode="auto">
          <a:xfrm>
            <a:off x="1500313" y="1784174"/>
            <a:ext cx="78841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JO"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JO" altLang="en-US" sz="2800" b="0" i="0" u="none" strike="noStrike" cap="none" normalizeH="0" baseline="0" dirty="0">
                <a:ln>
                  <a:noFill/>
                </a:ln>
                <a:solidFill>
                  <a:schemeClr val="tx1"/>
                </a:solidFill>
                <a:effectLst/>
                <a:latin typeface="HelveticaNeueLT Arabic 55 Roman" panose="020B0604020202020204" pitchFamily="34" charset="-78"/>
                <a:cs typeface="HelveticaNeueLT Arabic 55 Roman" panose="020B0604020202020204" pitchFamily="34" charset="-78"/>
              </a:rPr>
              <a:t>بطاقة خروج :   </a:t>
            </a:r>
          </a:p>
          <a:p>
            <a:pPr marL="0" marR="0" lvl="0" indent="0" algn="r" defTabSz="914400" rtl="1" eaLnBrk="0" fontAlgn="base" latinLnBrk="0" hangingPunct="0">
              <a:lnSpc>
                <a:spcPct val="100000"/>
              </a:lnSpc>
              <a:spcBef>
                <a:spcPct val="0"/>
              </a:spcBef>
              <a:spcAft>
                <a:spcPct val="0"/>
              </a:spcAft>
              <a:buClrTx/>
              <a:buSzTx/>
              <a:buFontTx/>
              <a:buNone/>
              <a:tabLst/>
            </a:pPr>
            <a:endParaRPr lang="ar-JO" altLang="en-US" sz="2800" dirty="0">
              <a:latin typeface="HelveticaNeueLT Arabic 55 Roman" panose="020B0604020202020204" pitchFamily="34" charset="-78"/>
              <a:cs typeface="HelveticaNeueLT Arabic 55 Roman" panose="020B0604020202020204" pitchFamily="34"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altLang="en-US" sz="2800" b="0" i="0" u="none" strike="noStrike" cap="none" normalizeH="0" baseline="0" dirty="0">
                <a:ln>
                  <a:noFill/>
                </a:ln>
                <a:solidFill>
                  <a:schemeClr val="tx1"/>
                </a:solidFill>
                <a:effectLst/>
                <a:latin typeface="HelveticaNeueLT Arabic 55 Roman" panose="020B0604020202020204" pitchFamily="34" charset="-78"/>
                <a:cs typeface="HelveticaNeueLT Arabic 55 Roman" panose="020B0604020202020204" pitchFamily="34" charset="-78"/>
              </a:rPr>
              <a:t>ماذا تعلمت في درس اليوم</a:t>
            </a:r>
            <a:endParaRPr lang="ar-JO" altLang="en-US" sz="2800" dirty="0">
              <a:latin typeface="HelveticaNeueLT Arabic 55 Roman" panose="020B0604020202020204" pitchFamily="34" charset="-78"/>
              <a:cs typeface="HelveticaNeueLT Arabic 55 Roman" panose="020B0604020202020204" pitchFamily="34" charset="-78"/>
            </a:endParaRPr>
          </a:p>
        </p:txBody>
      </p:sp>
      <p:sp>
        <p:nvSpPr>
          <p:cNvPr id="30" name="Flowchart: Alternate Process 29">
            <a:extLst>
              <a:ext uri="{FF2B5EF4-FFF2-40B4-BE49-F238E27FC236}">
                <a16:creationId xmlns:a16="http://schemas.microsoft.com/office/drawing/2014/main" id="{673CBFF6-C24A-4C5E-B62B-417977E95E64}"/>
              </a:ext>
            </a:extLst>
          </p:cNvPr>
          <p:cNvSpPr/>
          <p:nvPr/>
        </p:nvSpPr>
        <p:spPr>
          <a:xfrm>
            <a:off x="38772" y="6465877"/>
            <a:ext cx="1573020"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BUZZ IN</a:t>
            </a:r>
          </a:p>
        </p:txBody>
      </p:sp>
    </p:spTree>
    <p:extLst>
      <p:ext uri="{BB962C8B-B14F-4D97-AF65-F5344CB8AC3E}">
        <p14:creationId xmlns:p14="http://schemas.microsoft.com/office/powerpoint/2010/main" val="3964737817"/>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5" name="Group 24">
            <a:extLst>
              <a:ext uri="{FF2B5EF4-FFF2-40B4-BE49-F238E27FC236}">
                <a16:creationId xmlns:a16="http://schemas.microsoft.com/office/drawing/2014/main" id="{55BD5D74-8B6B-B77B-CAED-CFAC384830F6}"/>
              </a:ext>
            </a:extLst>
          </p:cNvPr>
          <p:cNvGrpSpPr/>
          <p:nvPr/>
        </p:nvGrpSpPr>
        <p:grpSpPr>
          <a:xfrm>
            <a:off x="38772" y="978332"/>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0</a:t>
              </a: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3</a:t>
              </a:r>
              <a:r>
                <a:rPr lang="en-US" sz="1600" b="1" dirty="0">
                  <a:latin typeface="Calibri" panose="020F0502020204030204" pitchFamily="34" charset="0"/>
                  <a:cs typeface="Calibri" panose="020F0502020204030204" pitchFamily="34" charset="0"/>
                </a:rPr>
                <a:t>0 minutes</a:t>
              </a:r>
            </a:p>
          </p:txBody>
        </p:sp>
      </p:grpSp>
      <p:sp>
        <p:nvSpPr>
          <p:cNvPr id="27" name="Rectangle 26">
            <a:extLst>
              <a:ext uri="{FF2B5EF4-FFF2-40B4-BE49-F238E27FC236}">
                <a16:creationId xmlns:a16="http://schemas.microsoft.com/office/drawing/2014/main" id="{8982F20D-A109-4EBE-892B-714640DD3E61}"/>
              </a:ext>
            </a:extLst>
          </p:cNvPr>
          <p:cNvSpPr>
            <a:spLocks noChangeArrowheads="1"/>
          </p:cNvSpPr>
          <p:nvPr/>
        </p:nvSpPr>
        <p:spPr bwMode="auto">
          <a:xfrm>
            <a:off x="1500313" y="1568731"/>
            <a:ext cx="78841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JO"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JO" altLang="en-US" sz="2800" b="0" i="0" u="none" strike="noStrike" cap="none" normalizeH="0" baseline="0" dirty="0">
                <a:ln>
                  <a:noFill/>
                </a:ln>
                <a:solidFill>
                  <a:schemeClr val="tx1"/>
                </a:solidFill>
                <a:effectLst/>
                <a:latin typeface="HelveticaNeueLT Arabic 55 Roman" panose="020B0604020202020204" pitchFamily="34" charset="-78"/>
                <a:cs typeface="HelveticaNeueLT Arabic 55 Roman" panose="020B0604020202020204" pitchFamily="34" charset="-78"/>
              </a:rPr>
              <a:t>الواجب البيتي:   </a:t>
            </a:r>
          </a:p>
          <a:p>
            <a:pPr marL="0" marR="0" lvl="0" indent="0" algn="r" defTabSz="914400" rtl="1" eaLnBrk="0" fontAlgn="base" latinLnBrk="0" hangingPunct="0">
              <a:lnSpc>
                <a:spcPct val="100000"/>
              </a:lnSpc>
              <a:spcBef>
                <a:spcPct val="0"/>
              </a:spcBef>
              <a:spcAft>
                <a:spcPct val="0"/>
              </a:spcAft>
              <a:buClrTx/>
              <a:buSzTx/>
              <a:buFontTx/>
              <a:buNone/>
              <a:tabLst/>
            </a:pPr>
            <a:endParaRPr lang="ar-JO" altLang="en-US" sz="2800" dirty="0">
              <a:latin typeface="HelveticaNeueLT Arabic 55 Roman" panose="020B0604020202020204" pitchFamily="34" charset="-78"/>
              <a:cs typeface="HelveticaNeueLT Arabic 55 Roman" panose="020B0604020202020204" pitchFamily="34"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altLang="en-US" sz="2800" b="0" i="0" u="none" strike="noStrike" cap="none" normalizeH="0" baseline="0" dirty="0">
                <a:ln>
                  <a:noFill/>
                </a:ln>
                <a:solidFill>
                  <a:schemeClr val="tx1"/>
                </a:solidFill>
                <a:effectLst/>
                <a:latin typeface="HelveticaNeueLT Arabic 55 Roman" panose="020B0604020202020204" pitchFamily="34" charset="-78"/>
                <a:cs typeface="HelveticaNeueLT Arabic 55 Roman" panose="020B0604020202020204" pitchFamily="34" charset="-78"/>
              </a:rPr>
              <a:t>حل الواجب الإلكتروني الذي سيتم إرساله عبر تطبيق الكلية</a:t>
            </a:r>
            <a:endParaRPr lang="ar-JO" altLang="en-US" sz="2800" dirty="0">
              <a:latin typeface="HelveticaNeueLT Arabic 55 Roman" panose="020B0604020202020204" pitchFamily="34" charset="-78"/>
              <a:cs typeface="HelveticaNeueLT Arabic 55 Roman" panose="020B0604020202020204" pitchFamily="34" charset="-78"/>
            </a:endParaRPr>
          </a:p>
        </p:txBody>
      </p:sp>
    </p:spTree>
    <p:extLst>
      <p:ext uri="{BB962C8B-B14F-4D97-AF65-F5344CB8AC3E}">
        <p14:creationId xmlns:p14="http://schemas.microsoft.com/office/powerpoint/2010/main" val="217775433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27">
            <a:extLst>
              <a:ext uri="{FF2B5EF4-FFF2-40B4-BE49-F238E27FC236}">
                <a16:creationId xmlns:a16="http://schemas.microsoft.com/office/drawing/2014/main" id="{46C99369-DB4F-45E3-8C6B-40971C45B32B}"/>
              </a:ext>
            </a:extLst>
          </p:cNvPr>
          <p:cNvPicPr>
            <a:picLocks noChangeAspect="1"/>
          </p:cNvPicPr>
          <p:nvPr/>
        </p:nvPicPr>
        <p:blipFill>
          <a:blip r:embed="rId4"/>
          <a:stretch>
            <a:fillRect/>
          </a:stretch>
        </p:blipFill>
        <p:spPr>
          <a:xfrm>
            <a:off x="801189" y="1230629"/>
            <a:ext cx="8630194" cy="5379177"/>
          </a:xfrm>
          <a:prstGeom prst="rect">
            <a:avLst/>
          </a:prstGeom>
        </p:spPr>
      </p:pic>
    </p:spTree>
    <p:extLst>
      <p:ext uri="{BB962C8B-B14F-4D97-AF65-F5344CB8AC3E}">
        <p14:creationId xmlns:p14="http://schemas.microsoft.com/office/powerpoint/2010/main" val="363365894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2" name="Picture 21">
            <a:extLst>
              <a:ext uri="{FF2B5EF4-FFF2-40B4-BE49-F238E27FC236}">
                <a16:creationId xmlns:a16="http://schemas.microsoft.com/office/drawing/2014/main" id="{FB805737-9775-4A39-A038-E64638C937E4}"/>
              </a:ext>
            </a:extLst>
          </p:cNvPr>
          <p:cNvPicPr>
            <a:picLocks noChangeAspect="1"/>
          </p:cNvPicPr>
          <p:nvPr/>
        </p:nvPicPr>
        <p:blipFill>
          <a:blip r:embed="rId4"/>
          <a:stretch>
            <a:fillRect/>
          </a:stretch>
        </p:blipFill>
        <p:spPr>
          <a:xfrm>
            <a:off x="674284" y="1120984"/>
            <a:ext cx="8855217" cy="5291953"/>
          </a:xfrm>
          <a:prstGeom prst="rect">
            <a:avLst/>
          </a:prstGeom>
        </p:spPr>
      </p:pic>
      <p:grpSp>
        <p:nvGrpSpPr>
          <p:cNvPr id="23" name="Group 22">
            <a:extLst>
              <a:ext uri="{FF2B5EF4-FFF2-40B4-BE49-F238E27FC236}">
                <a16:creationId xmlns:a16="http://schemas.microsoft.com/office/drawing/2014/main" id="{7EE7A98D-60D3-448E-9D19-C1EC6728FD04}"/>
              </a:ext>
            </a:extLst>
          </p:cNvPr>
          <p:cNvGrpSpPr/>
          <p:nvPr/>
        </p:nvGrpSpPr>
        <p:grpSpPr>
          <a:xfrm>
            <a:off x="0" y="1064989"/>
            <a:ext cx="1573020" cy="730155"/>
            <a:chOff x="7452515" y="196918"/>
            <a:chExt cx="1544854" cy="691058"/>
          </a:xfrm>
        </p:grpSpPr>
        <p:sp>
          <p:nvSpPr>
            <p:cNvPr id="25" name="Rounded Rectangle 10">
              <a:extLst>
                <a:ext uri="{FF2B5EF4-FFF2-40B4-BE49-F238E27FC236}">
                  <a16:creationId xmlns:a16="http://schemas.microsoft.com/office/drawing/2014/main" id="{A5E56970-12E6-4E78-B088-ADB59FA3BBC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3">
              <a:extLst>
                <a:ext uri="{FF2B5EF4-FFF2-40B4-BE49-F238E27FC236}">
                  <a16:creationId xmlns:a16="http://schemas.microsoft.com/office/drawing/2014/main" id="{59CE3106-B0E4-413B-A4B7-8185F64B5BA8}"/>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198726391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CD08DB-A41D-4A01-BC6E-3C6DC7B42734}"/>
              </a:ext>
            </a:extLst>
          </p:cNvPr>
          <p:cNvPicPr>
            <a:picLocks noChangeAspect="1"/>
          </p:cNvPicPr>
          <p:nvPr/>
        </p:nvPicPr>
        <p:blipFill>
          <a:blip r:embed="rId2"/>
          <a:stretch>
            <a:fillRect/>
          </a:stretch>
        </p:blipFill>
        <p:spPr>
          <a:xfrm>
            <a:off x="1215614" y="1348065"/>
            <a:ext cx="8233547" cy="5004673"/>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
        <p:nvSpPr>
          <p:cNvPr id="28" name="Flowchart: Alternate Process 27">
            <a:extLst>
              <a:ext uri="{FF2B5EF4-FFF2-40B4-BE49-F238E27FC236}">
                <a16:creationId xmlns:a16="http://schemas.microsoft.com/office/drawing/2014/main" id="{7A4B047F-BE66-4377-B277-C886888352BA}"/>
              </a:ext>
            </a:extLst>
          </p:cNvPr>
          <p:cNvSpPr/>
          <p:nvPr/>
        </p:nvSpPr>
        <p:spPr>
          <a:xfrm>
            <a:off x="41638" y="6080813"/>
            <a:ext cx="1024287"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IRS</a:t>
            </a:r>
          </a:p>
        </p:txBody>
      </p:sp>
      <p:sp>
        <p:nvSpPr>
          <p:cNvPr id="29" name="Flowchart: Alternate Process 28">
            <a:extLst>
              <a:ext uri="{FF2B5EF4-FFF2-40B4-BE49-F238E27FC236}">
                <a16:creationId xmlns:a16="http://schemas.microsoft.com/office/drawing/2014/main" id="{ED931A07-11E7-4C6D-BAB6-BD7AD27F3BE2}"/>
              </a:ext>
            </a:extLst>
          </p:cNvPr>
          <p:cNvSpPr/>
          <p:nvPr/>
        </p:nvSpPr>
        <p:spPr>
          <a:xfrm>
            <a:off x="0" y="6511267"/>
            <a:ext cx="1322329"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b="1" dirty="0"/>
              <a:t>ألواح صغيرة </a:t>
            </a:r>
            <a:endParaRPr lang="en-US" b="1" dirty="0"/>
          </a:p>
        </p:txBody>
      </p:sp>
    </p:spTree>
    <p:extLst>
      <p:ext uri="{BB962C8B-B14F-4D97-AF65-F5344CB8AC3E}">
        <p14:creationId xmlns:p14="http://schemas.microsoft.com/office/powerpoint/2010/main" val="114529544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98A411-F6C0-4192-9BCC-3A58BF593F00}"/>
              </a:ext>
            </a:extLst>
          </p:cNvPr>
          <p:cNvPicPr>
            <a:picLocks noChangeAspect="1"/>
          </p:cNvPicPr>
          <p:nvPr/>
        </p:nvPicPr>
        <p:blipFill>
          <a:blip r:embed="rId2"/>
          <a:stretch>
            <a:fillRect/>
          </a:stretch>
        </p:blipFill>
        <p:spPr>
          <a:xfrm>
            <a:off x="766353" y="1244768"/>
            <a:ext cx="8595361" cy="5384631"/>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30" name="Group 29">
            <a:extLst>
              <a:ext uri="{FF2B5EF4-FFF2-40B4-BE49-F238E27FC236}">
                <a16:creationId xmlns:a16="http://schemas.microsoft.com/office/drawing/2014/main" id="{BBAE6C3A-96F2-4F17-84DB-AEB8B264874C}"/>
              </a:ext>
            </a:extLst>
          </p:cNvPr>
          <p:cNvGrpSpPr/>
          <p:nvPr/>
        </p:nvGrpSpPr>
        <p:grpSpPr>
          <a:xfrm>
            <a:off x="0" y="1064989"/>
            <a:ext cx="1573020" cy="730155"/>
            <a:chOff x="7452515" y="196918"/>
            <a:chExt cx="1544854" cy="691058"/>
          </a:xfrm>
        </p:grpSpPr>
        <p:sp>
          <p:nvSpPr>
            <p:cNvPr id="31" name="Rounded Rectangle 10">
              <a:extLst>
                <a:ext uri="{FF2B5EF4-FFF2-40B4-BE49-F238E27FC236}">
                  <a16:creationId xmlns:a16="http://schemas.microsoft.com/office/drawing/2014/main" id="{8CE05560-BD53-4D52-B38C-5B86F35D628A}"/>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3">
              <a:extLst>
                <a:ext uri="{FF2B5EF4-FFF2-40B4-BE49-F238E27FC236}">
                  <a16:creationId xmlns:a16="http://schemas.microsoft.com/office/drawing/2014/main" id="{391FDFFD-F9A7-4558-9A68-088504D748E6}"/>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
        <p:nvSpPr>
          <p:cNvPr id="28" name="Flowchart: Alternate Process 27">
            <a:extLst>
              <a:ext uri="{FF2B5EF4-FFF2-40B4-BE49-F238E27FC236}">
                <a16:creationId xmlns:a16="http://schemas.microsoft.com/office/drawing/2014/main" id="{7A4B047F-BE66-4377-B277-C886888352BA}"/>
              </a:ext>
            </a:extLst>
          </p:cNvPr>
          <p:cNvSpPr/>
          <p:nvPr/>
        </p:nvSpPr>
        <p:spPr>
          <a:xfrm>
            <a:off x="41638" y="6080813"/>
            <a:ext cx="1024287"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IRS</a:t>
            </a:r>
          </a:p>
        </p:txBody>
      </p:sp>
      <p:sp>
        <p:nvSpPr>
          <p:cNvPr id="29" name="Flowchart: Alternate Process 28">
            <a:extLst>
              <a:ext uri="{FF2B5EF4-FFF2-40B4-BE49-F238E27FC236}">
                <a16:creationId xmlns:a16="http://schemas.microsoft.com/office/drawing/2014/main" id="{ED931A07-11E7-4C6D-BAB6-BD7AD27F3BE2}"/>
              </a:ext>
            </a:extLst>
          </p:cNvPr>
          <p:cNvSpPr/>
          <p:nvPr/>
        </p:nvSpPr>
        <p:spPr>
          <a:xfrm>
            <a:off x="0" y="6511267"/>
            <a:ext cx="1322329"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b="1" dirty="0"/>
              <a:t>ألواح صغيرة </a:t>
            </a:r>
            <a:endParaRPr lang="en-US" b="1" dirty="0"/>
          </a:p>
        </p:txBody>
      </p:sp>
    </p:spTree>
    <p:extLst>
      <p:ext uri="{BB962C8B-B14F-4D97-AF65-F5344CB8AC3E}">
        <p14:creationId xmlns:p14="http://schemas.microsoft.com/office/powerpoint/2010/main" val="401116786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ectangle 29">
            <a:extLst>
              <a:ext uri="{FF2B5EF4-FFF2-40B4-BE49-F238E27FC236}">
                <a16:creationId xmlns:a16="http://schemas.microsoft.com/office/drawing/2014/main" id="{CF2C3C33-FF10-4107-B6BD-DEB0EA049CFF}"/>
              </a:ext>
            </a:extLst>
          </p:cNvPr>
          <p:cNvSpPr/>
          <p:nvPr/>
        </p:nvSpPr>
        <p:spPr>
          <a:xfrm>
            <a:off x="6794201" y="5561943"/>
            <a:ext cx="2295750" cy="601446"/>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29" name="Picture 28">
            <a:extLst>
              <a:ext uri="{FF2B5EF4-FFF2-40B4-BE49-F238E27FC236}">
                <a16:creationId xmlns:a16="http://schemas.microsoft.com/office/drawing/2014/main" id="{7DA9E990-485B-458B-97CC-870D35EECA43}"/>
              </a:ext>
            </a:extLst>
          </p:cNvPr>
          <p:cNvPicPr>
            <a:picLocks noChangeAspect="1"/>
          </p:cNvPicPr>
          <p:nvPr/>
        </p:nvPicPr>
        <p:blipFill>
          <a:blip r:embed="rId4"/>
          <a:stretch>
            <a:fillRect/>
          </a:stretch>
        </p:blipFill>
        <p:spPr>
          <a:xfrm>
            <a:off x="766353" y="1298870"/>
            <a:ext cx="8739887" cy="5184661"/>
          </a:xfrm>
          <a:prstGeom prst="rect">
            <a:avLst/>
          </a:prstGeom>
        </p:spPr>
      </p:pic>
      <p:grpSp>
        <p:nvGrpSpPr>
          <p:cNvPr id="31" name="Group 30">
            <a:extLst>
              <a:ext uri="{FF2B5EF4-FFF2-40B4-BE49-F238E27FC236}">
                <a16:creationId xmlns:a16="http://schemas.microsoft.com/office/drawing/2014/main" id="{A241D6B8-219B-47A0-9CE8-5518481F9454}"/>
              </a:ext>
            </a:extLst>
          </p:cNvPr>
          <p:cNvGrpSpPr/>
          <p:nvPr/>
        </p:nvGrpSpPr>
        <p:grpSpPr>
          <a:xfrm>
            <a:off x="0" y="1064989"/>
            <a:ext cx="1573020" cy="730155"/>
            <a:chOff x="7452515" y="196918"/>
            <a:chExt cx="1544854" cy="691058"/>
          </a:xfrm>
        </p:grpSpPr>
        <p:sp>
          <p:nvSpPr>
            <p:cNvPr id="32" name="Rounded Rectangle 10">
              <a:extLst>
                <a:ext uri="{FF2B5EF4-FFF2-40B4-BE49-F238E27FC236}">
                  <a16:creationId xmlns:a16="http://schemas.microsoft.com/office/drawing/2014/main" id="{AA52FE9A-2DAC-4009-B522-BE1942CA0D60}"/>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3">
              <a:extLst>
                <a:ext uri="{FF2B5EF4-FFF2-40B4-BE49-F238E27FC236}">
                  <a16:creationId xmlns:a16="http://schemas.microsoft.com/office/drawing/2014/main" id="{0591D2EF-C91B-463F-9782-149737971235}"/>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2965567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الحاسوب</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أساسيات بايثون</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3" name="Picture 22">
            <a:extLst>
              <a:ext uri="{FF2B5EF4-FFF2-40B4-BE49-F238E27FC236}">
                <a16:creationId xmlns:a16="http://schemas.microsoft.com/office/drawing/2014/main" id="{E14A32A0-E897-4F41-B8D5-135427E60515}"/>
              </a:ext>
            </a:extLst>
          </p:cNvPr>
          <p:cNvPicPr>
            <a:picLocks noChangeAspect="1"/>
          </p:cNvPicPr>
          <p:nvPr/>
        </p:nvPicPr>
        <p:blipFill>
          <a:blip r:embed="rId4"/>
          <a:stretch>
            <a:fillRect/>
          </a:stretch>
        </p:blipFill>
        <p:spPr>
          <a:xfrm>
            <a:off x="827314" y="1298869"/>
            <a:ext cx="8724968" cy="5232559"/>
          </a:xfrm>
          <a:prstGeom prst="rect">
            <a:avLst/>
          </a:prstGeom>
        </p:spPr>
      </p:pic>
      <p:grpSp>
        <p:nvGrpSpPr>
          <p:cNvPr id="24" name="Group 23">
            <a:extLst>
              <a:ext uri="{FF2B5EF4-FFF2-40B4-BE49-F238E27FC236}">
                <a16:creationId xmlns:a16="http://schemas.microsoft.com/office/drawing/2014/main" id="{5F2B37AE-D482-4FC8-94FC-B023853FCBA6}"/>
              </a:ext>
            </a:extLst>
          </p:cNvPr>
          <p:cNvGrpSpPr/>
          <p:nvPr/>
        </p:nvGrpSpPr>
        <p:grpSpPr>
          <a:xfrm>
            <a:off x="0" y="1064989"/>
            <a:ext cx="1573020" cy="730155"/>
            <a:chOff x="7452515" y="196918"/>
            <a:chExt cx="1544854" cy="691058"/>
          </a:xfrm>
        </p:grpSpPr>
        <p:sp>
          <p:nvSpPr>
            <p:cNvPr id="25" name="Rounded Rectangle 10">
              <a:extLst>
                <a:ext uri="{FF2B5EF4-FFF2-40B4-BE49-F238E27FC236}">
                  <a16:creationId xmlns:a16="http://schemas.microsoft.com/office/drawing/2014/main" id="{3C9E8A2F-7915-4E96-8249-D9A87E492558}"/>
                </a:ext>
              </a:extLst>
            </p:cNvPr>
            <p:cNvSpPr/>
            <p:nvPr/>
          </p:nvSpPr>
          <p:spPr>
            <a:xfrm>
              <a:off x="7452515" y="196918"/>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3">
              <a:extLst>
                <a:ext uri="{FF2B5EF4-FFF2-40B4-BE49-F238E27FC236}">
                  <a16:creationId xmlns:a16="http://schemas.microsoft.com/office/drawing/2014/main" id="{BCB80691-63AC-4830-9947-9538E0A85B5B}"/>
                </a:ext>
              </a:extLst>
            </p:cNvPr>
            <p:cNvSpPr/>
            <p:nvPr/>
          </p:nvSpPr>
          <p:spPr>
            <a:xfrm>
              <a:off x="7558142" y="277495"/>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a:t>
              </a:r>
              <a:r>
                <a:rPr lang="ar-JO" sz="1600" b="1" dirty="0">
                  <a:latin typeface="Calibri" panose="020F0502020204030204" pitchFamily="34" charset="0"/>
                  <a:cs typeface="Calibri" panose="020F0502020204030204" pitchFamily="34" charset="0"/>
                </a:rPr>
                <a:t>00</a:t>
              </a:r>
              <a:r>
                <a:rPr lang="en-US" sz="1600" b="1" dirty="0">
                  <a:latin typeface="Calibri" panose="020F0502020204030204" pitchFamily="34" charset="0"/>
                  <a:cs typeface="Calibri" panose="020F0502020204030204" pitchFamily="34" charset="0"/>
                </a:rPr>
                <a:t>minutes</a:t>
              </a:r>
            </a:p>
          </p:txBody>
        </p:sp>
      </p:grpSp>
    </p:spTree>
    <p:extLst>
      <p:ext uri="{BB962C8B-B14F-4D97-AF65-F5344CB8AC3E}">
        <p14:creationId xmlns:p14="http://schemas.microsoft.com/office/powerpoint/2010/main" val="2216172123"/>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2122</Words>
  <Application>Microsoft Office PowerPoint</Application>
  <PresentationFormat>Widescreen</PresentationFormat>
  <Paragraphs>680</Paragraphs>
  <Slides>37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Adobe Arabic</vt:lpstr>
      <vt:lpstr>AGA Aladdin Regular</vt:lpstr>
      <vt:lpstr>Arial</vt:lpstr>
      <vt:lpstr>Calibri</vt:lpstr>
      <vt:lpstr>Calibri Light</vt:lpstr>
      <vt:lpstr>HelveticaNeueLT Arabic 45 Light</vt:lpstr>
      <vt:lpstr>HelveticaNeueLT Arabic 55 Roman</vt:lpstr>
      <vt:lpstr>Monotype Koufi</vt:lpstr>
      <vt:lpstr>Simplified Arabic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Luqman AbuQattousah</cp:lastModifiedBy>
  <cp:revision>258</cp:revision>
  <dcterms:created xsi:type="dcterms:W3CDTF">2019-06-13T08:00:41Z</dcterms:created>
  <dcterms:modified xsi:type="dcterms:W3CDTF">2025-10-18T13:20:33Z</dcterms:modified>
</cp:coreProperties>
</file>