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256" r:id="rId5"/>
    <p:sldId id="287" r:id="rId6"/>
    <p:sldId id="349" r:id="rId7"/>
    <p:sldId id="28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8" r:id="rId16"/>
    <p:sldId id="319" r:id="rId17"/>
    <p:sldId id="307" r:id="rId18"/>
    <p:sldId id="320" r:id="rId19"/>
    <p:sldId id="321" r:id="rId20"/>
    <p:sldId id="323" r:id="rId21"/>
    <p:sldId id="324" r:id="rId22"/>
    <p:sldId id="326" r:id="rId23"/>
    <p:sldId id="325" r:id="rId24"/>
    <p:sldId id="327" r:id="rId25"/>
    <p:sldId id="342" r:id="rId26"/>
    <p:sldId id="317" r:id="rId27"/>
    <p:sldId id="290" r:id="rId28"/>
    <p:sldId id="330" r:id="rId29"/>
    <p:sldId id="358" r:id="rId30"/>
    <p:sldId id="360" r:id="rId31"/>
    <p:sldId id="361" r:id="rId32"/>
    <p:sldId id="348" r:id="rId33"/>
    <p:sldId id="331" r:id="rId34"/>
    <p:sldId id="334" r:id="rId35"/>
    <p:sldId id="336" r:id="rId36"/>
    <p:sldId id="337" r:id="rId37"/>
    <p:sldId id="338" r:id="rId38"/>
    <p:sldId id="339" r:id="rId39"/>
    <p:sldId id="340" r:id="rId40"/>
    <p:sldId id="345" r:id="rId41"/>
    <p:sldId id="346" r:id="rId42"/>
    <p:sldId id="344" r:id="rId43"/>
    <p:sldId id="34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11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2BAA-1247-4891-8302-AAAE784F260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BB4D4-7152-44FA-8C8B-F6AD4793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95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438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157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157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157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157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09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60000" y="717167"/>
            <a:ext cx="6828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9480601" y="5498361"/>
            <a:ext cx="3239568" cy="1622168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2975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C6F202-E086-43E8-BC5F-C161767B98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0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588" y="1021023"/>
            <a:ext cx="2206402" cy="218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1417" y="2967335"/>
            <a:ext cx="784973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Grade 9 </a:t>
            </a:r>
          </a:p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Unit 1: Collocations</a:t>
            </a:r>
          </a:p>
          <a:p>
            <a:r>
              <a:rPr lang="en-US" sz="4400" b="1" dirty="0"/>
              <a:t>       physical appearance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7181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624" y="1439479"/>
            <a:ext cx="2270714" cy="32785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 </a:t>
            </a:r>
            <a:r>
              <a:rPr lang="en-US" sz="3200" b="1" dirty="0"/>
              <a:t>figure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5091" y="3483851"/>
            <a:ext cx="4398379" cy="151790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Slim </a:t>
            </a:r>
          </a:p>
        </p:txBody>
      </p:sp>
    </p:spTree>
    <p:extLst>
      <p:ext uri="{BB962C8B-B14F-4D97-AF65-F5344CB8AC3E}">
        <p14:creationId xmlns:p14="http://schemas.microsoft.com/office/powerpoint/2010/main" xmlns="" val="3329177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</a:t>
            </a:r>
            <a:r>
              <a:rPr lang="en-US" sz="3600" b="1" dirty="0"/>
              <a:t>hair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7525" y="3523040"/>
            <a:ext cx="4398379" cy="15179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Sleek </a:t>
            </a:r>
          </a:p>
        </p:txBody>
      </p:sp>
      <p:pic>
        <p:nvPicPr>
          <p:cNvPr id="9218" name="Picture 2" descr="http://www.drillpal.com/sites/prod.drillpal.com/files/C17_People_physical_appearance_docx_image11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737" y="647582"/>
            <a:ext cx="3344092" cy="52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5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  </a:t>
            </a:r>
            <a:r>
              <a:rPr lang="en-US" sz="3600" b="1" dirty="0"/>
              <a:t>nose</a:t>
            </a:r>
            <a:r>
              <a:rPr lang="en-US" dirty="0"/>
              <a:t>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6085" y="3601417"/>
            <a:ext cx="4398379" cy="15179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Upturned </a:t>
            </a:r>
          </a:p>
        </p:txBody>
      </p:sp>
      <p:pic>
        <p:nvPicPr>
          <p:cNvPr id="10242" name="Picture 2" descr="http://www.drillpal.com/sites/prod.drillpal.com/files/C17_People_physical_appearance_docx_image8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57" y="759662"/>
            <a:ext cx="3580773" cy="48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3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 hair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7162" y="3705932"/>
            <a:ext cx="4400764" cy="151956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Shoulder -  length  </a:t>
            </a:r>
          </a:p>
        </p:txBody>
      </p:sp>
      <p:pic>
        <p:nvPicPr>
          <p:cNvPr id="11266" name="Picture 2" descr="http://www.drillpal.com/sites/prod.drillpal.com/files/C17_People_physical_appearance_docx_image12_6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5" b="14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0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8377" y="4324680"/>
            <a:ext cx="8849957" cy="13620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1. My father has a </a:t>
            </a:r>
            <a:r>
              <a:rPr lang="en-US" sz="2800" b="1" dirty="0">
                <a:solidFill>
                  <a:schemeClr val="tx1"/>
                </a:solidFill>
              </a:rPr>
              <a:t>round________  </a:t>
            </a:r>
            <a:r>
              <a:rPr lang="en-US" sz="2800" dirty="0">
                <a:solidFill>
                  <a:schemeClr val="tx1"/>
                </a:solidFill>
              </a:rPr>
              <a:t>, with </a:t>
            </a:r>
            <a:r>
              <a:rPr lang="en-US" sz="2800" b="1" dirty="0">
                <a:solidFill>
                  <a:schemeClr val="tx1"/>
                </a:solidFill>
              </a:rPr>
              <a:t>chubby</a:t>
            </a:r>
            <a:r>
              <a:rPr lang="ar-JO" sz="2800" b="1" dirty="0">
                <a:solidFill>
                  <a:schemeClr val="tx1"/>
                </a:solidFill>
              </a:rPr>
              <a:t>____</a:t>
            </a:r>
            <a:r>
              <a:rPr lang="en-US" sz="2800" b="1" dirty="0">
                <a:solidFill>
                  <a:schemeClr val="tx1"/>
                </a:solidFill>
              </a:rPr>
              <a:t>     </a:t>
            </a:r>
            <a:r>
              <a:rPr lang="en-US" sz="2800" dirty="0">
                <a:solidFill>
                  <a:schemeClr val="tx1"/>
                </a:solidFill>
              </a:rPr>
              <a:t> and a </a:t>
            </a:r>
            <a:r>
              <a:rPr lang="en-US" sz="2800" b="1" dirty="0">
                <a:solidFill>
                  <a:schemeClr val="tx1"/>
                </a:solidFill>
              </a:rPr>
              <a:t>droopy</a:t>
            </a:r>
            <a:r>
              <a:rPr lang="ar-JO" sz="2800" b="1" dirty="0">
                <a:solidFill>
                  <a:schemeClr val="tx1"/>
                </a:solidFill>
              </a:rPr>
              <a:t>_____</a:t>
            </a:r>
            <a:r>
              <a:rPr lang="en-US" sz="2800" b="1" dirty="0">
                <a:solidFill>
                  <a:schemeClr val="tx1"/>
                </a:solidFill>
              </a:rPr>
              <a:t>_____  </a:t>
            </a:r>
            <a:r>
              <a:rPr lang="en-US" sz="2800" dirty="0">
                <a:solidFill>
                  <a:schemeClr val="tx1"/>
                </a:solidFill>
              </a:rPr>
              <a:t>. My mother has a more </a:t>
            </a:r>
            <a:r>
              <a:rPr lang="en-US" sz="2800" b="1" dirty="0">
                <a:solidFill>
                  <a:schemeClr val="tx1"/>
                </a:solidFill>
              </a:rPr>
              <a:t>pointed </a:t>
            </a:r>
            <a:r>
              <a:rPr lang="ar-JO" sz="2800" b="1" dirty="0">
                <a:solidFill>
                  <a:schemeClr val="tx1"/>
                </a:solidFill>
              </a:rPr>
              <a:t>______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 and a </a:t>
            </a:r>
            <a:r>
              <a:rPr lang="en-US" sz="2800" b="1" dirty="0">
                <a:solidFill>
                  <a:schemeClr val="tx1"/>
                </a:solidFill>
              </a:rPr>
              <a:t>straight</a:t>
            </a:r>
            <a:r>
              <a:rPr lang="ar-JO" sz="2800" b="1" dirty="0">
                <a:solidFill>
                  <a:schemeClr val="tx1"/>
                </a:solidFill>
              </a:rPr>
              <a:t>_____</a:t>
            </a:r>
            <a:r>
              <a:rPr lang="en-US" sz="2800" b="1" dirty="0">
                <a:solidFill>
                  <a:schemeClr val="tx1"/>
                </a:solidFill>
              </a:rPr>
              <a:t>  </a:t>
            </a:r>
            <a:r>
              <a:rPr lang="en-US" sz="2800" dirty="0">
                <a:solidFill>
                  <a:schemeClr val="tx1"/>
                </a:solidFill>
              </a:rPr>
              <a:t>. My younger sister is more like my father. She has an </a:t>
            </a:r>
            <a:r>
              <a:rPr lang="en-US" sz="2800" b="1" dirty="0">
                <a:solidFill>
                  <a:schemeClr val="tx1"/>
                </a:solidFill>
              </a:rPr>
              <a:t>oval </a:t>
            </a:r>
            <a:r>
              <a:rPr lang="ar-JO" sz="2800" b="1" dirty="0">
                <a:solidFill>
                  <a:schemeClr val="tx1"/>
                </a:solidFill>
              </a:rPr>
              <a:t>______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 and an </a:t>
            </a:r>
            <a:r>
              <a:rPr lang="en-US" sz="2800" b="1" dirty="0">
                <a:solidFill>
                  <a:schemeClr val="tx1"/>
                </a:solidFill>
              </a:rPr>
              <a:t>upturned </a:t>
            </a:r>
            <a:r>
              <a:rPr lang="ar-JO" sz="2800" b="1" dirty="0">
                <a:solidFill>
                  <a:schemeClr val="tx1"/>
                </a:solidFill>
              </a:rPr>
              <a:t>_______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. My older sister is like a model. She has a </a:t>
            </a:r>
            <a:r>
              <a:rPr lang="en-US" sz="2800" b="1" dirty="0">
                <a:solidFill>
                  <a:schemeClr val="tx1"/>
                </a:solidFill>
              </a:rPr>
              <a:t>slim _______ </a:t>
            </a:r>
            <a:r>
              <a:rPr lang="en-US" sz="2800" dirty="0">
                <a:solidFill>
                  <a:schemeClr val="tx1"/>
                </a:solidFill>
              </a:rPr>
              <a:t> and a </a:t>
            </a:r>
            <a:r>
              <a:rPr lang="en-US" sz="2800" b="1" dirty="0">
                <a:solidFill>
                  <a:schemeClr val="tx1"/>
                </a:solidFill>
              </a:rPr>
              <a:t>slender ______ </a:t>
            </a:r>
            <a:r>
              <a:rPr lang="en-US" sz="2800" dirty="0">
                <a:solidFill>
                  <a:schemeClr val="tx1"/>
                </a:solidFill>
              </a:rPr>
              <a:t>. She has beautiful </a:t>
            </a:r>
            <a:r>
              <a:rPr lang="en-US" sz="2800" b="1" dirty="0">
                <a:solidFill>
                  <a:schemeClr val="tx1"/>
                </a:solidFill>
              </a:rPr>
              <a:t>sleek</a:t>
            </a:r>
            <a:r>
              <a:rPr lang="en-US" sz="2800" dirty="0">
                <a:solidFill>
                  <a:schemeClr val="tx1"/>
                </a:solidFill>
              </a:rPr>
              <a:t>, </a:t>
            </a:r>
            <a:r>
              <a:rPr lang="en-US" sz="2800" b="1" dirty="0">
                <a:solidFill>
                  <a:schemeClr val="tx1"/>
                </a:solidFill>
              </a:rPr>
              <a:t>shoulder-length  ________</a:t>
            </a:r>
            <a:r>
              <a:rPr lang="en-US" sz="2800" dirty="0">
                <a:solidFill>
                  <a:schemeClr val="tx1"/>
                </a:solidFill>
              </a:rPr>
              <a:t>. I feel so ordinary next to her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, but she always says I look nice.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32692" y="296144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face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4886" y="733071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cheeks   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2303" y="733071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moustache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0320" y="1167412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face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52903" y="1558877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nose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90425" y="1993218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face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6717" y="2370278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nose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79994" y="2819024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figure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2902" y="3247965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waist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64499" y="3651779"/>
            <a:ext cx="25797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hair  </a:t>
            </a:r>
          </a:p>
        </p:txBody>
      </p:sp>
    </p:spTree>
    <p:extLst>
      <p:ext uri="{BB962C8B-B14F-4D97-AF65-F5344CB8AC3E}">
        <p14:creationId xmlns:p14="http://schemas.microsoft.com/office/powerpoint/2010/main" xmlns="" val="36916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303" y="1205034"/>
            <a:ext cx="3631474" cy="48885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8732" y="2657435"/>
            <a:ext cx="4767942" cy="1463153"/>
          </a:xfrm>
        </p:spPr>
        <p:txBody>
          <a:bodyPr>
            <a:normAutofit/>
          </a:bodyPr>
          <a:lstStyle/>
          <a:p>
            <a:r>
              <a:rPr lang="en-US" dirty="0"/>
              <a:t>My brother is _________ and handsome 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2703" y="3232314"/>
            <a:ext cx="4398379" cy="15179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well- built </a:t>
            </a:r>
          </a:p>
        </p:txBody>
      </p:sp>
    </p:spTree>
    <p:extLst>
      <p:ext uri="{BB962C8B-B14F-4D97-AF65-F5344CB8AC3E}">
        <p14:creationId xmlns:p14="http://schemas.microsoft.com/office/powerpoint/2010/main" xmlns="" val="17822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375" y="927463"/>
            <a:ext cx="4686203" cy="44544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 shoulders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2693" y="3627542"/>
            <a:ext cx="4398379" cy="15179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Broad </a:t>
            </a:r>
          </a:p>
        </p:txBody>
      </p:sp>
    </p:spTree>
    <p:extLst>
      <p:ext uri="{BB962C8B-B14F-4D97-AF65-F5344CB8AC3E}">
        <p14:creationId xmlns:p14="http://schemas.microsoft.com/office/powerpoint/2010/main" xmlns="" val="13264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102" y="1397726"/>
            <a:ext cx="4210413" cy="32536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_______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742" y="3549165"/>
            <a:ext cx="4398379" cy="15179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bald </a:t>
            </a:r>
          </a:p>
        </p:txBody>
      </p:sp>
    </p:spTree>
    <p:extLst>
      <p:ext uri="{BB962C8B-B14F-4D97-AF65-F5344CB8AC3E}">
        <p14:creationId xmlns:p14="http://schemas.microsoft.com/office/powerpoint/2010/main" xmlns="" val="37912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9776" y="2657435"/>
            <a:ext cx="4692213" cy="1463153"/>
          </a:xfrm>
        </p:spPr>
        <p:txBody>
          <a:bodyPr/>
          <a:lstStyle/>
          <a:p>
            <a:r>
              <a:rPr lang="en-US" dirty="0"/>
              <a:t>She tries to have a youthful ____________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6062" y="3601417"/>
            <a:ext cx="4398379" cy="15179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appearance </a:t>
            </a:r>
          </a:p>
        </p:txBody>
      </p:sp>
      <p:pic>
        <p:nvPicPr>
          <p:cNvPr id="6" name="Content Placeholder 5" descr="xoxoxo e: quirky girls — myth, real, endearing, or annoying?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816" y="857250"/>
            <a:ext cx="3427868" cy="5149850"/>
          </a:xfrm>
        </p:spPr>
      </p:pic>
    </p:spTree>
    <p:extLst>
      <p:ext uri="{BB962C8B-B14F-4D97-AF65-F5344CB8AC3E}">
        <p14:creationId xmlns:p14="http://schemas.microsoft.com/office/powerpoint/2010/main" xmlns="" val="39058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 hair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0587" y="3523039"/>
            <a:ext cx="4398379" cy="15179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Thick </a:t>
            </a:r>
          </a:p>
        </p:txBody>
      </p:sp>
      <p:pic>
        <p:nvPicPr>
          <p:cNvPr id="13314" name="Picture 2" descr="http://www.drillpal.com/sites/prod.drillpal.com/files/C17_People_physical_appearance_docx_image20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43" y="798234"/>
            <a:ext cx="3853543" cy="50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2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0675" y="423713"/>
            <a:ext cx="962747" cy="953673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1483308" y="1290302"/>
            <a:ext cx="8969948" cy="44738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en-US" sz="3200" b="1" dirty="0">
                <a:solidFill>
                  <a:schemeClr val="tx2"/>
                </a:solidFill>
              </a:rPr>
              <a:t>Lesson’s Objectives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 Learn some collocations for the physical traits and the personality traits and use them correctly .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Write a descriptive essay including all the information needed .</a:t>
            </a:r>
            <a:endParaRPr lang="ar-J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01119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__________eyebrows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2839" y="3509976"/>
            <a:ext cx="4398379" cy="15179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Bushy </a:t>
            </a:r>
          </a:p>
        </p:txBody>
      </p:sp>
      <p:pic>
        <p:nvPicPr>
          <p:cNvPr id="12290" name="Picture 2" descr="http://www.drillpal.com/sites/prod.drillpal.com/files/C17_People_physical_appearance_docx_image21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685" y="1201783"/>
            <a:ext cx="3558897" cy="43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750" y="1527175"/>
            <a:ext cx="381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used to have black hair before it________ grey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2188" y="3588354"/>
            <a:ext cx="4398379" cy="15179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went </a:t>
            </a:r>
          </a:p>
        </p:txBody>
      </p:sp>
    </p:spTree>
    <p:extLst>
      <p:ext uri="{BB962C8B-B14F-4D97-AF65-F5344CB8AC3E}">
        <p14:creationId xmlns:p14="http://schemas.microsoft.com/office/powerpoint/2010/main" xmlns="" val="39342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nioning the Dark Way: Dealing With the Old Countr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75" y="1280160"/>
            <a:ext cx="4121150" cy="34393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 hair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1216" y="3653668"/>
            <a:ext cx="4398379" cy="15179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Ginger </a:t>
            </a:r>
          </a:p>
        </p:txBody>
      </p:sp>
    </p:spTree>
    <p:extLst>
      <p:ext uri="{BB962C8B-B14F-4D97-AF65-F5344CB8AC3E}">
        <p14:creationId xmlns:p14="http://schemas.microsoft.com/office/powerpoint/2010/main" xmlns="" val="26015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64" y="470263"/>
            <a:ext cx="10006148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94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0446" y="423714"/>
            <a:ext cx="882976" cy="874654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960699" y="1290302"/>
            <a:ext cx="10764455" cy="5203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A" b="1" dirty="0">
              <a:solidFill>
                <a:srgbClr val="0070C0"/>
              </a:solidFill>
            </a:endParaRPr>
          </a:p>
          <a:p>
            <a:pPr algn="r" rtl="1"/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665" y="1682713"/>
            <a:ext cx="107644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Roboto Slab"/>
              </a:rPr>
              <a:t>2. My father and my two older brothers are all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well-______ 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with ______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  shoulders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. My father is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 _______ bald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but he still has a very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youthful ____________ 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for someone who is forty. My brothers both have 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thick _____ and _____ eyebrows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. My mother’s side of the family mostly have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dark _____ 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</a:t>
            </a:r>
          </a:p>
          <a:p>
            <a:r>
              <a:rPr lang="en-US" sz="3200" dirty="0">
                <a:solidFill>
                  <a:srgbClr val="000000"/>
                </a:solidFill>
                <a:latin typeface="Roboto Slab"/>
              </a:rPr>
              <a:t> in fact my mother had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 -black ______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when she was younger, before she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went ______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— but on my father’s side some have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fair hair 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 and some have </a:t>
            </a:r>
            <a:r>
              <a:rPr lang="en-US" sz="3200" b="1" dirty="0">
                <a:solidFill>
                  <a:srgbClr val="000000"/>
                </a:solidFill>
                <a:latin typeface="Roboto Slab"/>
              </a:rPr>
              <a:t>ginger______  </a:t>
            </a:r>
            <a:r>
              <a:rPr lang="en-US" sz="3200" dirty="0">
                <a:solidFill>
                  <a:srgbClr val="000000"/>
                </a:solidFill>
                <a:latin typeface="Roboto Slab"/>
              </a:rPr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41189" y="2157405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built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12034" y="2180148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broad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21679" y="2638118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going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63494" y="3088860"/>
            <a:ext cx="2416623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appearance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10896" y="3637645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hair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90301" y="3645900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bushy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898241" y="4131137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hair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727829" y="4608814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hair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06237" y="5100463"/>
            <a:ext cx="2070845" cy="799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grey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7623974" y="5478936"/>
            <a:ext cx="4406096" cy="1463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_________ </a:t>
            </a:r>
            <a:r>
              <a:rPr lang="en-US" sz="3200" b="1" dirty="0">
                <a:solidFill>
                  <a:srgbClr val="FF0000"/>
                </a:solidFill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xmlns="" val="4135682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081" y="459320"/>
            <a:ext cx="2206402" cy="218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647" y="2967335"/>
            <a:ext cx="10829108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Grade 9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            Unit 1: Descriptive Essay </a:t>
            </a:r>
          </a:p>
          <a:p>
            <a:r>
              <a:rPr lang="en-US" sz="4400" b="1" dirty="0"/>
              <a:t> </a:t>
            </a:r>
            <a:r>
              <a:rPr lang="en-US" sz="2800" b="1" dirty="0"/>
              <a:t>In this lesson you will : </a:t>
            </a:r>
          </a:p>
          <a:p>
            <a:r>
              <a:rPr lang="en-US" sz="2400" b="1" dirty="0"/>
              <a:t>1- Describe a character’s physical appearance.</a:t>
            </a:r>
          </a:p>
          <a:p>
            <a:r>
              <a:rPr lang="en-US" sz="2400" b="1" dirty="0"/>
              <a:t>2- Describe the personality and physical appearance of others .</a:t>
            </a:r>
          </a:p>
          <a:p>
            <a:r>
              <a:rPr lang="en-US" sz="2400" b="1" dirty="0"/>
              <a:t>Value : your personality is way much important that the appearance </a:t>
            </a:r>
          </a:p>
          <a:p>
            <a:endParaRPr lang="en-US" dirty="0"/>
          </a:p>
          <a:p>
            <a:endParaRPr lang="en-US" sz="2800" b="1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688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997152" y="1843283"/>
            <a:ext cx="8681248" cy="30835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 b="1" dirty="0">
                <a:solidFill>
                  <a:schemeClr val="tx1"/>
                </a:solidFill>
              </a:rPr>
              <a:t>Are you with or against plastic surgeries ? Why?</a:t>
            </a:r>
            <a:r>
              <a:rPr lang="en" b="1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75" name="Google Shape;875;p45"/>
          <p:cNvSpPr txBox="1">
            <a:spLocks noGrp="1"/>
          </p:cNvSpPr>
          <p:nvPr>
            <p:ph type="body" idx="1"/>
          </p:nvPr>
        </p:nvSpPr>
        <p:spPr>
          <a:xfrm>
            <a:off x="2756159" y="6557639"/>
            <a:ext cx="10272000" cy="460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86262" indent="0">
              <a:buNone/>
            </a:pPr>
            <a:r>
              <a:rPr lang="en-US" dirty="0"/>
              <a:t/>
            </a:r>
            <a:br>
              <a:rPr lang="en-US" dirty="0"/>
            </a:br>
            <a:endParaRPr dirty="0">
              <a:solidFill>
                <a:schemeClr val="dk2"/>
              </a:solidFill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9120033" y="733103"/>
            <a:ext cx="558367" cy="608104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787" y="3569786"/>
            <a:ext cx="2691225" cy="2714032"/>
          </a:xfrm>
          <a:prstGeom prst="rect">
            <a:avLst/>
          </a:prstGeom>
        </p:spPr>
      </p:pic>
      <p:sp>
        <p:nvSpPr>
          <p:cNvPr id="2" name="AutoShape 4" descr="Image result for book clipar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16263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64" y="470263"/>
            <a:ext cx="10006148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48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8 Character Trait Poster Cards Positive, Negative, and Neutral Tra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31" y="207695"/>
            <a:ext cx="10907485" cy="63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02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05" y="752663"/>
            <a:ext cx="9836332" cy="91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85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75" y="1481817"/>
            <a:ext cx="4121150" cy="39007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look at when you want to describe someone’s appearance ?</a:t>
            </a:r>
          </a:p>
        </p:txBody>
      </p:sp>
    </p:spTree>
    <p:extLst>
      <p:ext uri="{BB962C8B-B14F-4D97-AF65-F5344CB8AC3E}">
        <p14:creationId xmlns:p14="http://schemas.microsoft.com/office/powerpoint/2010/main" xmlns="" val="110051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130" y="1894989"/>
            <a:ext cx="8849957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1- Have a tendency to exaggerate / lose his/her temper / make snap (quick)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131" y="3479133"/>
            <a:ext cx="8849956" cy="152041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Ex: </a:t>
            </a:r>
            <a:r>
              <a:rPr lang="en-US" sz="3200" b="1" i="1" dirty="0">
                <a:solidFill>
                  <a:schemeClr val="tx1"/>
                </a:solidFill>
              </a:rPr>
              <a:t>Peter’s a great guy, but he sometimes has a tendency to exaggerate.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897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96" y="1254910"/>
            <a:ext cx="8849957" cy="1362075"/>
          </a:xfrm>
        </p:spPr>
        <p:txBody>
          <a:bodyPr/>
          <a:lstStyle/>
          <a:p>
            <a:r>
              <a:rPr lang="en-US" dirty="0"/>
              <a:t>2- </a:t>
            </a:r>
            <a:r>
              <a:rPr lang="en-US" b="1" dirty="0"/>
              <a:t>Speak your mind</a:t>
            </a:r>
            <a:r>
              <a:rPr lang="en-US" dirty="0"/>
              <a:t> – tell what you really think of something.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531" y="3287486"/>
            <a:ext cx="9313304" cy="1520413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Ex: </a:t>
            </a:r>
            <a:r>
              <a:rPr lang="en-US" sz="4800" i="1" dirty="0">
                <a:solidFill>
                  <a:schemeClr val="tx1"/>
                </a:solidFill>
              </a:rPr>
              <a:t>I like him because he always speaks his mind.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791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1281036"/>
            <a:ext cx="8849957" cy="1362075"/>
          </a:xfrm>
        </p:spPr>
        <p:txBody>
          <a:bodyPr/>
          <a:lstStyle/>
          <a:p>
            <a:r>
              <a:rPr lang="en-US" b="1" dirty="0"/>
              <a:t>3- Have a sense of humor 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2433" y="3156858"/>
            <a:ext cx="9464423" cy="1520413"/>
          </a:xfrm>
        </p:spPr>
        <p:txBody>
          <a:bodyPr/>
          <a:lstStyle/>
          <a:p>
            <a:r>
              <a:rPr lang="en-US" sz="3600" b="1" dirty="0"/>
              <a:t>Ex: </a:t>
            </a:r>
            <a:r>
              <a:rPr lang="en-US" sz="3600" b="1" i="1" dirty="0"/>
              <a:t>His jokes are so funny. He’s got a great sense of humor.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884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377" y="1437790"/>
            <a:ext cx="8849957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Strong personality</a:t>
            </a:r>
            <a:r>
              <a:rPr lang="en-US" dirty="0"/>
              <a:t> – confident and assertive person.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378" y="3326675"/>
            <a:ext cx="8849956" cy="152041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Ex: </a:t>
            </a:r>
            <a:r>
              <a:rPr lang="en-US" sz="3600" b="1" i="1" dirty="0">
                <a:solidFill>
                  <a:schemeClr val="tx1"/>
                </a:solidFill>
              </a:rPr>
              <a:t>He became a boss because he has a strong personality.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8" y="1463915"/>
            <a:ext cx="8849957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Outgoing personality</a:t>
            </a:r>
            <a:r>
              <a:rPr lang="en-US" dirty="0"/>
              <a:t> – talkative and open person.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685" y="3470367"/>
            <a:ext cx="9320732" cy="152041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Ex: </a:t>
            </a:r>
            <a:r>
              <a:rPr lang="en-US" sz="3200" b="1" i="1" dirty="0">
                <a:solidFill>
                  <a:schemeClr val="tx1"/>
                </a:solidFill>
              </a:rPr>
              <a:t>Gregory has an outgoing personality and he enjoys meeting new people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59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3" y="1411664"/>
            <a:ext cx="8849957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Have a vivid imagination</a:t>
            </a:r>
            <a:r>
              <a:rPr lang="en-US" dirty="0"/>
              <a:t> – the ability to imagine things easily.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40" y="2647407"/>
            <a:ext cx="8849956" cy="152041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Ex: </a:t>
            </a:r>
            <a:r>
              <a:rPr lang="en-US" sz="3200" b="1" i="1" dirty="0">
                <a:solidFill>
                  <a:schemeClr val="tx1"/>
                </a:solidFill>
              </a:rPr>
              <a:t>Thanks to her vivid imagination, the novel she wrote won an award.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691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51" y="1333287"/>
            <a:ext cx="8849957" cy="1362075"/>
          </a:xfrm>
        </p:spPr>
        <p:txBody>
          <a:bodyPr/>
          <a:lstStyle/>
          <a:p>
            <a:r>
              <a:rPr lang="en-US" b="1" dirty="0"/>
              <a:t>Good at keeping secrets 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251" y="3078480"/>
            <a:ext cx="8849956" cy="1520413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Ex: </a:t>
            </a:r>
            <a:r>
              <a:rPr lang="en-US" sz="3600" b="1" i="1" dirty="0">
                <a:solidFill>
                  <a:schemeClr val="tx1"/>
                </a:solidFill>
              </a:rPr>
              <a:t>Laura is good at keeping secrets.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838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050869" y="927462"/>
            <a:ext cx="7103927" cy="7022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Title:           Descriptive Essay / Describe a Character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5532" y="1885712"/>
            <a:ext cx="392928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75"/>
              </a:lnSpc>
            </a:pPr>
            <a:r>
              <a:rPr lang="en-US" b="1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 Ideas for the Essay</a:t>
            </a:r>
            <a:endParaRPr lang="en-US" sz="16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Description: Paper Clipart Es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98" y="4206240"/>
            <a:ext cx="1638300" cy="18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" descr="Description: https://www.wikihow.com/images/thumb/1/1d/Write-a-Descriptive-Essay-Step-1-Version-3.jpg/aid110017-v4-900px-Write-a-Descriptive-Essay-Step-1-Version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09" y="1919555"/>
            <a:ext cx="181927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81636" y="22499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rot="10800000" flipV="1">
            <a:off x="2800911" y="2095863"/>
            <a:ext cx="846716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Choose a person to describe.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One option for a topic is to describe a person that you know well in your life. This could be a family member like your mother or your father. It could also be your best friend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09825" y="4465555"/>
            <a:ext cx="719348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Outline the essay in sections.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Organize the essay by creating a brief outline. Do this in sections: introduction, body, and conclusion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18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102" y="280445"/>
            <a:ext cx="8778240" cy="952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The introduction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                       Start with a "Lead sentence" to hook your reader: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0708" y="1249952"/>
            <a:ext cx="10189029" cy="3734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The Body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A"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- Physical Traits: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What does he/she look like from outside?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Tall / short / has a round face / has long black wavy hair / has brown eyes ….etc.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B-  Personality Traits: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What do you like about this person? Generous / helpful / friendly/ loyal .etc.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1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Characteristic #1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 Examples and details of characteristic #1 (show how 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2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Characteristic # 2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Examples and details of characteristic # 2 ….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etc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5212" y="5212080"/>
            <a:ext cx="10345782" cy="129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Conclusion: Wrap up the essay with a strong conclusion. Your conclusion should tie all the thoughts in your essay together. Restate your thesis statement in the conclusion and end with a strong final sentence. Do not add anything new to your essay in the conclusion.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434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3" y="1027663"/>
            <a:ext cx="10502537" cy="51118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3" y="550077"/>
            <a:ext cx="10698480" cy="58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58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7196" y="423713"/>
            <a:ext cx="1056226" cy="104627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1026" name="Picture 2" descr="http://www.drillpal.com/sites/prod.drillpal.com/files/C17_People_physical_appearance_docx_image1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266" y="1887900"/>
            <a:ext cx="2861945" cy="34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3991" y="2236899"/>
            <a:ext cx="5869205" cy="136207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________ </a:t>
            </a:r>
            <a:r>
              <a:rPr lang="en-US" sz="4800" b="1" dirty="0"/>
              <a:t>face .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64177" y="2236602"/>
            <a:ext cx="5120640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Round </a:t>
            </a:r>
          </a:p>
        </p:txBody>
      </p:sp>
    </p:spTree>
    <p:extLst>
      <p:ext uri="{BB962C8B-B14F-4D97-AF65-F5344CB8AC3E}">
        <p14:creationId xmlns:p14="http://schemas.microsoft.com/office/powerpoint/2010/main" xmlns="" val="413568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1" y="705395"/>
            <a:ext cx="10306595" cy="5212080"/>
          </a:xfrm>
        </p:spPr>
        <p:txBody>
          <a:bodyPr/>
          <a:lstStyle/>
          <a:p>
            <a:r>
              <a:rPr lang="en-US" dirty="0"/>
              <a:t>                                             Yet , ......</a:t>
            </a:r>
            <a:br>
              <a:rPr lang="en-US" dirty="0"/>
            </a:br>
            <a:r>
              <a:rPr lang="en-US" dirty="0"/>
              <a:t>More                                     Moreover,…… …….                                  Further more, ..…..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373946"/>
            <a:ext cx="5185954" cy="61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6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 </a:t>
            </a:r>
            <a:r>
              <a:rPr lang="en-US" sz="4000" b="1" dirty="0">
                <a:solidFill>
                  <a:schemeClr val="tx1"/>
                </a:solidFill>
              </a:rPr>
              <a:t>cheeks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547" y="3427851"/>
            <a:ext cx="4400764" cy="1519561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Chubby</a:t>
            </a:r>
            <a:r>
              <a:rPr lang="en-US" dirty="0"/>
              <a:t> </a:t>
            </a:r>
          </a:p>
        </p:txBody>
      </p:sp>
      <p:pic>
        <p:nvPicPr>
          <p:cNvPr id="5" name="Picture 2" descr="http://www.drillpal.com/sites/prod.drillpal.com/files/C17_People_physical_appearance_docx_image2_6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" r="23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7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 </a:t>
            </a:r>
            <a:r>
              <a:rPr lang="en-US" b="1" dirty="0">
                <a:solidFill>
                  <a:schemeClr val="tx1"/>
                </a:solidFill>
              </a:rPr>
              <a:t>moustache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05" y="3523039"/>
            <a:ext cx="4398379" cy="15179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Droopy </a:t>
            </a:r>
          </a:p>
        </p:txBody>
      </p:sp>
      <p:pic>
        <p:nvPicPr>
          <p:cNvPr id="4098" name="Picture 2" descr="http://www.drillpal.com/sites/prod.drillpal.com/files/C17_People_physical_appearance_docx_image3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661" y="966651"/>
            <a:ext cx="3787533" cy="45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 </a:t>
            </a:r>
            <a:r>
              <a:rPr lang="en-US" sz="4000" b="1" dirty="0"/>
              <a:t>face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5762" y="3511714"/>
            <a:ext cx="4398379" cy="15179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Pointed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flipV="1">
            <a:off x="1748118" y="3884886"/>
            <a:ext cx="2577749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4. 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0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0" name="Picture 6" descr="http://www.drillpal.com/sites/prod.drillpal.com/files/C17_People_physical_appearance_docx_image4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444" y="2101797"/>
            <a:ext cx="3181910" cy="34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683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__________nose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36" y="3562228"/>
            <a:ext cx="4398379" cy="15179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Straight </a:t>
            </a:r>
          </a:p>
        </p:txBody>
      </p:sp>
      <p:pic>
        <p:nvPicPr>
          <p:cNvPr id="7170" name="Picture 2" descr="http://www.drillpal.com/sites/prod.drillpal.com/files/C17_People_physical_appearance_docx_image5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417" y="1227910"/>
            <a:ext cx="3483497" cy="40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71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</a:t>
            </a:r>
            <a:r>
              <a:rPr lang="en-US" sz="3600" b="1" dirty="0"/>
              <a:t>face 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964" y="3389011"/>
            <a:ext cx="4398379" cy="151790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Oval </a:t>
            </a:r>
          </a:p>
        </p:txBody>
      </p:sp>
      <p:pic>
        <p:nvPicPr>
          <p:cNvPr id="8196" name="Picture 4" descr="http://www.drillpal.com/sites/prod.drillpal.com/files/C17_People_physical_appearance_docx_image7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800" y="1136469"/>
            <a:ext cx="3361406" cy="42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592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2" ma:contentTypeDescription="Create a new document." ma:contentTypeScope="" ma:versionID="90ff26d6e2b3bc74a984830c6a827e54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59150f1b6f570a75328f25db09bda635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2CF157C1-8C9B-4208-95A9-986C13B625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811BE-D3FF-44FE-8E6E-434406A5A2B4}"/>
</file>

<file path=customXml/itemProps3.xml><?xml version="1.0" encoding="utf-8"?>
<ds:datastoreItem xmlns:ds="http://schemas.openxmlformats.org/officeDocument/2006/customXml" ds:itemID="{9296162D-A21C-43EC-B80D-859CF16BBEC2}">
  <ds:schemaRefs>
    <ds:schemaRef ds:uri="http://schemas.microsoft.com/office/2006/metadata/properties"/>
    <ds:schemaRef ds:uri="http://schemas.microsoft.com/office/infopath/2007/PartnerControls"/>
    <ds:schemaRef ds:uri="216c0665-e858-4eda-8d25-a34351311993"/>
    <ds:schemaRef ds:uri="90124126-dc9f-4258-845d-be344385b6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1674</TotalTime>
  <Words>427</Words>
  <Application>Microsoft Office PowerPoint</Application>
  <PresentationFormat>Custom</PresentationFormat>
  <Paragraphs>128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Slide 1</vt:lpstr>
      <vt:lpstr>Slide 2</vt:lpstr>
      <vt:lpstr>What do you look at when you want to describe someone’s appearance ?</vt:lpstr>
      <vt:lpstr>  ________ face . </vt:lpstr>
      <vt:lpstr>_______ cheeks </vt:lpstr>
      <vt:lpstr>__________ moustache</vt:lpstr>
      <vt:lpstr>___________ face </vt:lpstr>
      <vt:lpstr>__________nose </vt:lpstr>
      <vt:lpstr>_________face  </vt:lpstr>
      <vt:lpstr>________ figure </vt:lpstr>
      <vt:lpstr>________hair  </vt:lpstr>
      <vt:lpstr>_______  nose .</vt:lpstr>
      <vt:lpstr>___________ hair .</vt:lpstr>
      <vt:lpstr>1. My father has a round________  , with chubby____      and a droopy__________  . My mother has a more pointed ______  and a straight_____  . My younger sister is more like my father. She has an oval ______  and an upturned _______ . My older sister is like a model. She has a slim _______  and a slender ______ . She has beautiful sleek, shoulder-length  ________. I feel so ordinary next to her , but she always says I look nice.</vt:lpstr>
      <vt:lpstr>My brother is _________ and handsome . </vt:lpstr>
      <vt:lpstr>________ shoulders .</vt:lpstr>
      <vt:lpstr>Going _______</vt:lpstr>
      <vt:lpstr>She tries to have a youthful ____________</vt:lpstr>
      <vt:lpstr>________ hair .</vt:lpstr>
      <vt:lpstr>__________eyebrows .</vt:lpstr>
      <vt:lpstr>She used to have black hair before it________ grey .</vt:lpstr>
      <vt:lpstr>_________ hair</vt:lpstr>
      <vt:lpstr>Slide 23</vt:lpstr>
      <vt:lpstr>Slide 24</vt:lpstr>
      <vt:lpstr>Slide 25</vt:lpstr>
      <vt:lpstr>Are you with or against plastic surgeries ? Why? </vt:lpstr>
      <vt:lpstr>Slide 27</vt:lpstr>
      <vt:lpstr>Slide 28</vt:lpstr>
      <vt:lpstr>Slide 29</vt:lpstr>
      <vt:lpstr>  1- Have a tendency to exaggerate / lose his/her temper / make snap (quick) decisions </vt:lpstr>
      <vt:lpstr>2- Speak your mind – tell what you really think of something.</vt:lpstr>
      <vt:lpstr>3- Have a sense of humor .</vt:lpstr>
      <vt:lpstr>Strong personality – confident and assertive person. </vt:lpstr>
      <vt:lpstr>Outgoing personality – talkative and open person. </vt:lpstr>
      <vt:lpstr>Have a vivid imagination – the ability to imagine things easily. </vt:lpstr>
      <vt:lpstr>Good at keeping secrets .</vt:lpstr>
      <vt:lpstr>Slide 37</vt:lpstr>
      <vt:lpstr>Slide 38</vt:lpstr>
      <vt:lpstr>Slide 39</vt:lpstr>
      <vt:lpstr>                                             Yet , ...... More                                     Moreover,…… …….                                  Further more, ..…..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Mais</cp:lastModifiedBy>
  <cp:revision>190</cp:revision>
  <dcterms:created xsi:type="dcterms:W3CDTF">2019-06-13T08:00:41Z</dcterms:created>
  <dcterms:modified xsi:type="dcterms:W3CDTF">2023-07-08T07:11:19Z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