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7"/>
  </p:notesMasterIdLst>
  <p:sldIdLst>
    <p:sldId id="274" r:id="rId5"/>
    <p:sldId id="303" r:id="rId6"/>
    <p:sldId id="304" r:id="rId7"/>
    <p:sldId id="305" r:id="rId8"/>
    <p:sldId id="313" r:id="rId9"/>
    <p:sldId id="327" r:id="rId10"/>
    <p:sldId id="314" r:id="rId11"/>
    <p:sldId id="315" r:id="rId12"/>
    <p:sldId id="328" r:id="rId13"/>
    <p:sldId id="316" r:id="rId14"/>
    <p:sldId id="320" r:id="rId15"/>
    <p:sldId id="330" r:id="rId16"/>
    <p:sldId id="329" r:id="rId17"/>
    <p:sldId id="331" r:id="rId18"/>
    <p:sldId id="321" r:id="rId19"/>
    <p:sldId id="322" r:id="rId20"/>
    <p:sldId id="333" r:id="rId21"/>
    <p:sldId id="332" r:id="rId22"/>
    <p:sldId id="323" r:id="rId23"/>
    <p:sldId id="324" r:id="rId24"/>
    <p:sldId id="334" r:id="rId25"/>
    <p:sldId id="335" r:id="rId26"/>
    <p:sldId id="325" r:id="rId27"/>
    <p:sldId id="336" r:id="rId28"/>
    <p:sldId id="338" r:id="rId29"/>
    <p:sldId id="339" r:id="rId30"/>
    <p:sldId id="340" r:id="rId31"/>
    <p:sldId id="337" r:id="rId32"/>
    <p:sldId id="308" r:id="rId33"/>
    <p:sldId id="309" r:id="rId34"/>
    <p:sldId id="310" r:id="rId35"/>
    <p:sldId id="311" r:id="rId3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054" autoAdjust="0"/>
    <p:restoredTop sz="95332" autoAdjust="0"/>
  </p:normalViewPr>
  <p:slideViewPr>
    <p:cSldViewPr snapToGrid="0">
      <p:cViewPr varScale="1">
        <p:scale>
          <a:sx n="99" d="100"/>
          <a:sy n="99" d="100"/>
        </p:scale>
        <p:origin x="125"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64FF5163-0BB8-473C-BB1B-4F3B25A47BB1}" type="datetimeFigureOut">
              <a:rPr lang="en-US" smtClean="0"/>
              <a:t>21-09-2025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D6BE86C7-2CDB-4330-AB04-FCAA9564E1AB}" type="slidenum">
              <a:rPr lang="en-US" smtClean="0"/>
              <a:t>‹#›</a:t>
            </a:fld>
            <a:endParaRPr lang="en-US"/>
          </a:p>
        </p:txBody>
      </p:sp>
    </p:spTree>
    <p:extLst>
      <p:ext uri="{BB962C8B-B14F-4D97-AF65-F5344CB8AC3E}">
        <p14:creationId xmlns:p14="http://schemas.microsoft.com/office/powerpoint/2010/main" val="29992812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BE86C7-2CDB-4330-AB04-FCAA9564E1AB}" type="slidenum">
              <a:rPr lang="en-US" smtClean="0"/>
              <a:t>8</a:t>
            </a:fld>
            <a:endParaRPr lang="en-US"/>
          </a:p>
        </p:txBody>
      </p:sp>
    </p:spTree>
    <p:extLst>
      <p:ext uri="{BB962C8B-B14F-4D97-AF65-F5344CB8AC3E}">
        <p14:creationId xmlns:p14="http://schemas.microsoft.com/office/powerpoint/2010/main" val="25440616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15732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C6F202-E086-43E8-BC5F-C161767B9809}" type="datetimeFigureOut">
              <a:rPr lang="en-US" smtClean="0"/>
              <a:t>21-09-2025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28DE67-49EB-4AE0-88C0-2B97B80F6F80}" type="slidenum">
              <a:rPr lang="en-US" smtClean="0"/>
              <a:t>‹#›</a:t>
            </a:fld>
            <a:endParaRPr lang="en-US"/>
          </a:p>
        </p:txBody>
      </p:sp>
    </p:spTree>
    <p:extLst>
      <p:ext uri="{BB962C8B-B14F-4D97-AF65-F5344CB8AC3E}">
        <p14:creationId xmlns:p14="http://schemas.microsoft.com/office/powerpoint/2010/main" val="33457564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C6F202-E086-43E8-BC5F-C161767B9809}" type="datetimeFigureOut">
              <a:rPr lang="en-US" smtClean="0"/>
              <a:t>21-09-2025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28DE67-49EB-4AE0-88C0-2B97B80F6F80}" type="slidenum">
              <a:rPr lang="en-US" smtClean="0"/>
              <a:t>‹#›</a:t>
            </a:fld>
            <a:endParaRPr lang="en-US"/>
          </a:p>
        </p:txBody>
      </p:sp>
    </p:spTree>
    <p:extLst>
      <p:ext uri="{BB962C8B-B14F-4D97-AF65-F5344CB8AC3E}">
        <p14:creationId xmlns:p14="http://schemas.microsoft.com/office/powerpoint/2010/main" val="31002965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DC6F202-E086-43E8-BC5F-C161767B9809}" type="datetimeFigureOut">
              <a:rPr lang="en-US" smtClean="0"/>
              <a:t>21-09-2025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28DE67-49EB-4AE0-88C0-2B97B80F6F80}" type="slidenum">
              <a:rPr lang="en-US" smtClean="0"/>
              <a:t>‹#›</a:t>
            </a:fld>
            <a:endParaRPr lang="en-US"/>
          </a:p>
        </p:txBody>
      </p:sp>
    </p:spTree>
    <p:extLst>
      <p:ext uri="{BB962C8B-B14F-4D97-AF65-F5344CB8AC3E}">
        <p14:creationId xmlns:p14="http://schemas.microsoft.com/office/powerpoint/2010/main" val="7480923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DC6F202-E086-43E8-BC5F-C161767B9809}" type="datetimeFigureOut">
              <a:rPr lang="en-US" smtClean="0"/>
              <a:t>21-09-2025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28DE67-49EB-4AE0-88C0-2B97B80F6F80}" type="slidenum">
              <a:rPr lang="en-US" smtClean="0"/>
              <a:t>‹#›</a:t>
            </a:fld>
            <a:endParaRPr lang="en-US"/>
          </a:p>
        </p:txBody>
      </p:sp>
    </p:spTree>
    <p:extLst>
      <p:ext uri="{BB962C8B-B14F-4D97-AF65-F5344CB8AC3E}">
        <p14:creationId xmlns:p14="http://schemas.microsoft.com/office/powerpoint/2010/main" val="1304051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DC6F202-E086-43E8-BC5F-C161767B9809}" type="datetimeFigureOut">
              <a:rPr lang="en-US" smtClean="0"/>
              <a:t>21-09-2025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28DE67-49EB-4AE0-88C0-2B97B80F6F80}" type="slidenum">
              <a:rPr lang="en-US" smtClean="0"/>
              <a:t>‹#›</a:t>
            </a:fld>
            <a:endParaRPr lang="en-US"/>
          </a:p>
        </p:txBody>
      </p:sp>
    </p:spTree>
    <p:extLst>
      <p:ext uri="{BB962C8B-B14F-4D97-AF65-F5344CB8AC3E}">
        <p14:creationId xmlns:p14="http://schemas.microsoft.com/office/powerpoint/2010/main" val="2490114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DC6F202-E086-43E8-BC5F-C161767B9809}" type="datetimeFigureOut">
              <a:rPr lang="en-US" smtClean="0"/>
              <a:t>21-09-2025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28DE67-49EB-4AE0-88C0-2B97B80F6F80}" type="slidenum">
              <a:rPr lang="en-US" smtClean="0"/>
              <a:t>‹#›</a:t>
            </a:fld>
            <a:endParaRPr lang="en-US"/>
          </a:p>
        </p:txBody>
      </p:sp>
    </p:spTree>
    <p:extLst>
      <p:ext uri="{BB962C8B-B14F-4D97-AF65-F5344CB8AC3E}">
        <p14:creationId xmlns:p14="http://schemas.microsoft.com/office/powerpoint/2010/main" val="26229244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DC6F202-E086-43E8-BC5F-C161767B9809}" type="datetimeFigureOut">
              <a:rPr lang="en-US" smtClean="0"/>
              <a:t>21-09-2025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28DE67-49EB-4AE0-88C0-2B97B80F6F80}" type="slidenum">
              <a:rPr lang="en-US" smtClean="0"/>
              <a:t>‹#›</a:t>
            </a:fld>
            <a:endParaRPr lang="en-US"/>
          </a:p>
        </p:txBody>
      </p:sp>
    </p:spTree>
    <p:extLst>
      <p:ext uri="{BB962C8B-B14F-4D97-AF65-F5344CB8AC3E}">
        <p14:creationId xmlns:p14="http://schemas.microsoft.com/office/powerpoint/2010/main" val="5811373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C6F202-E086-43E8-BC5F-C161767B9809}" type="datetimeFigureOut">
              <a:rPr lang="en-US" smtClean="0"/>
              <a:t>21-09-2025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28DE67-49EB-4AE0-88C0-2B97B80F6F80}" type="slidenum">
              <a:rPr lang="en-US" smtClean="0"/>
              <a:t>‹#›</a:t>
            </a:fld>
            <a:endParaRPr lang="en-US"/>
          </a:p>
        </p:txBody>
      </p:sp>
    </p:spTree>
    <p:extLst>
      <p:ext uri="{BB962C8B-B14F-4D97-AF65-F5344CB8AC3E}">
        <p14:creationId xmlns:p14="http://schemas.microsoft.com/office/powerpoint/2010/main" val="31142217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DC6F202-E086-43E8-BC5F-C161767B9809}" type="datetimeFigureOut">
              <a:rPr lang="en-US" smtClean="0"/>
              <a:t>21-09-2025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28DE67-49EB-4AE0-88C0-2B97B80F6F80}" type="slidenum">
              <a:rPr lang="en-US" smtClean="0"/>
              <a:t>‹#›</a:t>
            </a:fld>
            <a:endParaRPr lang="en-US"/>
          </a:p>
        </p:txBody>
      </p:sp>
    </p:spTree>
    <p:extLst>
      <p:ext uri="{BB962C8B-B14F-4D97-AF65-F5344CB8AC3E}">
        <p14:creationId xmlns:p14="http://schemas.microsoft.com/office/powerpoint/2010/main" val="30807141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DC6F202-E086-43E8-BC5F-C161767B9809}" type="datetimeFigureOut">
              <a:rPr lang="en-US" smtClean="0"/>
              <a:t>21-09-2025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28DE67-49EB-4AE0-88C0-2B97B80F6F80}" type="slidenum">
              <a:rPr lang="en-US" smtClean="0"/>
              <a:t>‹#›</a:t>
            </a:fld>
            <a:endParaRPr lang="en-US"/>
          </a:p>
        </p:txBody>
      </p:sp>
    </p:spTree>
    <p:extLst>
      <p:ext uri="{BB962C8B-B14F-4D97-AF65-F5344CB8AC3E}">
        <p14:creationId xmlns:p14="http://schemas.microsoft.com/office/powerpoint/2010/main" val="721524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C6F202-E086-43E8-BC5F-C161767B9809}" type="datetimeFigureOut">
              <a:rPr lang="en-US" smtClean="0"/>
              <a:t>21-09-2025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28DE67-49EB-4AE0-88C0-2B97B80F6F80}" type="slidenum">
              <a:rPr lang="en-US" smtClean="0"/>
              <a:t>‹#›</a:t>
            </a:fld>
            <a:endParaRPr lang="en-US"/>
          </a:p>
        </p:txBody>
      </p:sp>
    </p:spTree>
    <p:extLst>
      <p:ext uri="{BB962C8B-B14F-4D97-AF65-F5344CB8AC3E}">
        <p14:creationId xmlns:p14="http://schemas.microsoft.com/office/powerpoint/2010/main" val="21149789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image" Target="../media/image2.emf"/><Relationship Id="rId3" Type="http://schemas.openxmlformats.org/officeDocument/2006/relationships/slide" Target="slide2.xml"/><Relationship Id="rId7" Type="http://schemas.openxmlformats.org/officeDocument/2006/relationships/slide" Target="slide29.xml"/><Relationship Id="rId12" Type="http://schemas.openxmlformats.org/officeDocument/2006/relationships/slide" Target="slide32.xml"/><Relationship Id="rId2" Type="http://schemas.openxmlformats.org/officeDocument/2006/relationships/slide" Target="slide1.xml"/><Relationship Id="rId1" Type="http://schemas.openxmlformats.org/officeDocument/2006/relationships/slideLayout" Target="../slideLayouts/slideLayout1.xml"/><Relationship Id="rId6" Type="http://schemas.openxmlformats.org/officeDocument/2006/relationships/slide" Target="slide23.xml"/><Relationship Id="rId11" Type="http://schemas.openxmlformats.org/officeDocument/2006/relationships/slide" Target="slide31.xml"/><Relationship Id="rId5" Type="http://schemas.openxmlformats.org/officeDocument/2006/relationships/slide" Target="slide24.xml"/><Relationship Id="rId10" Type="http://schemas.openxmlformats.org/officeDocument/2006/relationships/slide" Target="slide30.xml"/><Relationship Id="rId4" Type="http://schemas.openxmlformats.org/officeDocument/2006/relationships/slide" Target="slide4.xml"/><Relationship Id="rId9" Type="http://schemas.openxmlformats.org/officeDocument/2006/relationships/image" Target="../media/image1.png"/><Relationship Id="rId1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slide" Target="slide30.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7.png"/><Relationship Id="rId5" Type="http://schemas.openxmlformats.org/officeDocument/2006/relationships/image" Target="../media/image1.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2" Type="http://schemas.openxmlformats.org/officeDocument/2006/relationships/slide" Target="slide3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7.png"/><Relationship Id="rId5" Type="http://schemas.openxmlformats.org/officeDocument/2006/relationships/image" Target="../media/image1.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7.png"/><Relationship Id="rId5" Type="http://schemas.openxmlformats.org/officeDocument/2006/relationships/image" Target="../media/image1.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7.jpe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7.png"/><Relationship Id="rId5" Type="http://schemas.openxmlformats.org/officeDocument/2006/relationships/image" Target="../media/image1.pn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hyperlink" Target="https://padlet.com/alselaweamneh/main-idea-qw8knrtu9tyxobfh"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image" Target="../media/image1.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0" y="1126535"/>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27" name="Rounded Rectangle 26">
            <a:hlinkClick r:id="rId2" action="ppaction://hlinksldjump"/>
          </p:cNvPr>
          <p:cNvSpPr/>
          <p:nvPr/>
        </p:nvSpPr>
        <p:spPr>
          <a:xfrm>
            <a:off x="98791" y="1195248"/>
            <a:ext cx="2131514"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hlinkClick r:id="rId3" action="ppaction://hlinksldjump"/>
              </a:rPr>
              <a:t>OBJECTIVES</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29" name="Rounded Rectangle 28"/>
          <p:cNvSpPr/>
          <p:nvPr/>
        </p:nvSpPr>
        <p:spPr>
          <a:xfrm>
            <a:off x="98791" y="2348346"/>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hlinkClick r:id="rId4" action="ppaction://hlinksldjump"/>
              </a:rPr>
              <a:t>PREASSESSMENT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0" name="Rounded Rectangle 29"/>
          <p:cNvSpPr/>
          <p:nvPr/>
        </p:nvSpPr>
        <p:spPr>
          <a:xfrm>
            <a:off x="85143" y="2873383"/>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hlinkClick r:id="rId4" action="ppaction://hlinksldjump"/>
              </a:rPr>
              <a:t>PRESENTATION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1" name="Rounded Rectangle 30"/>
          <p:cNvSpPr/>
          <p:nvPr/>
        </p:nvSpPr>
        <p:spPr>
          <a:xfrm>
            <a:off x="71495" y="3915432"/>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hlinkClick r:id="rId5" action="ppaction://hlinksldjump"/>
              </a:rPr>
              <a:t>FEEDBACK</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2" name="Rounded Rectangle 31"/>
          <p:cNvSpPr/>
          <p:nvPr/>
        </p:nvSpPr>
        <p:spPr>
          <a:xfrm>
            <a:off x="71495" y="3380165"/>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hlinkClick r:id="rId6" action="ppaction://hlinksldjump"/>
              </a:rPr>
              <a:t>FORMATIVE ASSESSMENT</a:t>
            </a:r>
            <a:endParaRPr lang="ar-JO"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4" name="Rounded Rectangle 33"/>
          <p:cNvSpPr/>
          <p:nvPr/>
        </p:nvSpPr>
        <p:spPr>
          <a:xfrm>
            <a:off x="85143" y="4428068"/>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hlinkClick r:id="rId7" action="ppaction://hlinksldjump"/>
              </a:rPr>
              <a:t>DIFFERENTIATION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5" name="Rounded Rectangle 34">
            <a:hlinkClick r:id="rId8" action="ppaction://hlinksldjump"/>
          </p:cNvPr>
          <p:cNvSpPr/>
          <p:nvPr/>
        </p:nvSpPr>
        <p:spPr>
          <a:xfrm>
            <a:off x="98791" y="1788372"/>
            <a:ext cx="2158810"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hlinkClick r:id="rId8" action="ppaction://hlinksldjump"/>
              </a:rPr>
              <a:t>WARM UP</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36" name="Footer Placeholder 6"/>
          <p:cNvSpPr txBox="1">
            <a:spLocks/>
          </p:cNvSpPr>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pic>
        <p:nvPicPr>
          <p:cNvPr id="42" name="Picture 2"/>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6094"/>
          <a:stretch/>
        </p:blipFill>
        <p:spPr bwMode="auto">
          <a:xfrm>
            <a:off x="11028386" y="4233"/>
            <a:ext cx="1209040" cy="45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ounded Rectangle 23"/>
          <p:cNvSpPr/>
          <p:nvPr/>
        </p:nvSpPr>
        <p:spPr>
          <a:xfrm>
            <a:off x="85143" y="4880714"/>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hlinkClick r:id="rId10" action="ppaction://hlinksldjump"/>
              </a:rPr>
              <a:t>REAL LIFE APPLICATION</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3" name="Rounded Rectangle 42"/>
          <p:cNvSpPr/>
          <p:nvPr/>
        </p:nvSpPr>
        <p:spPr>
          <a:xfrm>
            <a:off x="98791" y="5398346"/>
            <a:ext cx="222705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hlinkClick r:id="rId11" action="ppaction://hlinksldjump"/>
              </a:rPr>
              <a:t>CRITICAL THINKING</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4" name="Rounded Rectangle 43"/>
          <p:cNvSpPr/>
          <p:nvPr/>
        </p:nvSpPr>
        <p:spPr>
          <a:xfrm>
            <a:off x="131173" y="5913674"/>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hlinkClick r:id="rId12" action="ppaction://hlinksldjump"/>
              </a:rPr>
              <a:t>EXIT TICKET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pic>
        <p:nvPicPr>
          <p:cNvPr id="45" name="Picture 2">
            <a:extLst>
              <a:ext uri="{FF2B5EF4-FFF2-40B4-BE49-F238E27FC236}">
                <a16:creationId xmlns:a16="http://schemas.microsoft.com/office/drawing/2014/main" id="{B737CE5B-B25A-494B-BFEF-F96EEBED801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653253" y="0"/>
            <a:ext cx="5910202" cy="1857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a:extLst>
              <a:ext uri="{FF2B5EF4-FFF2-40B4-BE49-F238E27FC236}">
                <a16:creationId xmlns:a16="http://schemas.microsoft.com/office/drawing/2014/main" id="{61C2AA7B-D64D-447F-9275-A7C3DB2D8282}"/>
              </a:ext>
            </a:extLst>
          </p:cNvPr>
          <p:cNvSpPr/>
          <p:nvPr/>
        </p:nvSpPr>
        <p:spPr>
          <a:xfrm>
            <a:off x="3232298" y="1938740"/>
            <a:ext cx="7009632" cy="4247317"/>
          </a:xfrm>
          <a:prstGeom prst="rect">
            <a:avLst/>
          </a:prstGeom>
        </p:spPr>
        <p:txBody>
          <a:bodyPr wrap="square">
            <a:spAutoFit/>
          </a:bodyPr>
          <a:lstStyle/>
          <a:p>
            <a:pPr>
              <a:lnSpc>
                <a:spcPct val="150000"/>
              </a:lnSpc>
            </a:pPr>
            <a:r>
              <a:rPr lang="en-US" sz="3600" dirty="0">
                <a:cs typeface="+mj-cs"/>
              </a:rPr>
              <a:t>Unit</a:t>
            </a:r>
            <a:r>
              <a:rPr lang="ar-SA" sz="3600" dirty="0">
                <a:cs typeface="+mj-cs"/>
              </a:rPr>
              <a:t>: </a:t>
            </a:r>
            <a:r>
              <a:rPr lang="en-US" sz="3600" dirty="0">
                <a:cs typeface="+mj-cs"/>
              </a:rPr>
              <a:t> Three</a:t>
            </a:r>
          </a:p>
          <a:p>
            <a:pPr>
              <a:lnSpc>
                <a:spcPct val="150000"/>
              </a:lnSpc>
            </a:pPr>
            <a:r>
              <a:rPr lang="en-US" sz="3600" dirty="0">
                <a:cs typeface="+mj-cs"/>
              </a:rPr>
              <a:t>Lesson</a:t>
            </a:r>
            <a:r>
              <a:rPr lang="ar-SA" sz="3600" dirty="0">
                <a:cs typeface="+mj-cs"/>
              </a:rPr>
              <a:t>:  </a:t>
            </a:r>
            <a:r>
              <a:rPr lang="en-US" sz="3600" dirty="0">
                <a:cs typeface="+mj-cs"/>
              </a:rPr>
              <a:t> Reading Comprehension</a:t>
            </a:r>
          </a:p>
          <a:p>
            <a:pPr>
              <a:lnSpc>
                <a:spcPct val="150000"/>
              </a:lnSpc>
            </a:pPr>
            <a:r>
              <a:rPr lang="en-US" sz="3600" dirty="0">
                <a:cs typeface="+mj-cs"/>
              </a:rPr>
              <a:t>“CAN YOU EAT YOURSELF HAPPY”</a:t>
            </a:r>
            <a:endParaRPr lang="ar-JO" sz="3600" dirty="0">
              <a:cs typeface="+mj-cs"/>
            </a:endParaRPr>
          </a:p>
          <a:p>
            <a:pPr>
              <a:lnSpc>
                <a:spcPct val="150000"/>
              </a:lnSpc>
            </a:pPr>
            <a:r>
              <a:rPr lang="en-US" sz="3600" dirty="0">
                <a:cs typeface="+mj-cs"/>
              </a:rPr>
              <a:t>Subject: Let’s eat</a:t>
            </a:r>
            <a:endParaRPr lang="ar-SA" sz="3600" dirty="0">
              <a:cs typeface="+mj-cs"/>
            </a:endParaRPr>
          </a:p>
          <a:p>
            <a:pPr>
              <a:lnSpc>
                <a:spcPct val="150000"/>
              </a:lnSpc>
            </a:pPr>
            <a:r>
              <a:rPr lang="en-US" sz="3600" dirty="0">
                <a:cs typeface="+mj-cs"/>
              </a:rPr>
              <a:t>Grade: 10</a:t>
            </a:r>
            <a:endParaRPr lang="ar-JO" sz="3600" dirty="0">
              <a:cs typeface="+mj-cs"/>
            </a:endParaRPr>
          </a:p>
        </p:txBody>
      </p:sp>
      <p:pic>
        <p:nvPicPr>
          <p:cNvPr id="3" name="Picture 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473951" y="4428068"/>
            <a:ext cx="5656307" cy="2365924"/>
          </a:xfrm>
          <a:prstGeom prst="rect">
            <a:avLst/>
          </a:prstGeom>
        </p:spPr>
      </p:pic>
    </p:spTree>
    <p:extLst>
      <p:ext uri="{BB962C8B-B14F-4D97-AF65-F5344CB8AC3E}">
        <p14:creationId xmlns:p14="http://schemas.microsoft.com/office/powerpoint/2010/main" val="3633658944"/>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Double Wave 32"/>
          <p:cNvSpPr/>
          <p:nvPr/>
        </p:nvSpPr>
        <p:spPr>
          <a:xfrm>
            <a:off x="8762567" y="686425"/>
            <a:ext cx="2265820"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LESSON</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endParaRPr>
          </a:p>
        </p:txBody>
      </p:sp>
      <p:sp>
        <p:nvSpPr>
          <p:cNvPr id="36" name="Footer Placeholder 6"/>
          <p:cNvSpPr txBox="1">
            <a:spLocks/>
          </p:cNvSpPr>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ISLAMIC  EDUCATIONAL COLLEGE         	DATE:					</a:t>
            </a:r>
            <a:r>
              <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37" name="Double Wave 36"/>
          <p:cNvSpPr/>
          <p:nvPr/>
        </p:nvSpPr>
        <p:spPr>
          <a:xfrm>
            <a:off x="6403105" y="678100"/>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8" name="Double Wave 37"/>
          <p:cNvSpPr/>
          <p:nvPr/>
        </p:nvSpPr>
        <p:spPr>
          <a:xfrm>
            <a:off x="3907939" y="673927"/>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9" name="Double Wave 38"/>
          <p:cNvSpPr/>
          <p:nvPr/>
        </p:nvSpPr>
        <p:spPr>
          <a:xfrm>
            <a:off x="380946" y="686425"/>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389572" y="1254047"/>
            <a:ext cx="10296149"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409" y="1230"/>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11028386" y="4233"/>
            <a:ext cx="1209040" cy="45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a:extLst>
              <a:ext uri="{FF2B5EF4-FFF2-40B4-BE49-F238E27FC236}">
                <a16:creationId xmlns:a16="http://schemas.microsoft.com/office/drawing/2014/main" id="{E7943F3F-787D-A74D-7161-B36D6B858079}"/>
              </a:ext>
            </a:extLst>
          </p:cNvPr>
          <p:cNvGrpSpPr/>
          <p:nvPr/>
        </p:nvGrpSpPr>
        <p:grpSpPr>
          <a:xfrm>
            <a:off x="10889782" y="1152316"/>
            <a:ext cx="1261271" cy="716434"/>
            <a:chOff x="7446246" y="205862"/>
            <a:chExt cx="1544854" cy="691058"/>
          </a:xfrm>
        </p:grpSpPr>
        <p:sp>
          <p:nvSpPr>
            <p:cNvPr id="22" name="Rounded Rectangle 10">
              <a:extLst>
                <a:ext uri="{FF2B5EF4-FFF2-40B4-BE49-F238E27FC236}">
                  <a16:creationId xmlns:a16="http://schemas.microsoft.com/office/drawing/2014/main" id="{DD194A77-839E-A485-3E29-B99FA7296432}"/>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63D1A1D4-AEB9-69B0-EADD-5C4E3B6A9B6F}"/>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02:00 minutes</a:t>
              </a:r>
            </a:p>
          </p:txBody>
        </p:sp>
      </p:grpSp>
      <p:pic>
        <p:nvPicPr>
          <p:cNvPr id="6" name="Picture 5">
            <a:extLst>
              <a:ext uri="{FF2B5EF4-FFF2-40B4-BE49-F238E27FC236}">
                <a16:creationId xmlns:a16="http://schemas.microsoft.com/office/drawing/2014/main" id="{EF9E30C7-A687-42B4-B005-95C0529CEFA2}"/>
              </a:ext>
            </a:extLst>
          </p:cNvPr>
          <p:cNvPicPr>
            <a:picLocks noChangeAspect="1"/>
          </p:cNvPicPr>
          <p:nvPr/>
        </p:nvPicPr>
        <p:blipFill>
          <a:blip r:embed="rId4"/>
          <a:stretch>
            <a:fillRect/>
          </a:stretch>
        </p:blipFill>
        <p:spPr>
          <a:xfrm>
            <a:off x="5819702" y="1999900"/>
            <a:ext cx="4791075" cy="4619625"/>
          </a:xfrm>
          <a:prstGeom prst="rect">
            <a:avLst/>
          </a:prstGeom>
        </p:spPr>
      </p:pic>
      <p:sp>
        <p:nvSpPr>
          <p:cNvPr id="19" name="Rounded Rectangle 23">
            <a:extLst>
              <a:ext uri="{FF2B5EF4-FFF2-40B4-BE49-F238E27FC236}">
                <a16:creationId xmlns:a16="http://schemas.microsoft.com/office/drawing/2014/main" id="{03ED53BA-CE4B-4407-9714-57B5FA874104}"/>
              </a:ext>
            </a:extLst>
          </p:cNvPr>
          <p:cNvSpPr/>
          <p:nvPr/>
        </p:nvSpPr>
        <p:spPr>
          <a:xfrm>
            <a:off x="1132405" y="1592381"/>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hlinkClick r:id="rId5" action="ppaction://hlinksldjump"/>
              </a:rPr>
              <a:t>REAL LIFE APPLICATION</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24" name="TextBox 23">
            <a:extLst>
              <a:ext uri="{FF2B5EF4-FFF2-40B4-BE49-F238E27FC236}">
                <a16:creationId xmlns:a16="http://schemas.microsoft.com/office/drawing/2014/main" id="{3BB7065E-707C-4457-97EB-F2DBFCF6881F}"/>
              </a:ext>
            </a:extLst>
          </p:cNvPr>
          <p:cNvSpPr txBox="1"/>
          <p:nvPr/>
        </p:nvSpPr>
        <p:spPr>
          <a:xfrm>
            <a:off x="738554" y="2438992"/>
            <a:ext cx="6119446" cy="1384995"/>
          </a:xfrm>
          <a:prstGeom prst="rect">
            <a:avLst/>
          </a:prstGeom>
          <a:noFill/>
        </p:spPr>
        <p:txBody>
          <a:bodyPr wrap="square">
            <a:spAutoFit/>
          </a:bodyPr>
          <a:lstStyle/>
          <a:p>
            <a:r>
              <a:rPr lang="en-US" sz="2800" b="1" dirty="0"/>
              <a:t>When you have a cold and can’t smell well, how does this change the way food tastes?</a:t>
            </a:r>
          </a:p>
        </p:txBody>
      </p:sp>
      <p:sp>
        <p:nvSpPr>
          <p:cNvPr id="25" name="TextBox 24">
            <a:extLst>
              <a:ext uri="{FF2B5EF4-FFF2-40B4-BE49-F238E27FC236}">
                <a16:creationId xmlns:a16="http://schemas.microsoft.com/office/drawing/2014/main" id="{DD5E493A-F08E-4A2B-B889-2085C5958FE3}"/>
              </a:ext>
            </a:extLst>
          </p:cNvPr>
          <p:cNvSpPr txBox="1"/>
          <p:nvPr/>
        </p:nvSpPr>
        <p:spPr>
          <a:xfrm>
            <a:off x="624336" y="3845883"/>
            <a:ext cx="6119446" cy="1077218"/>
          </a:xfrm>
          <a:prstGeom prst="rect">
            <a:avLst/>
          </a:prstGeom>
          <a:noFill/>
        </p:spPr>
        <p:txBody>
          <a:bodyPr wrap="square">
            <a:spAutoFit/>
          </a:bodyPr>
          <a:lstStyle/>
          <a:p>
            <a:r>
              <a:rPr lang="en-US" sz="3200" dirty="0"/>
              <a:t>What does this tell us about the role of smell in </a:t>
            </a:r>
            <a:r>
              <a:rPr lang="en-US" sz="3200" dirty="0" err="1"/>
              <a:t>flavour</a:t>
            </a:r>
            <a:r>
              <a:rPr lang="en-US" sz="3200" dirty="0"/>
              <a:t>?</a:t>
            </a:r>
          </a:p>
        </p:txBody>
      </p:sp>
    </p:spTree>
    <p:extLst>
      <p:ext uri="{BB962C8B-B14F-4D97-AF65-F5344CB8AC3E}">
        <p14:creationId xmlns:p14="http://schemas.microsoft.com/office/powerpoint/2010/main" val="3187758833"/>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Double Wave 32"/>
          <p:cNvSpPr/>
          <p:nvPr/>
        </p:nvSpPr>
        <p:spPr>
          <a:xfrm>
            <a:off x="8762567" y="686425"/>
            <a:ext cx="2265820"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LESSON</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endParaRPr>
          </a:p>
        </p:txBody>
      </p:sp>
      <p:sp>
        <p:nvSpPr>
          <p:cNvPr id="36" name="Footer Placeholder 6"/>
          <p:cNvSpPr txBox="1">
            <a:spLocks/>
          </p:cNvSpPr>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ISLAMIC  EDUCATIONAL COLLEGE         	DATE:					</a:t>
            </a:r>
            <a:r>
              <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37" name="Double Wave 36"/>
          <p:cNvSpPr/>
          <p:nvPr/>
        </p:nvSpPr>
        <p:spPr>
          <a:xfrm>
            <a:off x="6403105" y="678100"/>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8" name="Double Wave 37"/>
          <p:cNvSpPr/>
          <p:nvPr/>
        </p:nvSpPr>
        <p:spPr>
          <a:xfrm>
            <a:off x="3907939" y="673927"/>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9" name="Double Wave 38"/>
          <p:cNvSpPr/>
          <p:nvPr/>
        </p:nvSpPr>
        <p:spPr>
          <a:xfrm>
            <a:off x="380946" y="686425"/>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389572" y="1254047"/>
            <a:ext cx="11747525"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4409" y="1230"/>
            <a:ext cx="650166" cy="644038"/>
          </a:xfrm>
          <a:prstGeom prst="rect">
            <a:avLst/>
          </a:prstGeom>
        </p:spPr>
      </p:pic>
      <p:pic>
        <p:nvPicPr>
          <p:cNvPr id="42"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094"/>
          <a:stretch/>
        </p:blipFill>
        <p:spPr bwMode="auto">
          <a:xfrm>
            <a:off x="11028386" y="4233"/>
            <a:ext cx="1209040" cy="45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a:extLst>
              <a:ext uri="{FF2B5EF4-FFF2-40B4-BE49-F238E27FC236}">
                <a16:creationId xmlns:a16="http://schemas.microsoft.com/office/drawing/2014/main" id="{E7943F3F-787D-A74D-7161-B36D6B858079}"/>
              </a:ext>
            </a:extLst>
          </p:cNvPr>
          <p:cNvGrpSpPr/>
          <p:nvPr/>
        </p:nvGrpSpPr>
        <p:grpSpPr>
          <a:xfrm>
            <a:off x="10976155" y="558388"/>
            <a:ext cx="1261271" cy="716434"/>
            <a:chOff x="7446246" y="205862"/>
            <a:chExt cx="1544854" cy="691058"/>
          </a:xfrm>
        </p:grpSpPr>
        <p:sp>
          <p:nvSpPr>
            <p:cNvPr id="22" name="Rounded Rectangle 10">
              <a:extLst>
                <a:ext uri="{FF2B5EF4-FFF2-40B4-BE49-F238E27FC236}">
                  <a16:creationId xmlns:a16="http://schemas.microsoft.com/office/drawing/2014/main" id="{DD194A77-839E-A485-3E29-B99FA7296432}"/>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63D1A1D4-AEB9-69B0-EADD-5C4E3B6A9B6F}"/>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08:00 minutes</a:t>
              </a:r>
            </a:p>
          </p:txBody>
        </p:sp>
      </p:grpSp>
      <p:sp>
        <p:nvSpPr>
          <p:cNvPr id="2" name="TextBox 1">
            <a:extLst>
              <a:ext uri="{FF2B5EF4-FFF2-40B4-BE49-F238E27FC236}">
                <a16:creationId xmlns:a16="http://schemas.microsoft.com/office/drawing/2014/main" id="{8DC8AF74-B50A-4805-A8E4-A41139DDDC04}"/>
              </a:ext>
            </a:extLst>
          </p:cNvPr>
          <p:cNvSpPr txBox="1"/>
          <p:nvPr/>
        </p:nvSpPr>
        <p:spPr>
          <a:xfrm>
            <a:off x="468879" y="1298269"/>
            <a:ext cx="2192025" cy="40011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0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PRESENTATION</a:t>
            </a:r>
            <a:r>
              <a:rPr lang="en-US" sz="2000" b="1" dirty="0"/>
              <a:t> </a:t>
            </a:r>
          </a:p>
        </p:txBody>
      </p:sp>
      <p:sp>
        <p:nvSpPr>
          <p:cNvPr id="3" name="Rectangle 1"/>
          <p:cNvSpPr>
            <a:spLocks noChangeArrowheads="1"/>
          </p:cNvSpPr>
          <p:nvPr/>
        </p:nvSpPr>
        <p:spPr bwMode="auto">
          <a:xfrm>
            <a:off x="559492" y="1686639"/>
            <a:ext cx="11499032" cy="2523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2000" dirty="0"/>
              <a:t>3. Of course, it does help if these foods are </a:t>
            </a:r>
            <a:r>
              <a:rPr lang="en-US" sz="2000" dirty="0">
                <a:highlight>
                  <a:srgbClr val="FFFF00"/>
                </a:highlight>
              </a:rPr>
              <a:t>toothsome, delectable</a:t>
            </a:r>
            <a:r>
              <a:rPr lang="en-US" sz="2000" dirty="0"/>
              <a:t> or in other words </a:t>
            </a:r>
            <a:r>
              <a:rPr lang="en-US" sz="2000" i="1" dirty="0"/>
              <a:t>delicious</a:t>
            </a:r>
            <a:r>
              <a:rPr lang="en-US" sz="2000" dirty="0"/>
              <a:t>. ‘Tasty food is one of the most universal </a:t>
            </a:r>
            <a:r>
              <a:rPr lang="en-US" sz="2000" dirty="0">
                <a:highlight>
                  <a:srgbClr val="FFFF00"/>
                </a:highlight>
              </a:rPr>
              <a:t>routes</a:t>
            </a:r>
            <a:r>
              <a:rPr lang="en-US" sz="2000" dirty="0"/>
              <a:t> to pleasure,’ reads an academic paper by the Oxford psychiatrist Morten </a:t>
            </a:r>
            <a:r>
              <a:rPr lang="en-US" sz="2000" dirty="0" err="1"/>
              <a:t>Kringelbach</a:t>
            </a:r>
            <a:r>
              <a:rPr lang="en-US" sz="2000" dirty="0"/>
              <a:t> on our understanding, so far, of the </a:t>
            </a:r>
            <a:r>
              <a:rPr lang="en-US" sz="2000" dirty="0">
                <a:highlight>
                  <a:srgbClr val="FFFF00"/>
                </a:highlight>
              </a:rPr>
              <a:t>neuroscience</a:t>
            </a:r>
            <a:r>
              <a:rPr lang="en-US" sz="2000" dirty="0"/>
              <a:t> of happiness. This is why eating forms the basis of much scientific experimentation into the mechanics behind that </a:t>
            </a:r>
            <a:r>
              <a:rPr lang="en-US" sz="2000" dirty="0">
                <a:highlight>
                  <a:srgbClr val="FFFF00"/>
                </a:highlight>
              </a:rPr>
              <a:t>elusive</a:t>
            </a:r>
            <a:r>
              <a:rPr lang="en-US" sz="2000" dirty="0"/>
              <a:t>, warm, </a:t>
            </a:r>
            <a:r>
              <a:rPr lang="en-US" sz="2000" dirty="0">
                <a:highlight>
                  <a:srgbClr val="FFFF00"/>
                </a:highlight>
              </a:rPr>
              <a:t>fuzzy</a:t>
            </a:r>
            <a:r>
              <a:rPr lang="en-US" sz="2000" dirty="0"/>
              <a:t> sense of well-being. Pleasure is widely viewed as an </a:t>
            </a:r>
            <a:r>
              <a:rPr lang="en-US" sz="2000" b="1" dirty="0"/>
              <a:t>essential</a:t>
            </a:r>
            <a:r>
              <a:rPr lang="en-US" sz="2000" dirty="0"/>
              <a:t> component of happiness. Food excites the reward system in the brain, </a:t>
            </a:r>
            <a:r>
              <a:rPr lang="en-US" sz="2000" dirty="0">
                <a:highlight>
                  <a:srgbClr val="FFFF00"/>
                </a:highlight>
              </a:rPr>
              <a:t>stimulating</a:t>
            </a:r>
            <a:r>
              <a:rPr lang="en-US" sz="2000" dirty="0"/>
              <a:t> desire and </a:t>
            </a:r>
            <a:r>
              <a:rPr lang="en-US" sz="2000" dirty="0">
                <a:highlight>
                  <a:srgbClr val="FFFF00"/>
                </a:highlight>
              </a:rPr>
              <a:t>anticipation</a:t>
            </a:r>
            <a:r>
              <a:rPr lang="en-US" sz="2000" dirty="0"/>
              <a:t>, and when we eat something we enjoy, it releases hormones which produce the sensation of pleasure.</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4" name="3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921074" y="3498517"/>
            <a:ext cx="487363" cy="487363"/>
          </a:xfrm>
          <a:prstGeom prst="rect">
            <a:avLst/>
          </a:prstGeom>
        </p:spPr>
      </p:pic>
    </p:spTree>
    <p:extLst>
      <p:ext uri="{BB962C8B-B14F-4D97-AF65-F5344CB8AC3E}">
        <p14:creationId xmlns:p14="http://schemas.microsoft.com/office/powerpoint/2010/main" val="275444854"/>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77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250737F-B802-47E1-B2D5-70E6AF667EE6}"/>
              </a:ext>
            </a:extLst>
          </p:cNvPr>
          <p:cNvSpPr txBox="1"/>
          <p:nvPr/>
        </p:nvSpPr>
        <p:spPr>
          <a:xfrm>
            <a:off x="2652074" y="309493"/>
            <a:ext cx="6096000" cy="5078313"/>
          </a:xfrm>
          <a:prstGeom prst="rect">
            <a:avLst/>
          </a:prstGeom>
          <a:noFill/>
        </p:spPr>
        <p:txBody>
          <a:bodyPr wrap="square">
            <a:spAutoFit/>
          </a:bodyPr>
          <a:lstStyle/>
          <a:p>
            <a:r>
              <a:rPr lang="en-US" dirty="0">
                <a:highlight>
                  <a:srgbClr val="FFFF00"/>
                </a:highlight>
              </a:rPr>
              <a:t>Neuroscience → </a:t>
            </a:r>
            <a:r>
              <a:rPr lang="en-US" dirty="0"/>
              <a:t>the study of the brain and nervous system; how the brain works.</a:t>
            </a:r>
          </a:p>
          <a:p>
            <a:r>
              <a:rPr lang="en-US" dirty="0">
                <a:highlight>
                  <a:srgbClr val="FFFF00"/>
                </a:highlight>
              </a:rPr>
              <a:t>Mechanics</a:t>
            </a:r>
            <a:r>
              <a:rPr lang="en-US" dirty="0"/>
              <a:t> → the way something works or functions; the process behind it.</a:t>
            </a:r>
          </a:p>
          <a:p>
            <a:r>
              <a:rPr lang="en-US" dirty="0">
                <a:highlight>
                  <a:srgbClr val="FFFF00"/>
                </a:highlight>
              </a:rPr>
              <a:t>Elusive</a:t>
            </a:r>
            <a:r>
              <a:rPr lang="en-US" dirty="0"/>
              <a:t> → hard to grasp, hard to define, or difficult to understand.</a:t>
            </a:r>
          </a:p>
          <a:p>
            <a:r>
              <a:rPr lang="en-US" dirty="0">
                <a:highlight>
                  <a:srgbClr val="FFFF00"/>
                </a:highlight>
              </a:rPr>
              <a:t>Fuzzy</a:t>
            </a:r>
            <a:r>
              <a:rPr lang="en-US" dirty="0"/>
              <a:t> → soft, warm, or unclear; in this text, it describes a comforting, pleasant feeling.</a:t>
            </a:r>
          </a:p>
          <a:p>
            <a:r>
              <a:rPr lang="en-US" dirty="0">
                <a:highlight>
                  <a:srgbClr val="FFFF00"/>
                </a:highlight>
              </a:rPr>
              <a:t>Essential</a:t>
            </a:r>
            <a:r>
              <a:rPr lang="en-US" dirty="0"/>
              <a:t> → very important; </a:t>
            </a:r>
            <a:r>
              <a:rPr lang="en-US" dirty="0" err="1"/>
              <a:t>necessary.Anticipation</a:t>
            </a:r>
            <a:r>
              <a:rPr lang="en-US" dirty="0"/>
              <a:t> → looking forward to something; expectation.</a:t>
            </a:r>
          </a:p>
          <a:p>
            <a:r>
              <a:rPr lang="en-US" dirty="0">
                <a:highlight>
                  <a:srgbClr val="FFFF00"/>
                </a:highlight>
              </a:rPr>
              <a:t>Stimulating</a:t>
            </a:r>
            <a:r>
              <a:rPr lang="en-US" dirty="0"/>
              <a:t> → exciting, motivating, or causing interest or activity.</a:t>
            </a:r>
          </a:p>
          <a:p>
            <a:r>
              <a:rPr lang="en-US" dirty="0">
                <a:highlight>
                  <a:srgbClr val="FFFF00"/>
                </a:highlight>
              </a:rPr>
              <a:t>Sensation</a:t>
            </a:r>
            <a:r>
              <a:rPr lang="en-US" dirty="0"/>
              <a:t> of pleasure → the feeling of enjoyment, happiness, or delight.</a:t>
            </a:r>
          </a:p>
          <a:p>
            <a:r>
              <a:rPr lang="en-US" dirty="0">
                <a:highlight>
                  <a:srgbClr val="FFFF00"/>
                </a:highlight>
              </a:rPr>
              <a:t>The </a:t>
            </a:r>
            <a:r>
              <a:rPr lang="en-US" b="1" dirty="0">
                <a:highlight>
                  <a:srgbClr val="FFFF00"/>
                </a:highlight>
              </a:rPr>
              <a:t>reward system in the brain</a:t>
            </a:r>
            <a:r>
              <a:rPr lang="en-US" dirty="0">
                <a:highlight>
                  <a:srgbClr val="FFFF00"/>
                </a:highlight>
              </a:rPr>
              <a:t> </a:t>
            </a:r>
            <a:r>
              <a:rPr lang="en-US" dirty="0"/>
              <a:t>is a group of structures that make us feel pleasure, motivate us to repeat behaviors, and help us learn what is good or bad for survival. It mainly works through the release of the </a:t>
            </a:r>
            <a:r>
              <a:rPr lang="en-US" b="1" dirty="0"/>
              <a:t>dopamine</a:t>
            </a:r>
            <a:r>
              <a:rPr lang="en-US" dirty="0"/>
              <a:t>.</a:t>
            </a:r>
          </a:p>
        </p:txBody>
      </p:sp>
    </p:spTree>
    <p:extLst>
      <p:ext uri="{BB962C8B-B14F-4D97-AF65-F5344CB8AC3E}">
        <p14:creationId xmlns:p14="http://schemas.microsoft.com/office/powerpoint/2010/main" val="2434204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0694BA7-9896-4F5B-8F03-A1C53EA69D02}"/>
              </a:ext>
            </a:extLst>
          </p:cNvPr>
          <p:cNvSpPr txBox="1"/>
          <p:nvPr/>
        </p:nvSpPr>
        <p:spPr>
          <a:xfrm>
            <a:off x="3048000" y="1030297"/>
            <a:ext cx="6096000" cy="4524315"/>
          </a:xfrm>
          <a:prstGeom prst="rect">
            <a:avLst/>
          </a:prstGeom>
          <a:noFill/>
        </p:spPr>
        <p:txBody>
          <a:bodyPr wrap="square">
            <a:spAutoFit/>
          </a:bodyPr>
          <a:lstStyle/>
          <a:p>
            <a:r>
              <a:rPr lang="en-US" b="1" dirty="0"/>
              <a:t>Instructions for Diagram Activity</a:t>
            </a:r>
          </a:p>
          <a:p>
            <a:pPr>
              <a:buFont typeface="+mj-lt"/>
              <a:buAutoNum type="arabicPeriod"/>
            </a:pPr>
            <a:r>
              <a:rPr lang="en-US" b="1" dirty="0"/>
              <a:t>Read the last paragraph</a:t>
            </a:r>
            <a:r>
              <a:rPr lang="en-US" dirty="0"/>
              <a:t> about how food affects the brain and happiness.</a:t>
            </a:r>
          </a:p>
          <a:p>
            <a:pPr>
              <a:buFont typeface="+mj-lt"/>
              <a:buAutoNum type="arabicPeriod"/>
            </a:pPr>
            <a:r>
              <a:rPr lang="en-US" b="1" dirty="0"/>
              <a:t>Choose a type of diagram</a:t>
            </a:r>
            <a:r>
              <a:rPr lang="en-US" dirty="0"/>
              <a:t> to show the process:</a:t>
            </a:r>
          </a:p>
          <a:p>
            <a:pPr marL="742950" lvl="1" indent="-285750">
              <a:buFont typeface="+mj-lt"/>
              <a:buAutoNum type="arabicPeriod"/>
            </a:pPr>
            <a:r>
              <a:rPr lang="en-US" dirty="0"/>
              <a:t>Flowchart</a:t>
            </a:r>
          </a:p>
          <a:p>
            <a:pPr marL="742950" lvl="1" indent="-285750">
              <a:buFont typeface="+mj-lt"/>
              <a:buAutoNum type="arabicPeriod"/>
            </a:pPr>
            <a:r>
              <a:rPr lang="en-US" dirty="0"/>
              <a:t>Mind map</a:t>
            </a:r>
          </a:p>
          <a:p>
            <a:pPr marL="742950" lvl="1" indent="-285750">
              <a:buFont typeface="+mj-lt"/>
              <a:buAutoNum type="arabicPeriod"/>
            </a:pPr>
            <a:r>
              <a:rPr lang="en-US" dirty="0"/>
              <a:t>Cycle diagram</a:t>
            </a:r>
          </a:p>
          <a:p>
            <a:pPr marL="742950" lvl="1" indent="-285750">
              <a:buFont typeface="+mj-lt"/>
              <a:buAutoNum type="arabicPeriod"/>
            </a:pPr>
            <a:r>
              <a:rPr lang="en-US" dirty="0"/>
              <a:t>Comic strip / illustration</a:t>
            </a:r>
          </a:p>
          <a:p>
            <a:pPr>
              <a:buFont typeface="+mj-lt"/>
              <a:buAutoNum type="arabicPeriod"/>
            </a:pPr>
            <a:r>
              <a:rPr lang="en-US" b="1" dirty="0"/>
              <a:t>Think about the important steps or ideas</a:t>
            </a:r>
            <a:r>
              <a:rPr lang="en-US" dirty="0"/>
              <a:t> in the paragraph. What happens when we eat tasty food? How does it affect the brain and our feelings?</a:t>
            </a:r>
          </a:p>
          <a:p>
            <a:pPr>
              <a:buFont typeface="+mj-lt"/>
              <a:buAutoNum type="arabicPeriod"/>
            </a:pPr>
            <a:r>
              <a:rPr lang="en-US" b="1" dirty="0"/>
              <a:t>Draw your diagram</a:t>
            </a:r>
            <a:r>
              <a:rPr lang="en-US" dirty="0"/>
              <a:t> showing these steps or ideas. Label each part clearly.</a:t>
            </a:r>
          </a:p>
          <a:p>
            <a:pPr>
              <a:buFont typeface="+mj-lt"/>
              <a:buAutoNum type="arabicPeriod"/>
            </a:pPr>
            <a:r>
              <a:rPr lang="en-US" b="1" dirty="0"/>
              <a:t>Optional:</a:t>
            </a:r>
            <a:r>
              <a:rPr lang="en-US" dirty="0"/>
              <a:t> Add your own examples from personal experience to make the diagram more interesting.</a:t>
            </a:r>
          </a:p>
          <a:p>
            <a:pPr>
              <a:buFont typeface="+mj-lt"/>
              <a:buAutoNum type="arabicPeriod"/>
            </a:pPr>
            <a:r>
              <a:rPr lang="en-US" b="1" dirty="0"/>
              <a:t>Be ready to explain</a:t>
            </a:r>
            <a:r>
              <a:rPr lang="en-US" dirty="0"/>
              <a:t> your diagram to the class in 1–2 minutes.</a:t>
            </a:r>
          </a:p>
        </p:txBody>
      </p:sp>
      <p:pic>
        <p:nvPicPr>
          <p:cNvPr id="4098" name="Picture 2" descr="Blank Flowchart Template">
            <a:extLst>
              <a:ext uri="{FF2B5EF4-FFF2-40B4-BE49-F238E27FC236}">
                <a16:creationId xmlns:a16="http://schemas.microsoft.com/office/drawing/2014/main" id="{BB34B7F2-A0EB-42B7-97FF-51B1DE0F9B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363" y="227379"/>
            <a:ext cx="2428875" cy="188595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What is a Mind Map? - Answered - Twinkl ...">
            <a:extLst>
              <a:ext uri="{FF2B5EF4-FFF2-40B4-BE49-F238E27FC236}">
                <a16:creationId xmlns:a16="http://schemas.microsoft.com/office/drawing/2014/main" id="{80D5A138-ECC3-4103-996F-8AD4CC5CBE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0" y="572456"/>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A640D5C8-B88C-45B5-ADE4-9D435B744A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83603" y="3678604"/>
            <a:ext cx="2181225" cy="209550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Free printable comic strip templates you can customize | Canva">
            <a:extLst>
              <a:ext uri="{FF2B5EF4-FFF2-40B4-BE49-F238E27FC236}">
                <a16:creationId xmlns:a16="http://schemas.microsoft.com/office/drawing/2014/main" id="{70FAF7EB-C4A8-408F-BD2D-1316722B1E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25" y="4469179"/>
            <a:ext cx="2390775" cy="1304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90457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D753E75-6978-4DE9-9900-BF9D3890AF38}"/>
              </a:ext>
            </a:extLst>
          </p:cNvPr>
          <p:cNvSpPr txBox="1"/>
          <p:nvPr/>
        </p:nvSpPr>
        <p:spPr>
          <a:xfrm>
            <a:off x="1781907" y="2201205"/>
            <a:ext cx="8690708" cy="1569660"/>
          </a:xfrm>
          <a:prstGeom prst="rect">
            <a:avLst/>
          </a:prstGeom>
          <a:noFill/>
        </p:spPr>
        <p:txBody>
          <a:bodyPr wrap="square">
            <a:spAutoFit/>
          </a:bodyPr>
          <a:lstStyle/>
          <a:p>
            <a:r>
              <a:rPr lang="en-US" sz="3200" dirty="0"/>
              <a:t>How might understanding the neuroscience of pleasure help people make healthier or better eating decisions?</a:t>
            </a:r>
          </a:p>
        </p:txBody>
      </p:sp>
      <p:sp>
        <p:nvSpPr>
          <p:cNvPr id="8" name="Rounded Rectangle 42">
            <a:extLst>
              <a:ext uri="{FF2B5EF4-FFF2-40B4-BE49-F238E27FC236}">
                <a16:creationId xmlns:a16="http://schemas.microsoft.com/office/drawing/2014/main" id="{F3EE5336-D984-4F53-95D3-302B5649CBB4}"/>
              </a:ext>
            </a:extLst>
          </p:cNvPr>
          <p:cNvSpPr/>
          <p:nvPr/>
        </p:nvSpPr>
        <p:spPr>
          <a:xfrm>
            <a:off x="3537560" y="677854"/>
            <a:ext cx="222705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hlinkClick r:id="rId2" action="ppaction://hlinksldjump"/>
              </a:rPr>
              <a:t>CRITICAL THINKING</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Tree>
    <p:extLst>
      <p:ext uri="{BB962C8B-B14F-4D97-AF65-F5344CB8AC3E}">
        <p14:creationId xmlns:p14="http://schemas.microsoft.com/office/powerpoint/2010/main" val="29864167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Double Wave 32"/>
          <p:cNvSpPr/>
          <p:nvPr/>
        </p:nvSpPr>
        <p:spPr>
          <a:xfrm>
            <a:off x="8762567" y="686425"/>
            <a:ext cx="2265820"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LESSON</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endParaRPr>
          </a:p>
        </p:txBody>
      </p:sp>
      <p:sp>
        <p:nvSpPr>
          <p:cNvPr id="36" name="Footer Placeholder 6"/>
          <p:cNvSpPr txBox="1">
            <a:spLocks/>
          </p:cNvSpPr>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ISLAMIC  EDUCATIONAL COLLEGE         	DATE:					</a:t>
            </a:r>
            <a:r>
              <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37" name="Double Wave 36"/>
          <p:cNvSpPr/>
          <p:nvPr/>
        </p:nvSpPr>
        <p:spPr>
          <a:xfrm>
            <a:off x="6403105" y="678100"/>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8" name="Double Wave 37"/>
          <p:cNvSpPr/>
          <p:nvPr/>
        </p:nvSpPr>
        <p:spPr>
          <a:xfrm>
            <a:off x="3907939" y="673927"/>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9" name="Double Wave 38"/>
          <p:cNvSpPr/>
          <p:nvPr/>
        </p:nvSpPr>
        <p:spPr>
          <a:xfrm>
            <a:off x="380946" y="686425"/>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389572" y="1254047"/>
            <a:ext cx="10296149"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409" y="1230"/>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11028386" y="4233"/>
            <a:ext cx="1209040" cy="45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a:extLst>
              <a:ext uri="{FF2B5EF4-FFF2-40B4-BE49-F238E27FC236}">
                <a16:creationId xmlns:a16="http://schemas.microsoft.com/office/drawing/2014/main" id="{E7943F3F-787D-A74D-7161-B36D6B858079}"/>
              </a:ext>
            </a:extLst>
          </p:cNvPr>
          <p:cNvGrpSpPr/>
          <p:nvPr/>
        </p:nvGrpSpPr>
        <p:grpSpPr>
          <a:xfrm>
            <a:off x="10889782" y="1152316"/>
            <a:ext cx="1261271" cy="716434"/>
            <a:chOff x="7446246" y="205862"/>
            <a:chExt cx="1544854" cy="691058"/>
          </a:xfrm>
        </p:grpSpPr>
        <p:sp>
          <p:nvSpPr>
            <p:cNvPr id="22" name="Rounded Rectangle 10">
              <a:extLst>
                <a:ext uri="{FF2B5EF4-FFF2-40B4-BE49-F238E27FC236}">
                  <a16:creationId xmlns:a16="http://schemas.microsoft.com/office/drawing/2014/main" id="{DD194A77-839E-A485-3E29-B99FA7296432}"/>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63D1A1D4-AEB9-69B0-EADD-5C4E3B6A9B6F}"/>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02:00 minutes</a:t>
              </a:r>
            </a:p>
          </p:txBody>
        </p:sp>
      </p:grpSp>
      <p:sp>
        <p:nvSpPr>
          <p:cNvPr id="2" name="TextBox 1">
            <a:extLst>
              <a:ext uri="{FF2B5EF4-FFF2-40B4-BE49-F238E27FC236}">
                <a16:creationId xmlns:a16="http://schemas.microsoft.com/office/drawing/2014/main" id="{8DC8AF74-B50A-4805-A8E4-A41139DDDC04}"/>
              </a:ext>
            </a:extLst>
          </p:cNvPr>
          <p:cNvSpPr txBox="1"/>
          <p:nvPr/>
        </p:nvSpPr>
        <p:spPr>
          <a:xfrm>
            <a:off x="468879" y="1298269"/>
            <a:ext cx="2192025" cy="40011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0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PRESENTATION</a:t>
            </a:r>
            <a:r>
              <a:rPr lang="en-US" sz="2000" b="1" dirty="0"/>
              <a:t> </a:t>
            </a:r>
          </a:p>
        </p:txBody>
      </p:sp>
      <p:sp>
        <p:nvSpPr>
          <p:cNvPr id="4" name="Rectangle 3"/>
          <p:cNvSpPr/>
          <p:nvPr/>
        </p:nvSpPr>
        <p:spPr>
          <a:xfrm>
            <a:off x="4320937" y="1605483"/>
            <a:ext cx="2644891" cy="584775"/>
          </a:xfrm>
          <a:prstGeom prst="rect">
            <a:avLst/>
          </a:prstGeom>
        </p:spPr>
        <p:txBody>
          <a:bodyPr wrap="none">
            <a:spAutoFit/>
          </a:bodyPr>
          <a:lstStyle/>
          <a:p>
            <a:r>
              <a:rPr lang="en-US" sz="3200" dirty="0"/>
              <a:t> (Skimming Q):</a:t>
            </a:r>
          </a:p>
        </p:txBody>
      </p:sp>
      <p:sp>
        <p:nvSpPr>
          <p:cNvPr id="6" name="Rectangle 2"/>
          <p:cNvSpPr>
            <a:spLocks noChangeArrowheads="1"/>
          </p:cNvSpPr>
          <p:nvPr/>
        </p:nvSpPr>
        <p:spPr bwMode="auto">
          <a:xfrm>
            <a:off x="603504" y="2155941"/>
            <a:ext cx="12246864"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3600" b="0" i="0" u="none" strike="noStrike" cap="none" normalizeH="0" baseline="0" dirty="0">
                <a:ln>
                  <a:noFill/>
                </a:ln>
                <a:solidFill>
                  <a:schemeClr val="tx1"/>
                </a:solidFill>
                <a:effectLst/>
                <a:latin typeface="Arial" panose="020B0604020202020204" pitchFamily="34" charset="0"/>
              </a:rPr>
              <a:t>Q: </a:t>
            </a:r>
            <a:r>
              <a:rPr kumimoji="0" lang="en-US" altLang="en-US" sz="3600" b="0" i="1" u="none" strike="noStrike" cap="none" normalizeH="0" baseline="0" dirty="0">
                <a:ln>
                  <a:noFill/>
                </a:ln>
                <a:solidFill>
                  <a:schemeClr val="tx1"/>
                </a:solidFill>
                <a:effectLst/>
                <a:latin typeface="Arial" panose="020B0604020202020204" pitchFamily="34" charset="0"/>
              </a:rPr>
              <a:t>What is the main idea of Paragraph 4?</a:t>
            </a:r>
            <a:endParaRPr kumimoji="0" lang="en-US" altLang="en-US" sz="3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6" name="TextBox 4">
            <a:extLst>
              <a:ext uri="{FF2B5EF4-FFF2-40B4-BE49-F238E27FC236}">
                <a16:creationId xmlns:a16="http://schemas.microsoft.com/office/drawing/2014/main" id="{6D0D7E3B-842C-8214-3E97-C569C39F59E2}"/>
              </a:ext>
            </a:extLst>
          </p:cNvPr>
          <p:cNvSpPr txBox="1"/>
          <p:nvPr/>
        </p:nvSpPr>
        <p:spPr>
          <a:xfrm>
            <a:off x="10726668" y="5901446"/>
            <a:ext cx="1465332" cy="523220"/>
          </a:xfrm>
          <a:prstGeom prst="rect">
            <a:avLst/>
          </a:prstGeom>
          <a:solidFill>
            <a:schemeClr val="accent2">
              <a:lumMod val="75000"/>
            </a:scheme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a:solidFill>
                  <a:schemeClr val="bg1"/>
                </a:solidFill>
              </a:rPr>
              <a:t>Buzz In</a:t>
            </a:r>
          </a:p>
        </p:txBody>
      </p:sp>
    </p:spTree>
    <p:extLst>
      <p:ext uri="{BB962C8B-B14F-4D97-AF65-F5344CB8AC3E}">
        <p14:creationId xmlns:p14="http://schemas.microsoft.com/office/powerpoint/2010/main" val="2024271033"/>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Double Wave 32"/>
          <p:cNvSpPr/>
          <p:nvPr/>
        </p:nvSpPr>
        <p:spPr>
          <a:xfrm>
            <a:off x="8762567" y="686425"/>
            <a:ext cx="2265820"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LESSON</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endParaRPr>
          </a:p>
        </p:txBody>
      </p:sp>
      <p:sp>
        <p:nvSpPr>
          <p:cNvPr id="36" name="Footer Placeholder 6"/>
          <p:cNvSpPr txBox="1">
            <a:spLocks/>
          </p:cNvSpPr>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ISLAMIC  EDUCATIONAL COLLEGE         	DATE:					</a:t>
            </a:r>
            <a:r>
              <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37" name="Double Wave 36"/>
          <p:cNvSpPr/>
          <p:nvPr/>
        </p:nvSpPr>
        <p:spPr>
          <a:xfrm>
            <a:off x="6403105" y="678100"/>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8" name="Double Wave 37"/>
          <p:cNvSpPr/>
          <p:nvPr/>
        </p:nvSpPr>
        <p:spPr>
          <a:xfrm>
            <a:off x="3907939" y="673927"/>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9" name="Double Wave 38"/>
          <p:cNvSpPr/>
          <p:nvPr/>
        </p:nvSpPr>
        <p:spPr>
          <a:xfrm>
            <a:off x="380946" y="686425"/>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389572" y="1254047"/>
            <a:ext cx="11708561"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4409" y="1230"/>
            <a:ext cx="650166" cy="644038"/>
          </a:xfrm>
          <a:prstGeom prst="rect">
            <a:avLst/>
          </a:prstGeom>
        </p:spPr>
      </p:pic>
      <p:pic>
        <p:nvPicPr>
          <p:cNvPr id="42"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094"/>
          <a:stretch/>
        </p:blipFill>
        <p:spPr bwMode="auto">
          <a:xfrm>
            <a:off x="11028386" y="4233"/>
            <a:ext cx="1209040" cy="45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a:extLst>
              <a:ext uri="{FF2B5EF4-FFF2-40B4-BE49-F238E27FC236}">
                <a16:creationId xmlns:a16="http://schemas.microsoft.com/office/drawing/2014/main" id="{E7943F3F-787D-A74D-7161-B36D6B858079}"/>
              </a:ext>
            </a:extLst>
          </p:cNvPr>
          <p:cNvGrpSpPr/>
          <p:nvPr/>
        </p:nvGrpSpPr>
        <p:grpSpPr>
          <a:xfrm>
            <a:off x="10937191" y="421927"/>
            <a:ext cx="1261271" cy="716434"/>
            <a:chOff x="7446246" y="205862"/>
            <a:chExt cx="1544854" cy="691058"/>
          </a:xfrm>
        </p:grpSpPr>
        <p:sp>
          <p:nvSpPr>
            <p:cNvPr id="22" name="Rounded Rectangle 10">
              <a:extLst>
                <a:ext uri="{FF2B5EF4-FFF2-40B4-BE49-F238E27FC236}">
                  <a16:creationId xmlns:a16="http://schemas.microsoft.com/office/drawing/2014/main" id="{DD194A77-839E-A485-3E29-B99FA7296432}"/>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63D1A1D4-AEB9-69B0-EADD-5C4E3B6A9B6F}"/>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05:00 minutes</a:t>
              </a:r>
            </a:p>
          </p:txBody>
        </p:sp>
      </p:grpSp>
      <p:sp>
        <p:nvSpPr>
          <p:cNvPr id="2" name="TextBox 1">
            <a:extLst>
              <a:ext uri="{FF2B5EF4-FFF2-40B4-BE49-F238E27FC236}">
                <a16:creationId xmlns:a16="http://schemas.microsoft.com/office/drawing/2014/main" id="{8DC8AF74-B50A-4805-A8E4-A41139DDDC04}"/>
              </a:ext>
            </a:extLst>
          </p:cNvPr>
          <p:cNvSpPr txBox="1"/>
          <p:nvPr/>
        </p:nvSpPr>
        <p:spPr>
          <a:xfrm>
            <a:off x="468879" y="1298269"/>
            <a:ext cx="2192025" cy="40011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0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PRESENTATION</a:t>
            </a:r>
            <a:r>
              <a:rPr lang="en-US" sz="2000" b="1" dirty="0"/>
              <a:t> </a:t>
            </a:r>
          </a:p>
        </p:txBody>
      </p:sp>
      <p:sp>
        <p:nvSpPr>
          <p:cNvPr id="3" name="Rectangle 1"/>
          <p:cNvSpPr>
            <a:spLocks noChangeArrowheads="1"/>
          </p:cNvSpPr>
          <p:nvPr/>
        </p:nvSpPr>
        <p:spPr bwMode="auto">
          <a:xfrm>
            <a:off x="380946" y="1748563"/>
            <a:ext cx="11499031"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2400" dirty="0"/>
              <a:t>4. However, such pleasures are </a:t>
            </a:r>
            <a:r>
              <a:rPr lang="en-US" sz="2400" dirty="0">
                <a:highlight>
                  <a:srgbClr val="FFFF00"/>
                </a:highlight>
              </a:rPr>
              <a:t>fleeting</a:t>
            </a:r>
            <a:r>
              <a:rPr lang="en-US" sz="2400" dirty="0"/>
              <a:t>, and overconsumption of tasty but unhealthy foods may interfere with your reward system. You may also feel different. Psychologist Andrew Smith of Cardiff University suspects that our attitudes and beliefs about these foods cause us to feel low after consuming them. In a study he carried out, one group were given crisps and chocolate (foods we tend to consider unhealthy and only to be consumed occasionally as special treats) for their teatime snack over the course of ten days, while another group ate fruit. The results associated chocolate with greater depression, and those who ate chocolate and crisps reported greater </a:t>
            </a:r>
            <a:r>
              <a:rPr lang="en-US" sz="2400" dirty="0">
                <a:highlight>
                  <a:srgbClr val="FFFF00"/>
                </a:highlight>
              </a:rPr>
              <a:t>cognitive difficulties </a:t>
            </a:r>
            <a:r>
              <a:rPr lang="en-US" sz="2400" dirty="0"/>
              <a:t>and </a:t>
            </a:r>
            <a:r>
              <a:rPr lang="en-US" sz="2400" dirty="0">
                <a:highlight>
                  <a:srgbClr val="FFFF00"/>
                </a:highlight>
              </a:rPr>
              <a:t>fatigue</a:t>
            </a:r>
            <a:r>
              <a:rPr lang="en-US" sz="2400" dirty="0"/>
              <a:t>, whereas the fruit group had lower anxiety, depression and </a:t>
            </a:r>
            <a:r>
              <a:rPr lang="en-US" sz="2400" dirty="0">
                <a:highlight>
                  <a:srgbClr val="FFFF00"/>
                </a:highlight>
              </a:rPr>
              <a:t>distress</a:t>
            </a:r>
            <a:endParaRPr kumimoji="0" lang="en-US" altLang="en-US" sz="1800" b="0" i="0" u="none" strike="noStrike" cap="none" normalizeH="0" baseline="0" dirty="0">
              <a:ln>
                <a:noFill/>
              </a:ln>
              <a:solidFill>
                <a:schemeClr val="tx1"/>
              </a:solidFill>
              <a:effectLst/>
              <a:highlight>
                <a:srgbClr val="FFFF00"/>
              </a:highlight>
              <a:latin typeface="Arial" panose="020B0604020202020204" pitchFamily="34" charset="0"/>
            </a:endParaRPr>
          </a:p>
        </p:txBody>
      </p:sp>
      <p:sp>
        <p:nvSpPr>
          <p:cNvPr id="5" name="Rectangle 4"/>
          <p:cNvSpPr/>
          <p:nvPr/>
        </p:nvSpPr>
        <p:spPr>
          <a:xfrm>
            <a:off x="468879" y="5303382"/>
            <a:ext cx="8903208" cy="1384995"/>
          </a:xfrm>
          <a:prstGeom prst="rect">
            <a:avLst/>
          </a:prstGeom>
        </p:spPr>
        <p:txBody>
          <a:bodyPr wrap="square">
            <a:spAutoFit/>
          </a:bodyPr>
          <a:lstStyle/>
          <a:p>
            <a:r>
              <a:rPr lang="en-US" sz="2800" dirty="0"/>
              <a:t>(While Reading):</a:t>
            </a:r>
          </a:p>
          <a:p>
            <a:pPr>
              <a:buFont typeface="Arial" panose="020B0604020202020204" pitchFamily="34" charset="0"/>
              <a:buChar char="•"/>
            </a:pPr>
            <a:r>
              <a:rPr lang="en-US" sz="2800" dirty="0"/>
              <a:t>Q1: What did Andrew Smith discover about chocolate?</a:t>
            </a:r>
          </a:p>
          <a:p>
            <a:pPr>
              <a:buFont typeface="Arial" panose="020B0604020202020204" pitchFamily="34" charset="0"/>
              <a:buChar char="•"/>
            </a:pPr>
            <a:r>
              <a:rPr lang="en-US" sz="2800" dirty="0"/>
              <a:t>Q2: What do nutritionists suggest to regulate mood?</a:t>
            </a:r>
          </a:p>
        </p:txBody>
      </p:sp>
      <p:pic>
        <p:nvPicPr>
          <p:cNvPr id="4" name="4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37484" y="4793206"/>
            <a:ext cx="487363" cy="487363"/>
          </a:xfrm>
          <a:prstGeom prst="rect">
            <a:avLst/>
          </a:prstGeom>
        </p:spPr>
      </p:pic>
      <p:sp>
        <p:nvSpPr>
          <p:cNvPr id="17" name="TextBox 4">
            <a:extLst>
              <a:ext uri="{FF2B5EF4-FFF2-40B4-BE49-F238E27FC236}">
                <a16:creationId xmlns:a16="http://schemas.microsoft.com/office/drawing/2014/main" id="{6D0D7E3B-842C-8214-3E97-C569C39F59E2}"/>
              </a:ext>
            </a:extLst>
          </p:cNvPr>
          <p:cNvSpPr txBox="1"/>
          <p:nvPr/>
        </p:nvSpPr>
        <p:spPr>
          <a:xfrm>
            <a:off x="10304853" y="5897290"/>
            <a:ext cx="1465332" cy="523220"/>
          </a:xfrm>
          <a:prstGeom prst="rect">
            <a:avLst/>
          </a:prstGeom>
          <a:solidFill>
            <a:schemeClr val="accent2">
              <a:lumMod val="75000"/>
            </a:scheme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a:solidFill>
                  <a:schemeClr val="bg1"/>
                </a:solidFill>
              </a:rPr>
              <a:t>Buzz In</a:t>
            </a:r>
          </a:p>
        </p:txBody>
      </p:sp>
    </p:spTree>
    <p:extLst>
      <p:ext uri="{BB962C8B-B14F-4D97-AF65-F5344CB8AC3E}">
        <p14:creationId xmlns:p14="http://schemas.microsoft.com/office/powerpoint/2010/main" val="953414789"/>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89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ree Mind Map Outline Template to Edit ...">
            <a:extLst>
              <a:ext uri="{FF2B5EF4-FFF2-40B4-BE49-F238E27FC236}">
                <a16:creationId xmlns:a16="http://schemas.microsoft.com/office/drawing/2014/main" id="{1921F337-CBDA-478B-922A-BDD6F092B6A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112364" y="-367646"/>
            <a:ext cx="9448654" cy="677450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FB31507-6E6A-4D77-BAB7-E00BB6446A98}"/>
              </a:ext>
            </a:extLst>
          </p:cNvPr>
          <p:cNvSpPr txBox="1"/>
          <p:nvPr/>
        </p:nvSpPr>
        <p:spPr>
          <a:xfrm>
            <a:off x="4986779" y="3035431"/>
            <a:ext cx="1866508" cy="646331"/>
          </a:xfrm>
          <a:prstGeom prst="rect">
            <a:avLst/>
          </a:prstGeom>
          <a:noFill/>
        </p:spPr>
        <p:txBody>
          <a:bodyPr wrap="square" rtlCol="0">
            <a:spAutoFit/>
          </a:bodyPr>
          <a:lstStyle/>
          <a:p>
            <a:r>
              <a:rPr lang="en-US" dirty="0"/>
              <a:t>Chocolate and crisps</a:t>
            </a:r>
          </a:p>
        </p:txBody>
      </p:sp>
    </p:spTree>
    <p:extLst>
      <p:ext uri="{BB962C8B-B14F-4D97-AF65-F5344CB8AC3E}">
        <p14:creationId xmlns:p14="http://schemas.microsoft.com/office/powerpoint/2010/main" val="13503631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B9A72B2-4F41-4F6C-B445-95FF039B0B44}"/>
              </a:ext>
            </a:extLst>
          </p:cNvPr>
          <p:cNvSpPr txBox="1"/>
          <p:nvPr/>
        </p:nvSpPr>
        <p:spPr>
          <a:xfrm>
            <a:off x="3047215" y="2000195"/>
            <a:ext cx="6094428" cy="2308324"/>
          </a:xfrm>
          <a:prstGeom prst="rect">
            <a:avLst/>
          </a:prstGeom>
          <a:noFill/>
        </p:spPr>
        <p:txBody>
          <a:bodyPr wrap="square">
            <a:spAutoFit/>
          </a:bodyPr>
          <a:lstStyle/>
          <a:p>
            <a:r>
              <a:rPr lang="en-US" dirty="0">
                <a:highlight>
                  <a:srgbClr val="FFFF00"/>
                </a:highlight>
              </a:rPr>
              <a:t>Fleeting</a:t>
            </a:r>
            <a:r>
              <a:rPr lang="en-US" dirty="0"/>
              <a:t> → lasting for only a short time; quick and passing.</a:t>
            </a:r>
          </a:p>
          <a:p>
            <a:r>
              <a:rPr lang="en-US" dirty="0"/>
              <a:t>Fatigue → extreme tiredness, lack of energy.</a:t>
            </a:r>
          </a:p>
          <a:p>
            <a:r>
              <a:rPr lang="en-US" dirty="0">
                <a:highlight>
                  <a:srgbClr val="FFFF00"/>
                </a:highlight>
              </a:rPr>
              <a:t>Distress</a:t>
            </a:r>
            <a:r>
              <a:rPr lang="en-US" dirty="0"/>
              <a:t> → great pain, sadness, or trouble (can be physical or emotional).</a:t>
            </a:r>
          </a:p>
          <a:p>
            <a:r>
              <a:rPr lang="en-US" dirty="0">
                <a:highlight>
                  <a:srgbClr val="FFFF00"/>
                </a:highlight>
              </a:rPr>
              <a:t>Cognitive difficulties </a:t>
            </a:r>
            <a:r>
              <a:rPr lang="en-US" dirty="0"/>
              <a:t>→ problems with thinking, memory, attention, or learning.</a:t>
            </a:r>
          </a:p>
          <a:p>
            <a:r>
              <a:rPr lang="en-US" dirty="0"/>
              <a:t>Example: After the accident, he experienced cognitive difficulties such as forgetting things easily.</a:t>
            </a:r>
          </a:p>
        </p:txBody>
      </p:sp>
    </p:spTree>
    <p:extLst>
      <p:ext uri="{BB962C8B-B14F-4D97-AF65-F5344CB8AC3E}">
        <p14:creationId xmlns:p14="http://schemas.microsoft.com/office/powerpoint/2010/main" val="29453145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Double Wave 32"/>
          <p:cNvSpPr/>
          <p:nvPr/>
        </p:nvSpPr>
        <p:spPr>
          <a:xfrm>
            <a:off x="8762567" y="686425"/>
            <a:ext cx="2265820"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LESSON</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endParaRPr>
          </a:p>
        </p:txBody>
      </p:sp>
      <p:sp>
        <p:nvSpPr>
          <p:cNvPr id="36" name="Footer Placeholder 6"/>
          <p:cNvSpPr txBox="1">
            <a:spLocks/>
          </p:cNvSpPr>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ISLAMIC  EDUCATIONAL COLLEGE         	DATE:					</a:t>
            </a:r>
            <a:r>
              <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37" name="Double Wave 36"/>
          <p:cNvSpPr/>
          <p:nvPr/>
        </p:nvSpPr>
        <p:spPr>
          <a:xfrm>
            <a:off x="6403105" y="678100"/>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8" name="Double Wave 37"/>
          <p:cNvSpPr/>
          <p:nvPr/>
        </p:nvSpPr>
        <p:spPr>
          <a:xfrm>
            <a:off x="3907939" y="673927"/>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9" name="Double Wave 38"/>
          <p:cNvSpPr/>
          <p:nvPr/>
        </p:nvSpPr>
        <p:spPr>
          <a:xfrm>
            <a:off x="380946" y="686425"/>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389572" y="1254047"/>
            <a:ext cx="10296149"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409" y="1230"/>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11028386" y="4233"/>
            <a:ext cx="1209040" cy="45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a:extLst>
              <a:ext uri="{FF2B5EF4-FFF2-40B4-BE49-F238E27FC236}">
                <a16:creationId xmlns:a16="http://schemas.microsoft.com/office/drawing/2014/main" id="{E7943F3F-787D-A74D-7161-B36D6B858079}"/>
              </a:ext>
            </a:extLst>
          </p:cNvPr>
          <p:cNvGrpSpPr/>
          <p:nvPr/>
        </p:nvGrpSpPr>
        <p:grpSpPr>
          <a:xfrm>
            <a:off x="10889782" y="1152316"/>
            <a:ext cx="1261271" cy="716434"/>
            <a:chOff x="7446246" y="205862"/>
            <a:chExt cx="1544854" cy="691058"/>
          </a:xfrm>
        </p:grpSpPr>
        <p:sp>
          <p:nvSpPr>
            <p:cNvPr id="22" name="Rounded Rectangle 10">
              <a:extLst>
                <a:ext uri="{FF2B5EF4-FFF2-40B4-BE49-F238E27FC236}">
                  <a16:creationId xmlns:a16="http://schemas.microsoft.com/office/drawing/2014/main" id="{DD194A77-839E-A485-3E29-B99FA7296432}"/>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63D1A1D4-AEB9-69B0-EADD-5C4E3B6A9B6F}"/>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02:00 minutes</a:t>
              </a:r>
            </a:p>
          </p:txBody>
        </p:sp>
      </p:grpSp>
      <p:sp>
        <p:nvSpPr>
          <p:cNvPr id="2" name="TextBox 1">
            <a:extLst>
              <a:ext uri="{FF2B5EF4-FFF2-40B4-BE49-F238E27FC236}">
                <a16:creationId xmlns:a16="http://schemas.microsoft.com/office/drawing/2014/main" id="{8DC8AF74-B50A-4805-A8E4-A41139DDDC04}"/>
              </a:ext>
            </a:extLst>
          </p:cNvPr>
          <p:cNvSpPr txBox="1"/>
          <p:nvPr/>
        </p:nvSpPr>
        <p:spPr>
          <a:xfrm>
            <a:off x="468879" y="1298269"/>
            <a:ext cx="2192025" cy="40011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0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PRESENTATION</a:t>
            </a:r>
            <a:r>
              <a:rPr lang="en-US" sz="2000" b="1" dirty="0"/>
              <a:t> </a:t>
            </a:r>
          </a:p>
        </p:txBody>
      </p:sp>
      <p:sp>
        <p:nvSpPr>
          <p:cNvPr id="4" name="Rectangle 3"/>
          <p:cNvSpPr/>
          <p:nvPr/>
        </p:nvSpPr>
        <p:spPr>
          <a:xfrm>
            <a:off x="4320937" y="1605483"/>
            <a:ext cx="2644891" cy="584775"/>
          </a:xfrm>
          <a:prstGeom prst="rect">
            <a:avLst/>
          </a:prstGeom>
        </p:spPr>
        <p:txBody>
          <a:bodyPr wrap="none">
            <a:spAutoFit/>
          </a:bodyPr>
          <a:lstStyle/>
          <a:p>
            <a:r>
              <a:rPr lang="en-US" sz="3200" dirty="0"/>
              <a:t> (Skimming Q):</a:t>
            </a:r>
          </a:p>
        </p:txBody>
      </p:sp>
      <p:sp>
        <p:nvSpPr>
          <p:cNvPr id="5" name="Rectangle 1"/>
          <p:cNvSpPr>
            <a:spLocks noChangeArrowheads="1"/>
          </p:cNvSpPr>
          <p:nvPr/>
        </p:nvSpPr>
        <p:spPr bwMode="auto">
          <a:xfrm>
            <a:off x="559492" y="2499426"/>
            <a:ext cx="12365736"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3600" b="0" i="0" u="none" strike="noStrike" cap="none" normalizeH="0" baseline="0" dirty="0">
                <a:ln>
                  <a:noFill/>
                </a:ln>
                <a:solidFill>
                  <a:schemeClr val="tx1"/>
                </a:solidFill>
                <a:effectLst/>
                <a:latin typeface="Arial" panose="020B0604020202020204" pitchFamily="34" charset="0"/>
              </a:rPr>
              <a:t>Q: </a:t>
            </a:r>
            <a:r>
              <a:rPr kumimoji="0" lang="en-US" altLang="en-US" sz="3600" b="0" i="1" u="none" strike="noStrike" cap="none" normalizeH="0" baseline="0" dirty="0">
                <a:ln>
                  <a:noFill/>
                </a:ln>
                <a:solidFill>
                  <a:schemeClr val="tx1"/>
                </a:solidFill>
                <a:effectLst/>
                <a:latin typeface="Arial" panose="020B0604020202020204" pitchFamily="34" charset="0"/>
              </a:rPr>
              <a:t>What is the main idea of Paragraph 5?</a:t>
            </a:r>
            <a:endParaRPr kumimoji="0" lang="en-US" altLang="en-US" sz="3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204095943"/>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Double Wave 32"/>
          <p:cNvSpPr/>
          <p:nvPr/>
        </p:nvSpPr>
        <p:spPr>
          <a:xfrm>
            <a:off x="8762567" y="686425"/>
            <a:ext cx="2265820"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LESSON</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endParaRPr>
          </a:p>
        </p:txBody>
      </p:sp>
      <p:sp>
        <p:nvSpPr>
          <p:cNvPr id="36" name="Footer Placeholder 6"/>
          <p:cNvSpPr txBox="1">
            <a:spLocks/>
          </p:cNvSpPr>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ISLAMIC  EDUCATIONAL COLLEGE         	DATE:					</a:t>
            </a:r>
            <a:r>
              <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37" name="Double Wave 36"/>
          <p:cNvSpPr/>
          <p:nvPr/>
        </p:nvSpPr>
        <p:spPr>
          <a:xfrm>
            <a:off x="6403105" y="678100"/>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    3</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8" name="Double Wave 37"/>
          <p:cNvSpPr/>
          <p:nvPr/>
        </p:nvSpPr>
        <p:spPr>
          <a:xfrm>
            <a:off x="3907939" y="673927"/>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    10</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9" name="Double Wave 38"/>
          <p:cNvSpPr/>
          <p:nvPr/>
        </p:nvSpPr>
        <p:spPr>
          <a:xfrm>
            <a:off x="380946" y="686425"/>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     Let’s  eat</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389572" y="1254047"/>
            <a:ext cx="10296149"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409" y="1230"/>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11028386" y="4233"/>
            <a:ext cx="1209040" cy="45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8DC8AF74-B50A-4805-A8E4-A41139DDDC04}"/>
              </a:ext>
            </a:extLst>
          </p:cNvPr>
          <p:cNvSpPr txBox="1"/>
          <p:nvPr/>
        </p:nvSpPr>
        <p:spPr>
          <a:xfrm>
            <a:off x="468880" y="1298269"/>
            <a:ext cx="1317390" cy="40011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000" b="1" dirty="0"/>
              <a:t>Objectives </a:t>
            </a:r>
          </a:p>
        </p:txBody>
      </p:sp>
      <p:sp>
        <p:nvSpPr>
          <p:cNvPr id="4" name="Rectangle 2"/>
          <p:cNvSpPr>
            <a:spLocks noChangeArrowheads="1"/>
          </p:cNvSpPr>
          <p:nvPr/>
        </p:nvSpPr>
        <p:spPr bwMode="auto">
          <a:xfrm>
            <a:off x="389572" y="1945078"/>
            <a:ext cx="8937062"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50000"/>
              </a:lnSpc>
              <a:spcBef>
                <a:spcPct val="0"/>
              </a:spcBef>
              <a:spcAft>
                <a:spcPct val="0"/>
              </a:spcAft>
              <a:buClrTx/>
              <a:buSzTx/>
              <a:buFontTx/>
              <a:buChar char="•"/>
              <a:tabLst/>
            </a:pPr>
            <a:r>
              <a:rPr kumimoji="0" lang="en-US" altLang="en-US" sz="2400" b="0" i="0" u="none" strike="noStrike" cap="none" normalizeH="0" baseline="0" dirty="0">
                <a:ln>
                  <a:noFill/>
                </a:ln>
                <a:solidFill>
                  <a:schemeClr val="tx1"/>
                </a:solidFill>
                <a:effectLst/>
                <a:latin typeface="Arial" panose="020B0604020202020204" pitchFamily="34" charset="0"/>
              </a:rPr>
              <a:t>Identify key information and details in the article.</a:t>
            </a:r>
          </a:p>
          <a:p>
            <a:pPr marL="0" marR="0" lvl="0" indent="0" defTabSz="914400" rtl="0" eaLnBrk="0" fontAlgn="base" latinLnBrk="0" hangingPunct="0">
              <a:lnSpc>
                <a:spcPct val="150000"/>
              </a:lnSpc>
              <a:spcBef>
                <a:spcPct val="0"/>
              </a:spcBef>
              <a:spcAft>
                <a:spcPct val="0"/>
              </a:spcAft>
              <a:buClrTx/>
              <a:buSzTx/>
              <a:buFontTx/>
              <a:buChar char="•"/>
              <a:tabLst/>
            </a:pPr>
            <a:r>
              <a:rPr kumimoji="0" lang="en-US" altLang="en-US" sz="2400" b="0" i="0" u="none" strike="noStrike" cap="none" normalizeH="0" baseline="0" dirty="0">
                <a:ln>
                  <a:noFill/>
                </a:ln>
                <a:solidFill>
                  <a:schemeClr val="tx1"/>
                </a:solidFill>
                <a:effectLst/>
                <a:latin typeface="Arial" panose="020B0604020202020204" pitchFamily="34" charset="0"/>
              </a:rPr>
              <a:t>Understand how food affects physical and emotional health.</a:t>
            </a:r>
          </a:p>
          <a:p>
            <a:pPr marL="0" marR="0" lvl="0" indent="0" defTabSz="914400" rtl="0" eaLnBrk="0" fontAlgn="base" latinLnBrk="0" hangingPunct="0">
              <a:lnSpc>
                <a:spcPct val="150000"/>
              </a:lnSpc>
              <a:spcBef>
                <a:spcPct val="0"/>
              </a:spcBef>
              <a:spcAft>
                <a:spcPct val="0"/>
              </a:spcAft>
              <a:buClrTx/>
              <a:buSzTx/>
              <a:buFontTx/>
              <a:buChar char="•"/>
              <a:tabLst/>
            </a:pPr>
            <a:r>
              <a:rPr kumimoji="0" lang="en-US" altLang="en-US" sz="2400" b="0" i="0" u="none" strike="noStrike" cap="none" normalizeH="0" baseline="0" dirty="0">
                <a:ln>
                  <a:noFill/>
                </a:ln>
                <a:solidFill>
                  <a:schemeClr val="tx1"/>
                </a:solidFill>
                <a:effectLst/>
                <a:latin typeface="Arial" panose="020B0604020202020204" pitchFamily="34" charset="0"/>
              </a:rPr>
              <a:t>Practice reading strategies: skimming, scanning, and inference.</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944" y="3942162"/>
            <a:ext cx="8830056" cy="2915837"/>
          </a:xfrm>
          <a:prstGeom prst="rect">
            <a:avLst/>
          </a:prstGeom>
        </p:spPr>
      </p:pic>
    </p:spTree>
    <p:extLst>
      <p:ext uri="{BB962C8B-B14F-4D97-AF65-F5344CB8AC3E}">
        <p14:creationId xmlns:p14="http://schemas.microsoft.com/office/powerpoint/2010/main" val="264752776"/>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Double Wave 32"/>
          <p:cNvSpPr/>
          <p:nvPr/>
        </p:nvSpPr>
        <p:spPr>
          <a:xfrm>
            <a:off x="8762567" y="686425"/>
            <a:ext cx="2265820"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LESSON</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endParaRPr>
          </a:p>
        </p:txBody>
      </p:sp>
      <p:sp>
        <p:nvSpPr>
          <p:cNvPr id="36" name="Footer Placeholder 6"/>
          <p:cNvSpPr txBox="1">
            <a:spLocks/>
          </p:cNvSpPr>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ISLAMIC  EDUCATIONAL COLLEGE         	DATE:					</a:t>
            </a:r>
            <a:r>
              <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37" name="Double Wave 36"/>
          <p:cNvSpPr/>
          <p:nvPr/>
        </p:nvSpPr>
        <p:spPr>
          <a:xfrm>
            <a:off x="6403105" y="678100"/>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8" name="Double Wave 37"/>
          <p:cNvSpPr/>
          <p:nvPr/>
        </p:nvSpPr>
        <p:spPr>
          <a:xfrm>
            <a:off x="3907939" y="673927"/>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9" name="Double Wave 38"/>
          <p:cNvSpPr/>
          <p:nvPr/>
        </p:nvSpPr>
        <p:spPr>
          <a:xfrm>
            <a:off x="380946" y="686425"/>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389572" y="1254047"/>
            <a:ext cx="11761481"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4409" y="1230"/>
            <a:ext cx="650166" cy="644038"/>
          </a:xfrm>
          <a:prstGeom prst="rect">
            <a:avLst/>
          </a:prstGeom>
        </p:spPr>
      </p:pic>
      <p:pic>
        <p:nvPicPr>
          <p:cNvPr id="42"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094"/>
          <a:stretch/>
        </p:blipFill>
        <p:spPr bwMode="auto">
          <a:xfrm>
            <a:off x="11028386" y="4233"/>
            <a:ext cx="1209040" cy="45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a:extLst>
              <a:ext uri="{FF2B5EF4-FFF2-40B4-BE49-F238E27FC236}">
                <a16:creationId xmlns:a16="http://schemas.microsoft.com/office/drawing/2014/main" id="{E7943F3F-787D-A74D-7161-B36D6B858079}"/>
              </a:ext>
            </a:extLst>
          </p:cNvPr>
          <p:cNvGrpSpPr/>
          <p:nvPr/>
        </p:nvGrpSpPr>
        <p:grpSpPr>
          <a:xfrm>
            <a:off x="10967173" y="504992"/>
            <a:ext cx="1261271" cy="716434"/>
            <a:chOff x="7446246" y="205862"/>
            <a:chExt cx="1544854" cy="691058"/>
          </a:xfrm>
        </p:grpSpPr>
        <p:sp>
          <p:nvSpPr>
            <p:cNvPr id="22" name="Rounded Rectangle 10">
              <a:extLst>
                <a:ext uri="{FF2B5EF4-FFF2-40B4-BE49-F238E27FC236}">
                  <a16:creationId xmlns:a16="http://schemas.microsoft.com/office/drawing/2014/main" id="{DD194A77-839E-A485-3E29-B99FA7296432}"/>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63D1A1D4-AEB9-69B0-EADD-5C4E3B6A9B6F}"/>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07:00 minutes</a:t>
              </a:r>
            </a:p>
          </p:txBody>
        </p:sp>
      </p:grpSp>
      <p:sp>
        <p:nvSpPr>
          <p:cNvPr id="2" name="TextBox 1">
            <a:extLst>
              <a:ext uri="{FF2B5EF4-FFF2-40B4-BE49-F238E27FC236}">
                <a16:creationId xmlns:a16="http://schemas.microsoft.com/office/drawing/2014/main" id="{8DC8AF74-B50A-4805-A8E4-A41139DDDC04}"/>
              </a:ext>
            </a:extLst>
          </p:cNvPr>
          <p:cNvSpPr txBox="1"/>
          <p:nvPr/>
        </p:nvSpPr>
        <p:spPr>
          <a:xfrm>
            <a:off x="468879" y="1298269"/>
            <a:ext cx="2192025" cy="40011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0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PRESENTATION</a:t>
            </a:r>
            <a:r>
              <a:rPr lang="en-US" sz="2000" b="1" dirty="0"/>
              <a:t> </a:t>
            </a:r>
          </a:p>
        </p:txBody>
      </p:sp>
      <p:sp>
        <p:nvSpPr>
          <p:cNvPr id="3" name="Rectangle 1"/>
          <p:cNvSpPr>
            <a:spLocks noChangeArrowheads="1"/>
          </p:cNvSpPr>
          <p:nvPr/>
        </p:nvSpPr>
        <p:spPr bwMode="auto">
          <a:xfrm>
            <a:off x="380946" y="1776540"/>
            <a:ext cx="11568623" cy="3693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2400" dirty="0"/>
              <a:t>5. Alongside pleasure, another contributor to happiness and well-being is a sense of meaningfulness – and this is where cooking, as opposed to eating food, comes in. Cooking is in fact an established </a:t>
            </a:r>
            <a:r>
              <a:rPr lang="en-US" sz="2400" dirty="0">
                <a:highlight>
                  <a:srgbClr val="FFFF00"/>
                </a:highlight>
              </a:rPr>
              <a:t>occupational therapy </a:t>
            </a:r>
            <a:r>
              <a:rPr lang="en-US" sz="2400" dirty="0"/>
              <a:t>for depression. According to Mark Salter, a consultant psychiatrist in Hackney, London, “The preparing, sharing and consuming of food is so precious,” he says, “because it </a:t>
            </a:r>
            <a:r>
              <a:rPr lang="en-US" sz="2400" dirty="0">
                <a:highlight>
                  <a:srgbClr val="FFFF00"/>
                </a:highlight>
              </a:rPr>
              <a:t>lies slap at the heart </a:t>
            </a:r>
            <a:r>
              <a:rPr lang="en-US" sz="2400" dirty="0"/>
              <a:t>of what it means to be human – to love, to relate, to plan, to feed, to enjoy and to share. It isn’t only a pleasure, but a life skill.” It’s </a:t>
            </a:r>
            <a:r>
              <a:rPr lang="en-US" sz="2400" dirty="0">
                <a:solidFill>
                  <a:srgbClr val="FF0000"/>
                </a:solidFill>
              </a:rPr>
              <a:t>elemental</a:t>
            </a:r>
            <a:r>
              <a:rPr lang="en-US" sz="2400" dirty="0"/>
              <a:t>, caring for yourself and others. When choosing ingredients, combining </a:t>
            </a:r>
            <a:r>
              <a:rPr lang="en-US" sz="2400" dirty="0" err="1"/>
              <a:t>flavours</a:t>
            </a:r>
            <a:r>
              <a:rPr lang="en-US" sz="2400" dirty="0"/>
              <a:t> and creating a dish, you are imagining the health-giving or pleasurable impact it will have on those who will consume it. Cooking takes the focus away from yourself.</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 name="Rectangle 4"/>
          <p:cNvSpPr/>
          <p:nvPr/>
        </p:nvSpPr>
        <p:spPr>
          <a:xfrm>
            <a:off x="380946" y="5337323"/>
            <a:ext cx="9668310" cy="830997"/>
          </a:xfrm>
          <a:prstGeom prst="rect">
            <a:avLst/>
          </a:prstGeom>
        </p:spPr>
        <p:txBody>
          <a:bodyPr wrap="square">
            <a:spAutoFit/>
          </a:bodyPr>
          <a:lstStyle/>
          <a:p>
            <a:pPr>
              <a:buFont typeface="Arial" panose="020B0604020202020204" pitchFamily="34" charset="0"/>
              <a:buChar char="•"/>
            </a:pPr>
            <a:r>
              <a:rPr lang="en-US" sz="2400" dirty="0"/>
              <a:t>(While Reading ):</a:t>
            </a:r>
          </a:p>
          <a:p>
            <a:pPr lvl="1"/>
            <a:r>
              <a:rPr lang="en-US" sz="2400" dirty="0"/>
              <a:t> How is cooking more than just preparing food?</a:t>
            </a:r>
          </a:p>
        </p:txBody>
      </p:sp>
      <p:pic>
        <p:nvPicPr>
          <p:cNvPr id="4" name="5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570519" y="5077331"/>
            <a:ext cx="487363" cy="487363"/>
          </a:xfrm>
          <a:prstGeom prst="rect">
            <a:avLst/>
          </a:prstGeom>
        </p:spPr>
      </p:pic>
    </p:spTree>
    <p:extLst>
      <p:ext uri="{BB962C8B-B14F-4D97-AF65-F5344CB8AC3E}">
        <p14:creationId xmlns:p14="http://schemas.microsoft.com/office/powerpoint/2010/main" val="1177405965"/>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47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DB86ED3-24ED-4E17-A133-0B4A8842F72B}"/>
              </a:ext>
            </a:extLst>
          </p:cNvPr>
          <p:cNvSpPr txBox="1"/>
          <p:nvPr/>
        </p:nvSpPr>
        <p:spPr>
          <a:xfrm>
            <a:off x="2940908" y="949580"/>
            <a:ext cx="6096000" cy="2308324"/>
          </a:xfrm>
          <a:prstGeom prst="rect">
            <a:avLst/>
          </a:prstGeom>
          <a:noFill/>
        </p:spPr>
        <p:txBody>
          <a:bodyPr wrap="square">
            <a:spAutoFit/>
          </a:bodyPr>
          <a:lstStyle/>
          <a:p>
            <a:r>
              <a:rPr lang="en-US" b="1" dirty="0">
                <a:highlight>
                  <a:srgbClr val="FFFF00"/>
                </a:highlight>
              </a:rPr>
              <a:t>It lies slap at the heart of what it means to be human</a:t>
            </a:r>
            <a:r>
              <a:rPr lang="en-US" b="1" dirty="0"/>
              <a:t>”</a:t>
            </a:r>
            <a:r>
              <a:rPr lang="en-US" dirty="0"/>
              <a:t> means that something is </a:t>
            </a:r>
            <a:r>
              <a:rPr lang="en-US" b="1" dirty="0"/>
              <a:t>central or fundamental to human nature</a:t>
            </a:r>
          </a:p>
          <a:p>
            <a:endParaRPr lang="en-US" b="1" dirty="0"/>
          </a:p>
          <a:p>
            <a:r>
              <a:rPr lang="en-US" dirty="0">
                <a:highlight>
                  <a:srgbClr val="FFFF00"/>
                </a:highlight>
              </a:rPr>
              <a:t>Occupational therapy </a:t>
            </a:r>
            <a:r>
              <a:rPr lang="en-US" dirty="0"/>
              <a:t>(OT) helps people do daily activities they need or want, despite physical, mental, or cognitive challenges. It focuses on improving independence, adapting tasks or environments, and teaching skills for self-care, work, school, and leisure.</a:t>
            </a:r>
          </a:p>
        </p:txBody>
      </p:sp>
    </p:spTree>
    <p:extLst>
      <p:ext uri="{BB962C8B-B14F-4D97-AF65-F5344CB8AC3E}">
        <p14:creationId xmlns:p14="http://schemas.microsoft.com/office/powerpoint/2010/main" val="11748756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Double Wave 32"/>
          <p:cNvSpPr/>
          <p:nvPr/>
        </p:nvSpPr>
        <p:spPr>
          <a:xfrm>
            <a:off x="8762567" y="686425"/>
            <a:ext cx="2265820"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LESSON</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endParaRPr>
          </a:p>
        </p:txBody>
      </p:sp>
      <p:sp>
        <p:nvSpPr>
          <p:cNvPr id="36" name="Footer Placeholder 6"/>
          <p:cNvSpPr txBox="1">
            <a:spLocks/>
          </p:cNvSpPr>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ISLAMIC  EDUCATIONAL COLLEGE         	DATE:					</a:t>
            </a:r>
            <a:r>
              <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37" name="Double Wave 36"/>
          <p:cNvSpPr/>
          <p:nvPr/>
        </p:nvSpPr>
        <p:spPr>
          <a:xfrm>
            <a:off x="6403105" y="678100"/>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8" name="Double Wave 37"/>
          <p:cNvSpPr/>
          <p:nvPr/>
        </p:nvSpPr>
        <p:spPr>
          <a:xfrm>
            <a:off x="3907939" y="673927"/>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9" name="Double Wave 38"/>
          <p:cNvSpPr/>
          <p:nvPr/>
        </p:nvSpPr>
        <p:spPr>
          <a:xfrm>
            <a:off x="380946" y="686425"/>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389572" y="1254047"/>
            <a:ext cx="10296149"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409" y="1230"/>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11028386" y="4233"/>
            <a:ext cx="1209040" cy="45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a:extLst>
              <a:ext uri="{FF2B5EF4-FFF2-40B4-BE49-F238E27FC236}">
                <a16:creationId xmlns:a16="http://schemas.microsoft.com/office/drawing/2014/main" id="{E7943F3F-787D-A74D-7161-B36D6B858079}"/>
              </a:ext>
            </a:extLst>
          </p:cNvPr>
          <p:cNvGrpSpPr/>
          <p:nvPr/>
        </p:nvGrpSpPr>
        <p:grpSpPr>
          <a:xfrm>
            <a:off x="10909601" y="581835"/>
            <a:ext cx="1261271" cy="716434"/>
            <a:chOff x="7470521" y="-344413"/>
            <a:chExt cx="1544854" cy="691058"/>
          </a:xfrm>
        </p:grpSpPr>
        <p:sp>
          <p:nvSpPr>
            <p:cNvPr id="22" name="Rounded Rectangle 10">
              <a:extLst>
                <a:ext uri="{FF2B5EF4-FFF2-40B4-BE49-F238E27FC236}">
                  <a16:creationId xmlns:a16="http://schemas.microsoft.com/office/drawing/2014/main" id="{DD194A77-839E-A485-3E29-B99FA7296432}"/>
                </a:ext>
              </a:extLst>
            </p:cNvPr>
            <p:cNvSpPr/>
            <p:nvPr/>
          </p:nvSpPr>
          <p:spPr>
            <a:xfrm>
              <a:off x="7470521" y="-344413"/>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63D1A1D4-AEB9-69B0-EADD-5C4E3B6A9B6F}"/>
                </a:ext>
              </a:extLst>
            </p:cNvPr>
            <p:cNvSpPr/>
            <p:nvPr/>
          </p:nvSpPr>
          <p:spPr>
            <a:xfrm>
              <a:off x="7569130" y="-253401"/>
              <a:ext cx="1299081"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03:00 minutes</a:t>
              </a:r>
            </a:p>
          </p:txBody>
        </p:sp>
      </p:grpSp>
      <p:sp>
        <p:nvSpPr>
          <p:cNvPr id="2" name="TextBox 1">
            <a:extLst>
              <a:ext uri="{FF2B5EF4-FFF2-40B4-BE49-F238E27FC236}">
                <a16:creationId xmlns:a16="http://schemas.microsoft.com/office/drawing/2014/main" id="{8DC8AF74-B50A-4805-A8E4-A41139DDDC04}"/>
              </a:ext>
            </a:extLst>
          </p:cNvPr>
          <p:cNvSpPr txBox="1"/>
          <p:nvPr/>
        </p:nvSpPr>
        <p:spPr>
          <a:xfrm>
            <a:off x="468879" y="1298269"/>
            <a:ext cx="2521077" cy="40011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0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DIFFERENTIATION</a:t>
            </a:r>
            <a:r>
              <a:rPr lang="en-US" sz="2000" b="1" dirty="0"/>
              <a:t> </a:t>
            </a:r>
          </a:p>
        </p:txBody>
      </p:sp>
      <p:sp>
        <p:nvSpPr>
          <p:cNvPr id="4" name="TextBox 3">
            <a:extLst>
              <a:ext uri="{FF2B5EF4-FFF2-40B4-BE49-F238E27FC236}">
                <a16:creationId xmlns:a16="http://schemas.microsoft.com/office/drawing/2014/main" id="{43274BF6-FA48-452E-8AD2-9B6DABDCD2B3}"/>
              </a:ext>
            </a:extLst>
          </p:cNvPr>
          <p:cNvSpPr txBox="1"/>
          <p:nvPr/>
        </p:nvSpPr>
        <p:spPr>
          <a:xfrm>
            <a:off x="884575" y="1952367"/>
            <a:ext cx="4272311" cy="4154984"/>
          </a:xfrm>
          <a:prstGeom prst="rect">
            <a:avLst/>
          </a:prstGeom>
          <a:noFill/>
        </p:spPr>
        <p:txBody>
          <a:bodyPr wrap="square" rtlCol="0">
            <a:spAutoFit/>
          </a:bodyPr>
          <a:lstStyle/>
          <a:p>
            <a:r>
              <a:rPr lang="en-US" sz="4000" b="1" dirty="0"/>
              <a:t>1+3</a:t>
            </a:r>
          </a:p>
          <a:p>
            <a:r>
              <a:rPr lang="en-US" sz="3200" b="1" dirty="0"/>
              <a:t>Q1. What is the main idea of paragraph 5 ?</a:t>
            </a:r>
          </a:p>
          <a:p>
            <a:endParaRPr lang="en-US" sz="3200" b="1" dirty="0"/>
          </a:p>
          <a:p>
            <a:r>
              <a:rPr lang="en-US" sz="3200" b="1" dirty="0"/>
              <a:t>Q2:</a:t>
            </a:r>
            <a:r>
              <a:rPr lang="en-US" sz="3200" dirty="0"/>
              <a:t> Name two things people do when they cook, according to the paragraph.</a:t>
            </a:r>
            <a:endParaRPr lang="en-US" sz="4000" b="1" dirty="0"/>
          </a:p>
        </p:txBody>
      </p:sp>
      <p:sp>
        <p:nvSpPr>
          <p:cNvPr id="17" name="TextBox 16">
            <a:extLst>
              <a:ext uri="{FF2B5EF4-FFF2-40B4-BE49-F238E27FC236}">
                <a16:creationId xmlns:a16="http://schemas.microsoft.com/office/drawing/2014/main" id="{30BA12D4-0DF4-4F78-861F-F0B527ADB11E}"/>
              </a:ext>
            </a:extLst>
          </p:cNvPr>
          <p:cNvSpPr txBox="1"/>
          <p:nvPr/>
        </p:nvSpPr>
        <p:spPr>
          <a:xfrm>
            <a:off x="5651889" y="1857632"/>
            <a:ext cx="5033832" cy="4647426"/>
          </a:xfrm>
          <a:prstGeom prst="rect">
            <a:avLst/>
          </a:prstGeom>
          <a:noFill/>
        </p:spPr>
        <p:txBody>
          <a:bodyPr wrap="square" rtlCol="0">
            <a:spAutoFit/>
          </a:bodyPr>
          <a:lstStyle/>
          <a:p>
            <a:r>
              <a:rPr lang="en-US" sz="4000" b="1" dirty="0"/>
              <a:t>2+4</a:t>
            </a:r>
          </a:p>
          <a:p>
            <a:r>
              <a:rPr lang="en-US" sz="3200" b="1" dirty="0"/>
              <a:t>Q1. </a:t>
            </a:r>
            <a:r>
              <a:rPr lang="en-US" sz="3200" dirty="0"/>
              <a:t>How does cooking give people a sense of meaningfulness, according to the paragraph</a:t>
            </a:r>
            <a:r>
              <a:rPr lang="en-US" sz="3200" b="1" dirty="0"/>
              <a:t>?</a:t>
            </a:r>
          </a:p>
          <a:p>
            <a:endParaRPr lang="en-US" sz="3200" b="1" dirty="0"/>
          </a:p>
          <a:p>
            <a:r>
              <a:rPr lang="en-US" sz="3200" dirty="0"/>
              <a:t>Q2.Explain how cooking shifts the focus away from yourself.</a:t>
            </a:r>
            <a:endParaRPr lang="en-US" sz="4000" b="1" dirty="0"/>
          </a:p>
        </p:txBody>
      </p:sp>
      <p:pic>
        <p:nvPicPr>
          <p:cNvPr id="6146" name="Picture 2" descr="Kagan Structure: RallyRobin – Fountain ...">
            <a:extLst>
              <a:ext uri="{FF2B5EF4-FFF2-40B4-BE49-F238E27FC236}">
                <a16:creationId xmlns:a16="http://schemas.microsoft.com/office/drawing/2014/main" id="{E6064344-2EB1-462C-999C-DD98B8467D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75301" y="4181345"/>
            <a:ext cx="1762125" cy="1562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6230355"/>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Double Wave 32"/>
          <p:cNvSpPr/>
          <p:nvPr/>
        </p:nvSpPr>
        <p:spPr>
          <a:xfrm>
            <a:off x="8762567" y="686425"/>
            <a:ext cx="2265820"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LESSON</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endParaRPr>
          </a:p>
        </p:txBody>
      </p:sp>
      <p:sp>
        <p:nvSpPr>
          <p:cNvPr id="36" name="Footer Placeholder 6"/>
          <p:cNvSpPr txBox="1">
            <a:spLocks/>
          </p:cNvSpPr>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ISLAMIC  EDUCATIONAL COLLEGE         	DATE:					</a:t>
            </a:r>
            <a:r>
              <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37" name="Double Wave 36"/>
          <p:cNvSpPr/>
          <p:nvPr/>
        </p:nvSpPr>
        <p:spPr>
          <a:xfrm>
            <a:off x="6403105" y="678100"/>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8" name="Double Wave 37"/>
          <p:cNvSpPr/>
          <p:nvPr/>
        </p:nvSpPr>
        <p:spPr>
          <a:xfrm>
            <a:off x="3907939" y="673927"/>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9" name="Double Wave 38"/>
          <p:cNvSpPr/>
          <p:nvPr/>
        </p:nvSpPr>
        <p:spPr>
          <a:xfrm>
            <a:off x="380946" y="686425"/>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389572" y="1254047"/>
            <a:ext cx="10296149"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409" y="1230"/>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11028386" y="4233"/>
            <a:ext cx="1209040" cy="45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a:extLst>
              <a:ext uri="{FF2B5EF4-FFF2-40B4-BE49-F238E27FC236}">
                <a16:creationId xmlns:a16="http://schemas.microsoft.com/office/drawing/2014/main" id="{E7943F3F-787D-A74D-7161-B36D6B858079}"/>
              </a:ext>
            </a:extLst>
          </p:cNvPr>
          <p:cNvGrpSpPr/>
          <p:nvPr/>
        </p:nvGrpSpPr>
        <p:grpSpPr>
          <a:xfrm>
            <a:off x="10889782" y="1152316"/>
            <a:ext cx="1261271" cy="716434"/>
            <a:chOff x="7446246" y="205862"/>
            <a:chExt cx="1544854" cy="691058"/>
          </a:xfrm>
        </p:grpSpPr>
        <p:sp>
          <p:nvSpPr>
            <p:cNvPr id="22" name="Rounded Rectangle 10">
              <a:extLst>
                <a:ext uri="{FF2B5EF4-FFF2-40B4-BE49-F238E27FC236}">
                  <a16:creationId xmlns:a16="http://schemas.microsoft.com/office/drawing/2014/main" id="{DD194A77-839E-A485-3E29-B99FA7296432}"/>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63D1A1D4-AEB9-69B0-EADD-5C4E3B6A9B6F}"/>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02:00 minutes</a:t>
              </a:r>
            </a:p>
          </p:txBody>
        </p:sp>
      </p:grpSp>
      <p:sp>
        <p:nvSpPr>
          <p:cNvPr id="2" name="TextBox 1">
            <a:extLst>
              <a:ext uri="{FF2B5EF4-FFF2-40B4-BE49-F238E27FC236}">
                <a16:creationId xmlns:a16="http://schemas.microsoft.com/office/drawing/2014/main" id="{8DC8AF74-B50A-4805-A8E4-A41139DDDC04}"/>
              </a:ext>
            </a:extLst>
          </p:cNvPr>
          <p:cNvSpPr txBox="1"/>
          <p:nvPr/>
        </p:nvSpPr>
        <p:spPr>
          <a:xfrm>
            <a:off x="468879" y="1298269"/>
            <a:ext cx="2192025" cy="40011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0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PRESENTATION</a:t>
            </a:r>
            <a:r>
              <a:rPr lang="en-US" sz="2000" b="1" dirty="0"/>
              <a:t> </a:t>
            </a:r>
          </a:p>
        </p:txBody>
      </p:sp>
      <p:sp>
        <p:nvSpPr>
          <p:cNvPr id="4" name="Rectangle 3"/>
          <p:cNvSpPr/>
          <p:nvPr/>
        </p:nvSpPr>
        <p:spPr>
          <a:xfrm>
            <a:off x="4320937" y="1605483"/>
            <a:ext cx="2644891" cy="584775"/>
          </a:xfrm>
          <a:prstGeom prst="rect">
            <a:avLst/>
          </a:prstGeom>
        </p:spPr>
        <p:txBody>
          <a:bodyPr wrap="none">
            <a:spAutoFit/>
          </a:bodyPr>
          <a:lstStyle/>
          <a:p>
            <a:r>
              <a:rPr lang="en-US" sz="3200" dirty="0"/>
              <a:t> (Skimming Q):</a:t>
            </a:r>
          </a:p>
        </p:txBody>
      </p:sp>
      <p:sp>
        <p:nvSpPr>
          <p:cNvPr id="6" name="Rectangle 2"/>
          <p:cNvSpPr>
            <a:spLocks noChangeArrowheads="1"/>
          </p:cNvSpPr>
          <p:nvPr/>
        </p:nvSpPr>
        <p:spPr bwMode="auto">
          <a:xfrm>
            <a:off x="389572" y="2388394"/>
            <a:ext cx="12326625"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3600" b="0" i="0" u="none" strike="noStrike" cap="none" normalizeH="0" baseline="0" dirty="0">
                <a:ln>
                  <a:noFill/>
                </a:ln>
                <a:solidFill>
                  <a:schemeClr val="tx1"/>
                </a:solidFill>
                <a:effectLst/>
                <a:latin typeface="Arial" panose="020B0604020202020204" pitchFamily="34" charset="0"/>
              </a:rPr>
              <a:t>Q: </a:t>
            </a:r>
            <a:r>
              <a:rPr kumimoji="0" lang="en-US" altLang="en-US" sz="3600" b="0" i="1" u="none" strike="noStrike" cap="none" normalizeH="0" baseline="0" dirty="0">
                <a:ln>
                  <a:noFill/>
                </a:ln>
                <a:solidFill>
                  <a:schemeClr val="tx1"/>
                </a:solidFill>
                <a:effectLst/>
                <a:latin typeface="Arial" panose="020B0604020202020204" pitchFamily="34" charset="0"/>
              </a:rPr>
              <a:t>What is the main idea of Paragraph 6?</a:t>
            </a:r>
            <a:endParaRPr kumimoji="0" lang="en-US" altLang="en-US" sz="3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018639520"/>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Double Wave 32"/>
          <p:cNvSpPr/>
          <p:nvPr/>
        </p:nvSpPr>
        <p:spPr>
          <a:xfrm>
            <a:off x="8762567" y="686425"/>
            <a:ext cx="2265820"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LESSON</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endParaRPr>
          </a:p>
        </p:txBody>
      </p:sp>
      <p:sp>
        <p:nvSpPr>
          <p:cNvPr id="36" name="Footer Placeholder 6"/>
          <p:cNvSpPr txBox="1">
            <a:spLocks/>
          </p:cNvSpPr>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ISLAMIC  EDUCATIONAL COLLEGE         	DATE:					</a:t>
            </a:r>
            <a:r>
              <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37" name="Double Wave 36"/>
          <p:cNvSpPr/>
          <p:nvPr/>
        </p:nvSpPr>
        <p:spPr>
          <a:xfrm>
            <a:off x="6403105" y="678100"/>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8" name="Double Wave 37"/>
          <p:cNvSpPr/>
          <p:nvPr/>
        </p:nvSpPr>
        <p:spPr>
          <a:xfrm>
            <a:off x="3907939" y="673927"/>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9" name="Double Wave 38"/>
          <p:cNvSpPr/>
          <p:nvPr/>
        </p:nvSpPr>
        <p:spPr>
          <a:xfrm>
            <a:off x="380946" y="686425"/>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389572" y="1254047"/>
            <a:ext cx="11802428"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4409" y="1230"/>
            <a:ext cx="650166" cy="644038"/>
          </a:xfrm>
          <a:prstGeom prst="rect">
            <a:avLst/>
          </a:prstGeom>
        </p:spPr>
      </p:pic>
      <p:pic>
        <p:nvPicPr>
          <p:cNvPr id="42"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094"/>
          <a:stretch/>
        </p:blipFill>
        <p:spPr bwMode="auto">
          <a:xfrm>
            <a:off x="11028386" y="4233"/>
            <a:ext cx="1209040" cy="45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a:extLst>
              <a:ext uri="{FF2B5EF4-FFF2-40B4-BE49-F238E27FC236}">
                <a16:creationId xmlns:a16="http://schemas.microsoft.com/office/drawing/2014/main" id="{E7943F3F-787D-A74D-7161-B36D6B858079}"/>
              </a:ext>
            </a:extLst>
          </p:cNvPr>
          <p:cNvGrpSpPr/>
          <p:nvPr/>
        </p:nvGrpSpPr>
        <p:grpSpPr>
          <a:xfrm>
            <a:off x="10930729" y="443415"/>
            <a:ext cx="1261271" cy="716434"/>
            <a:chOff x="7496400" y="-477929"/>
            <a:chExt cx="1544854" cy="691058"/>
          </a:xfrm>
        </p:grpSpPr>
        <p:sp>
          <p:nvSpPr>
            <p:cNvPr id="22" name="Rounded Rectangle 10">
              <a:extLst>
                <a:ext uri="{FF2B5EF4-FFF2-40B4-BE49-F238E27FC236}">
                  <a16:creationId xmlns:a16="http://schemas.microsoft.com/office/drawing/2014/main" id="{DD194A77-839E-A485-3E29-B99FA7296432}"/>
                </a:ext>
              </a:extLst>
            </p:cNvPr>
            <p:cNvSpPr/>
            <p:nvPr/>
          </p:nvSpPr>
          <p:spPr>
            <a:xfrm>
              <a:off x="7496400" y="-477929"/>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63D1A1D4-AEB9-69B0-EADD-5C4E3B6A9B6F}"/>
                </a:ext>
              </a:extLst>
            </p:cNvPr>
            <p:cNvSpPr/>
            <p:nvPr/>
          </p:nvSpPr>
          <p:spPr>
            <a:xfrm>
              <a:off x="7619285" y="-402473"/>
              <a:ext cx="1299080"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05:00 minutes</a:t>
              </a:r>
            </a:p>
          </p:txBody>
        </p:sp>
      </p:grpSp>
      <p:sp>
        <p:nvSpPr>
          <p:cNvPr id="2" name="TextBox 1">
            <a:extLst>
              <a:ext uri="{FF2B5EF4-FFF2-40B4-BE49-F238E27FC236}">
                <a16:creationId xmlns:a16="http://schemas.microsoft.com/office/drawing/2014/main" id="{8DC8AF74-B50A-4805-A8E4-A41139DDDC04}"/>
              </a:ext>
            </a:extLst>
          </p:cNvPr>
          <p:cNvSpPr txBox="1"/>
          <p:nvPr/>
        </p:nvSpPr>
        <p:spPr>
          <a:xfrm>
            <a:off x="468879" y="1298269"/>
            <a:ext cx="2192025" cy="40011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0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PRESENTATION</a:t>
            </a:r>
            <a:r>
              <a:rPr lang="en-US" sz="2000" b="1" dirty="0"/>
              <a:t> </a:t>
            </a:r>
          </a:p>
        </p:txBody>
      </p:sp>
      <p:sp>
        <p:nvSpPr>
          <p:cNvPr id="3" name="Rectangle 1"/>
          <p:cNvSpPr>
            <a:spLocks noChangeArrowheads="1"/>
          </p:cNvSpPr>
          <p:nvPr/>
        </p:nvSpPr>
        <p:spPr bwMode="auto">
          <a:xfrm>
            <a:off x="335403" y="1793087"/>
            <a:ext cx="11723121"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2400" dirty="0"/>
              <a:t>6. Combine the power of cooking to make us happy with the tendency for home-cooked food to be healthier, and you have a </a:t>
            </a:r>
            <a:r>
              <a:rPr lang="en-US" sz="2400" b="1" dirty="0">
                <a:solidFill>
                  <a:srgbClr val="FF0000"/>
                </a:solidFill>
              </a:rPr>
              <a:t>nutritional</a:t>
            </a:r>
            <a:r>
              <a:rPr lang="en-US" sz="2400" dirty="0"/>
              <a:t> and </a:t>
            </a:r>
            <a:r>
              <a:rPr lang="en-US" sz="2400" b="1" dirty="0">
                <a:solidFill>
                  <a:srgbClr val="FF0000"/>
                </a:solidFill>
              </a:rPr>
              <a:t>psychological</a:t>
            </a:r>
            <a:r>
              <a:rPr lang="en-US" sz="2400" dirty="0"/>
              <a:t> </a:t>
            </a:r>
            <a:r>
              <a:rPr lang="en-US" sz="2400" dirty="0">
                <a:highlight>
                  <a:srgbClr val="FFFF00"/>
                </a:highlight>
              </a:rPr>
              <a:t>jackpot</a:t>
            </a:r>
            <a:r>
              <a:rPr lang="en-US" sz="2400" dirty="0"/>
              <a:t>. Apart from being healthy, eating home-prepared food is also followed by more intense, positive emotions and less anxiety than consuming food away from home. If you go one step further and grow some food of your own, then you do even better. What with the established positive health effects of being active rather than </a:t>
            </a:r>
            <a:r>
              <a:rPr lang="en-US" sz="2400" dirty="0">
                <a:highlight>
                  <a:srgbClr val="FFFF00"/>
                </a:highlight>
              </a:rPr>
              <a:t>sedentary</a:t>
            </a:r>
            <a:r>
              <a:rPr lang="en-US" sz="2400" dirty="0"/>
              <a:t>, be outside and working with </a:t>
            </a:r>
            <a:r>
              <a:rPr lang="en-US" sz="2400" dirty="0">
                <a:solidFill>
                  <a:srgbClr val="FF0000"/>
                </a:solidFill>
              </a:rPr>
              <a:t>nature</a:t>
            </a:r>
            <a:r>
              <a:rPr lang="en-US" sz="2400" dirty="0"/>
              <a:t> rather than cooped up inside all day, together with the satisfaction of growing food and the deliciousness of freshly harvested produce, the happy-making potential of eating is enormous.</a:t>
            </a:r>
          </a:p>
        </p:txBody>
      </p:sp>
      <p:pic>
        <p:nvPicPr>
          <p:cNvPr id="4" name="6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95477" y="4757206"/>
            <a:ext cx="487363" cy="487363"/>
          </a:xfrm>
          <a:prstGeom prst="rect">
            <a:avLst/>
          </a:prstGeom>
        </p:spPr>
      </p:pic>
      <p:pic>
        <p:nvPicPr>
          <p:cNvPr id="1026" name="Picture 2" descr="Cooperative Learning – Fan N Pick. | Cathy's M. Ed ...">
            <a:extLst>
              <a:ext uri="{FF2B5EF4-FFF2-40B4-BE49-F238E27FC236}">
                <a16:creationId xmlns:a16="http://schemas.microsoft.com/office/drawing/2014/main" id="{BDC2C2E5-F466-4EFB-9149-75C2F6D49CC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96431" y="4922250"/>
            <a:ext cx="1818465" cy="1763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7269310"/>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59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F8C385C-F422-4E48-935C-EB500488A0BE}"/>
              </a:ext>
            </a:extLst>
          </p:cNvPr>
          <p:cNvSpPr txBox="1"/>
          <p:nvPr/>
        </p:nvSpPr>
        <p:spPr>
          <a:xfrm>
            <a:off x="1301579" y="749643"/>
            <a:ext cx="7924799" cy="5934445"/>
          </a:xfrm>
          <a:prstGeom prst="rect">
            <a:avLst/>
          </a:prstGeom>
          <a:noFill/>
        </p:spPr>
        <p:txBody>
          <a:bodyPr wrap="square" rtlCol="0">
            <a:spAutoFit/>
          </a:bodyPr>
          <a:lstStyle/>
          <a:p>
            <a:pPr marL="0" marR="0" algn="l">
              <a:lnSpc>
                <a:spcPct val="107000"/>
              </a:lnSpc>
              <a:spcBef>
                <a:spcPts val="0"/>
              </a:spcBef>
              <a:spcAft>
                <a:spcPts val="0"/>
              </a:spcAft>
            </a:pPr>
            <a:r>
              <a:rPr lang="en-US" sz="1800" dirty="0">
                <a:effectLst/>
              </a:rPr>
              <a:t>Q1. What are the emotional benefits of eating home-prepared food compared to eating out?</a:t>
            </a:r>
          </a:p>
          <a:p>
            <a:pPr marL="0" marR="0" algn="l">
              <a:lnSpc>
                <a:spcPct val="107000"/>
              </a:lnSpc>
              <a:spcBef>
                <a:spcPts val="0"/>
              </a:spcBef>
              <a:spcAft>
                <a:spcPts val="0"/>
              </a:spcAft>
            </a:pPr>
            <a:r>
              <a:rPr lang="en-US" dirty="0">
                <a:solidFill>
                  <a:srgbClr val="FF0000"/>
                </a:solidFill>
              </a:rPr>
              <a:t>Eating home-prepared food is also followed by more intense, positive emotions and less anxiety</a:t>
            </a:r>
          </a:p>
          <a:p>
            <a:pPr marL="0" marR="0" algn="l">
              <a:lnSpc>
                <a:spcPct val="107000"/>
              </a:lnSpc>
              <a:spcBef>
                <a:spcPts val="0"/>
              </a:spcBef>
              <a:spcAft>
                <a:spcPts val="0"/>
              </a:spcAft>
            </a:pPr>
            <a:endParaRPr lang="en-US" dirty="0"/>
          </a:p>
          <a:p>
            <a:pPr marL="0" marR="0" algn="l">
              <a:lnSpc>
                <a:spcPct val="107000"/>
              </a:lnSpc>
              <a:spcBef>
                <a:spcPts val="0"/>
              </a:spcBef>
              <a:spcAft>
                <a:spcPts val="0"/>
              </a:spcAft>
            </a:pPr>
            <a:r>
              <a:rPr lang="en-US" sz="1800" dirty="0">
                <a:effectLst/>
              </a:rPr>
              <a:t>Q2. How does growing your own food improve the benefits of eating?</a:t>
            </a:r>
          </a:p>
          <a:p>
            <a:pPr marL="0" marR="0" algn="l">
              <a:lnSpc>
                <a:spcPct val="107000"/>
              </a:lnSpc>
              <a:spcBef>
                <a:spcPts val="0"/>
              </a:spcBef>
              <a:spcAft>
                <a:spcPts val="0"/>
              </a:spcAft>
            </a:pPr>
            <a:r>
              <a:rPr lang="en-US" dirty="0">
                <a:solidFill>
                  <a:srgbClr val="FF0000"/>
                </a:solidFill>
                <a:effectLst/>
              </a:rPr>
              <a:t>It makes you active, lets you enjoy nature, gives satisfaction, and makes food taste better.</a:t>
            </a:r>
          </a:p>
          <a:p>
            <a:pPr marL="0" marR="0" algn="l">
              <a:lnSpc>
                <a:spcPct val="107000"/>
              </a:lnSpc>
              <a:spcBef>
                <a:spcPts val="0"/>
              </a:spcBef>
              <a:spcAft>
                <a:spcPts val="0"/>
              </a:spcAft>
            </a:pPr>
            <a:endParaRPr lang="en-US" dirty="0"/>
          </a:p>
          <a:p>
            <a:pPr>
              <a:lnSpc>
                <a:spcPct val="107000"/>
              </a:lnSpc>
            </a:pPr>
            <a:r>
              <a:rPr lang="en-US" sz="1800" dirty="0">
                <a:effectLst/>
              </a:rPr>
              <a:t>Q3. How can you increase the potential for happiness after eating food?</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0" marR="0" algn="l">
              <a:lnSpc>
                <a:spcPct val="107000"/>
              </a:lnSpc>
              <a:spcBef>
                <a:spcPts val="0"/>
              </a:spcBef>
              <a:spcAft>
                <a:spcPts val="0"/>
              </a:spcAft>
            </a:pPr>
            <a:r>
              <a:rPr lang="en-US" dirty="0">
                <a:solidFill>
                  <a:srgbClr val="FF0000"/>
                </a:solidFill>
              </a:rPr>
              <a:t>By cooking at home and growing your own food.</a:t>
            </a:r>
          </a:p>
          <a:p>
            <a:pPr marL="0" marR="0" algn="l">
              <a:lnSpc>
                <a:spcPct val="107000"/>
              </a:lnSpc>
              <a:spcBef>
                <a:spcPts val="0"/>
              </a:spcBef>
              <a:spcAft>
                <a:spcPts val="0"/>
              </a:spcAft>
            </a:pPr>
            <a:endParaRPr lang="en-US" dirty="0">
              <a:effectLst/>
            </a:endParaRPr>
          </a:p>
          <a:p>
            <a:pPr marL="0" marR="0" algn="l">
              <a:lnSpc>
                <a:spcPct val="107000"/>
              </a:lnSpc>
              <a:spcBef>
                <a:spcPts val="0"/>
              </a:spcBef>
              <a:spcAft>
                <a:spcPts val="0"/>
              </a:spcAft>
            </a:pPr>
            <a:r>
              <a:rPr lang="en-US" sz="1800" dirty="0">
                <a:effectLst/>
              </a:rPr>
              <a:t>Q4. What is the main idea of the paragraph?</a:t>
            </a:r>
          </a:p>
          <a:p>
            <a:pPr marL="0" marR="0" algn="l">
              <a:lnSpc>
                <a:spcPct val="107000"/>
              </a:lnSpc>
              <a:spcBef>
                <a:spcPts val="0"/>
              </a:spcBef>
              <a:spcAft>
                <a:spcPts val="0"/>
              </a:spcAft>
            </a:pPr>
            <a:r>
              <a:rPr lang="en-US" dirty="0">
                <a:solidFill>
                  <a:srgbClr val="FF0000"/>
                </a:solidFill>
              </a:rPr>
              <a:t>The health benefits of homegrown food</a:t>
            </a:r>
            <a:endParaRPr lang="en-US" sz="1100" dirty="0">
              <a:solidFill>
                <a:srgbClr val="FF0000"/>
              </a:solidFill>
              <a:effectLst/>
            </a:endParaRPr>
          </a:p>
          <a:p>
            <a:pPr marL="0" marR="0" algn="l">
              <a:lnSpc>
                <a:spcPct val="107000"/>
              </a:lnSpc>
              <a:spcBef>
                <a:spcPts val="0"/>
              </a:spcBef>
              <a:spcAft>
                <a:spcPts val="0"/>
              </a:spcAft>
            </a:pPr>
            <a:r>
              <a:rPr lang="en-US" sz="1800" dirty="0">
                <a:effectLst/>
              </a:rPr>
              <a:t> </a:t>
            </a:r>
            <a:endParaRPr lang="en-US" dirty="0">
              <a:effectLst/>
            </a:endParaRPr>
          </a:p>
          <a:p>
            <a:pPr marL="0" marR="0" algn="l">
              <a:lnSpc>
                <a:spcPct val="107000"/>
              </a:lnSpc>
              <a:spcBef>
                <a:spcPts val="0"/>
              </a:spcBef>
              <a:spcAft>
                <a:spcPts val="0"/>
              </a:spcAft>
            </a:pPr>
            <a:r>
              <a:rPr lang="en-US" sz="3200" dirty="0">
                <a:effectLst/>
              </a:rPr>
              <a:t> </a:t>
            </a:r>
            <a:endParaRPr lang="en-US" sz="3200" dirty="0"/>
          </a:p>
          <a:p>
            <a:pPr marL="0" marR="0" algn="l">
              <a:lnSpc>
                <a:spcPct val="107000"/>
              </a:lnSpc>
              <a:spcBef>
                <a:spcPts val="0"/>
              </a:spcBef>
              <a:spcAft>
                <a:spcPts val="0"/>
              </a:spcAft>
            </a:pPr>
            <a:endParaRPr lang="en-US" sz="1800" dirty="0">
              <a:effectLst/>
            </a:endParaRPr>
          </a:p>
          <a:p>
            <a:pPr marL="0" marR="0" algn="l">
              <a:lnSpc>
                <a:spcPct val="107000"/>
              </a:lnSpc>
              <a:spcBef>
                <a:spcPts val="0"/>
              </a:spcBef>
              <a:spcAft>
                <a:spcPts val="0"/>
              </a:spcAft>
            </a:pPr>
            <a:endParaRPr lang="en-US" sz="1800" dirty="0">
              <a:effectLst/>
            </a:endParaRPr>
          </a:p>
          <a:p>
            <a:endParaRPr lang="en-US" dirty="0"/>
          </a:p>
        </p:txBody>
      </p:sp>
    </p:spTree>
    <p:extLst>
      <p:ext uri="{BB962C8B-B14F-4D97-AF65-F5344CB8AC3E}">
        <p14:creationId xmlns:p14="http://schemas.microsoft.com/office/powerpoint/2010/main" val="38688652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A153C57-BB9B-4044-8FD0-71ECCCB14005}"/>
              </a:ext>
            </a:extLst>
          </p:cNvPr>
          <p:cNvSpPr txBox="1"/>
          <p:nvPr/>
        </p:nvSpPr>
        <p:spPr>
          <a:xfrm>
            <a:off x="2669059" y="1508209"/>
            <a:ext cx="6096000" cy="3046988"/>
          </a:xfrm>
          <a:prstGeom prst="rect">
            <a:avLst/>
          </a:prstGeom>
          <a:noFill/>
        </p:spPr>
        <p:txBody>
          <a:bodyPr wrap="square">
            <a:spAutoFit/>
          </a:bodyPr>
          <a:lstStyle/>
          <a:p>
            <a:r>
              <a:rPr lang="en-US" sz="3200" b="1" dirty="0"/>
              <a:t>jackpot”</a:t>
            </a:r>
            <a:r>
              <a:rPr lang="en-US" sz="3200" dirty="0"/>
              <a:t> means a </a:t>
            </a:r>
            <a:r>
              <a:rPr lang="en-US" sz="3200" b="1" dirty="0"/>
              <a:t>big win or a great benefit</a:t>
            </a:r>
          </a:p>
          <a:p>
            <a:r>
              <a:rPr lang="en-US" sz="3200" b="1" dirty="0"/>
              <a:t>Cooped up</a:t>
            </a:r>
            <a:r>
              <a:rPr lang="en-US" sz="3200" dirty="0"/>
              <a:t> is an idiom that means </a:t>
            </a:r>
            <a:r>
              <a:rPr lang="en-US" sz="3200" b="1" dirty="0"/>
              <a:t>stuck in a small space or confined area, often feeling restless or frustrated</a:t>
            </a:r>
            <a:r>
              <a:rPr lang="en-US" sz="3200" dirty="0"/>
              <a:t>.</a:t>
            </a:r>
          </a:p>
        </p:txBody>
      </p:sp>
    </p:spTree>
    <p:extLst>
      <p:ext uri="{BB962C8B-B14F-4D97-AF65-F5344CB8AC3E}">
        <p14:creationId xmlns:p14="http://schemas.microsoft.com/office/powerpoint/2010/main" val="19956508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Double Wave 32"/>
          <p:cNvSpPr/>
          <p:nvPr/>
        </p:nvSpPr>
        <p:spPr>
          <a:xfrm>
            <a:off x="8762567" y="686425"/>
            <a:ext cx="2265820"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LESSON</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endParaRPr>
          </a:p>
        </p:txBody>
      </p:sp>
      <p:sp>
        <p:nvSpPr>
          <p:cNvPr id="36" name="Footer Placeholder 6"/>
          <p:cNvSpPr txBox="1">
            <a:spLocks/>
          </p:cNvSpPr>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ISLAMIC  EDUCATIONAL COLLEGE         	DATE:					</a:t>
            </a:r>
            <a:r>
              <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37" name="Double Wave 36"/>
          <p:cNvSpPr/>
          <p:nvPr/>
        </p:nvSpPr>
        <p:spPr>
          <a:xfrm>
            <a:off x="6403105" y="678100"/>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8" name="Double Wave 37"/>
          <p:cNvSpPr/>
          <p:nvPr/>
        </p:nvSpPr>
        <p:spPr>
          <a:xfrm>
            <a:off x="3907939" y="673927"/>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9" name="Double Wave 38"/>
          <p:cNvSpPr/>
          <p:nvPr/>
        </p:nvSpPr>
        <p:spPr>
          <a:xfrm>
            <a:off x="380946" y="686425"/>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389572" y="1254047"/>
            <a:ext cx="10296149"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409" y="1230"/>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11028386" y="4233"/>
            <a:ext cx="1209040" cy="45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a:extLst>
              <a:ext uri="{FF2B5EF4-FFF2-40B4-BE49-F238E27FC236}">
                <a16:creationId xmlns:a16="http://schemas.microsoft.com/office/drawing/2014/main" id="{E7943F3F-787D-A74D-7161-B36D6B858079}"/>
              </a:ext>
            </a:extLst>
          </p:cNvPr>
          <p:cNvGrpSpPr/>
          <p:nvPr/>
        </p:nvGrpSpPr>
        <p:grpSpPr>
          <a:xfrm>
            <a:off x="10889782" y="1152316"/>
            <a:ext cx="1261271" cy="716434"/>
            <a:chOff x="7446246" y="205862"/>
            <a:chExt cx="1544854" cy="691058"/>
          </a:xfrm>
        </p:grpSpPr>
        <p:sp>
          <p:nvSpPr>
            <p:cNvPr id="22" name="Rounded Rectangle 10">
              <a:extLst>
                <a:ext uri="{FF2B5EF4-FFF2-40B4-BE49-F238E27FC236}">
                  <a16:creationId xmlns:a16="http://schemas.microsoft.com/office/drawing/2014/main" id="{DD194A77-839E-A485-3E29-B99FA7296432}"/>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63D1A1D4-AEB9-69B0-EADD-5C4E3B6A9B6F}"/>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01:00 minutes</a:t>
              </a:r>
            </a:p>
          </p:txBody>
        </p:sp>
      </p:grpSp>
      <p:sp>
        <p:nvSpPr>
          <p:cNvPr id="25" name="TextBox 24"/>
          <p:cNvSpPr txBox="1"/>
          <p:nvPr/>
        </p:nvSpPr>
        <p:spPr>
          <a:xfrm>
            <a:off x="468880" y="1298269"/>
            <a:ext cx="8733163" cy="1477328"/>
          </a:xfrm>
          <a:prstGeom prst="rect">
            <a:avLst/>
          </a:prstGeom>
          <a:noFill/>
        </p:spPr>
        <p:txBody>
          <a:bodyPr wrap="square" rtlCol="1">
            <a:spAutoFit/>
          </a:bodyPr>
          <a:lstStyle/>
          <a:p>
            <a:pPr algn="l">
              <a:lnSpc>
                <a:spcPct val="250000"/>
              </a:lnSpc>
            </a:pPr>
            <a:endParaRPr lang="en-US" sz="2800" b="1" dirty="0">
              <a:cs typeface="GE SS Text Bold" pitchFamily="18" charset="-78"/>
            </a:endParaRPr>
          </a:p>
          <a:p>
            <a:pPr algn="r"/>
            <a:endParaRPr lang="ar-JO" sz="2000" b="1" dirty="0"/>
          </a:p>
        </p:txBody>
      </p:sp>
      <p:sp>
        <p:nvSpPr>
          <p:cNvPr id="2" name="TextBox 1">
            <a:extLst>
              <a:ext uri="{FF2B5EF4-FFF2-40B4-BE49-F238E27FC236}">
                <a16:creationId xmlns:a16="http://schemas.microsoft.com/office/drawing/2014/main" id="{8DC8AF74-B50A-4805-A8E4-A41139DDDC04}"/>
              </a:ext>
            </a:extLst>
          </p:cNvPr>
          <p:cNvSpPr txBox="1"/>
          <p:nvPr/>
        </p:nvSpPr>
        <p:spPr>
          <a:xfrm>
            <a:off x="468879" y="1298269"/>
            <a:ext cx="1668265" cy="40011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0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FEEDBACK</a:t>
            </a:r>
            <a:endParaRPr lang="en-US" sz="2000" b="1" dirty="0"/>
          </a:p>
        </p:txBody>
      </p:sp>
      <p:pic>
        <p:nvPicPr>
          <p:cNvPr id="3" name="Picture 2"/>
          <p:cNvPicPr>
            <a:picLocks noChangeAspect="1"/>
          </p:cNvPicPr>
          <p:nvPr/>
        </p:nvPicPr>
        <p:blipFill>
          <a:blip r:embed="rId4"/>
          <a:stretch>
            <a:fillRect/>
          </a:stretch>
        </p:blipFill>
        <p:spPr>
          <a:xfrm>
            <a:off x="496784" y="1871662"/>
            <a:ext cx="9167815" cy="4856335"/>
          </a:xfrm>
          <a:prstGeom prst="rect">
            <a:avLst/>
          </a:prstGeom>
        </p:spPr>
      </p:pic>
    </p:spTree>
    <p:extLst>
      <p:ext uri="{BB962C8B-B14F-4D97-AF65-F5344CB8AC3E}">
        <p14:creationId xmlns:p14="http://schemas.microsoft.com/office/powerpoint/2010/main" val="1643876995"/>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4C4DF3-F383-492B-BF40-D9626124AF5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012610" y="456041"/>
            <a:ext cx="3971925" cy="6143625"/>
          </a:xfrm>
          <a:prstGeom prst="rect">
            <a:avLst/>
          </a:prstGeom>
        </p:spPr>
      </p:pic>
    </p:spTree>
    <p:extLst>
      <p:ext uri="{BB962C8B-B14F-4D97-AF65-F5344CB8AC3E}">
        <p14:creationId xmlns:p14="http://schemas.microsoft.com/office/powerpoint/2010/main" val="282106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Double Wave 32"/>
          <p:cNvSpPr/>
          <p:nvPr/>
        </p:nvSpPr>
        <p:spPr>
          <a:xfrm>
            <a:off x="8762567" y="686425"/>
            <a:ext cx="2265820"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LESSON</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endParaRPr>
          </a:p>
        </p:txBody>
      </p:sp>
      <p:sp>
        <p:nvSpPr>
          <p:cNvPr id="36" name="Footer Placeholder 6"/>
          <p:cNvSpPr txBox="1">
            <a:spLocks/>
          </p:cNvSpPr>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ISLAMIC  EDUCATIONAL COLLEGE         	DATE:					</a:t>
            </a:r>
            <a:r>
              <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37" name="Double Wave 36"/>
          <p:cNvSpPr/>
          <p:nvPr/>
        </p:nvSpPr>
        <p:spPr>
          <a:xfrm>
            <a:off x="6403105" y="678100"/>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8" name="Double Wave 37"/>
          <p:cNvSpPr/>
          <p:nvPr/>
        </p:nvSpPr>
        <p:spPr>
          <a:xfrm>
            <a:off x="3907939" y="673927"/>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9" name="Double Wave 38"/>
          <p:cNvSpPr/>
          <p:nvPr/>
        </p:nvSpPr>
        <p:spPr>
          <a:xfrm>
            <a:off x="380946" y="686425"/>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389572" y="1254047"/>
            <a:ext cx="10296149"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409" y="1230"/>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11028386" y="4233"/>
            <a:ext cx="1209040" cy="45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a:extLst>
              <a:ext uri="{FF2B5EF4-FFF2-40B4-BE49-F238E27FC236}">
                <a16:creationId xmlns:a16="http://schemas.microsoft.com/office/drawing/2014/main" id="{E7943F3F-787D-A74D-7161-B36D6B858079}"/>
              </a:ext>
            </a:extLst>
          </p:cNvPr>
          <p:cNvGrpSpPr/>
          <p:nvPr/>
        </p:nvGrpSpPr>
        <p:grpSpPr>
          <a:xfrm>
            <a:off x="10909601" y="581835"/>
            <a:ext cx="1261271" cy="716434"/>
            <a:chOff x="7470521" y="-344413"/>
            <a:chExt cx="1544854" cy="691058"/>
          </a:xfrm>
        </p:grpSpPr>
        <p:sp>
          <p:nvSpPr>
            <p:cNvPr id="22" name="Rounded Rectangle 10">
              <a:extLst>
                <a:ext uri="{FF2B5EF4-FFF2-40B4-BE49-F238E27FC236}">
                  <a16:creationId xmlns:a16="http://schemas.microsoft.com/office/drawing/2014/main" id="{DD194A77-839E-A485-3E29-B99FA7296432}"/>
                </a:ext>
              </a:extLst>
            </p:cNvPr>
            <p:cNvSpPr/>
            <p:nvPr/>
          </p:nvSpPr>
          <p:spPr>
            <a:xfrm>
              <a:off x="7470521" y="-344413"/>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63D1A1D4-AEB9-69B0-EADD-5C4E3B6A9B6F}"/>
                </a:ext>
              </a:extLst>
            </p:cNvPr>
            <p:cNvSpPr/>
            <p:nvPr/>
          </p:nvSpPr>
          <p:spPr>
            <a:xfrm>
              <a:off x="7569130" y="-253401"/>
              <a:ext cx="1299081"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03:00 minutes</a:t>
              </a:r>
            </a:p>
          </p:txBody>
        </p:sp>
      </p:grpSp>
      <p:pic>
        <p:nvPicPr>
          <p:cNvPr id="2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89781" y="6129076"/>
            <a:ext cx="1216731" cy="598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8DC8AF74-B50A-4805-A8E4-A41139DDDC04}"/>
              </a:ext>
            </a:extLst>
          </p:cNvPr>
          <p:cNvSpPr txBox="1"/>
          <p:nvPr/>
        </p:nvSpPr>
        <p:spPr>
          <a:xfrm>
            <a:off x="468879" y="1298269"/>
            <a:ext cx="2521077" cy="40011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0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DIFFERENTIATION</a:t>
            </a:r>
            <a:r>
              <a:rPr lang="en-US" sz="2000" b="1" dirty="0"/>
              <a:t> </a:t>
            </a:r>
          </a:p>
        </p:txBody>
      </p:sp>
      <p:sp>
        <p:nvSpPr>
          <p:cNvPr id="3" name="Rectangle 2"/>
          <p:cNvSpPr/>
          <p:nvPr/>
        </p:nvSpPr>
        <p:spPr>
          <a:xfrm>
            <a:off x="548640" y="2967335"/>
            <a:ext cx="10067544" cy="2031325"/>
          </a:xfrm>
          <a:prstGeom prst="rect">
            <a:avLst/>
          </a:prstGeom>
        </p:spPr>
        <p:txBody>
          <a:bodyPr wrap="square">
            <a:spAutoFit/>
          </a:bodyPr>
          <a:lstStyle/>
          <a:p>
            <a:pPr>
              <a:lnSpc>
                <a:spcPct val="150000"/>
              </a:lnSpc>
              <a:buFont typeface="Arial" panose="020B0604020202020204" pitchFamily="34" charset="0"/>
              <a:buChar char="•"/>
            </a:pPr>
            <a:r>
              <a:rPr lang="en-US" sz="2800" dirty="0"/>
              <a:t>* Multiple choice (from book ex.3).</a:t>
            </a:r>
          </a:p>
          <a:p>
            <a:pPr>
              <a:lnSpc>
                <a:spcPct val="150000"/>
              </a:lnSpc>
              <a:buFont typeface="Arial" panose="020B0604020202020204" pitchFamily="34" charset="0"/>
              <a:buChar char="•"/>
            </a:pPr>
            <a:r>
              <a:rPr lang="en-US" sz="2800" dirty="0"/>
              <a:t>** Write a short paragraph( three sentences) on how food affects your mood.</a:t>
            </a:r>
          </a:p>
        </p:txBody>
      </p:sp>
    </p:spTree>
    <p:extLst>
      <p:ext uri="{BB962C8B-B14F-4D97-AF65-F5344CB8AC3E}">
        <p14:creationId xmlns:p14="http://schemas.microsoft.com/office/powerpoint/2010/main" val="3345905237"/>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Double Wave 32"/>
          <p:cNvSpPr/>
          <p:nvPr/>
        </p:nvSpPr>
        <p:spPr>
          <a:xfrm>
            <a:off x="8762567" y="686425"/>
            <a:ext cx="2265820"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LESSON</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endParaRPr>
          </a:p>
        </p:txBody>
      </p:sp>
      <p:sp>
        <p:nvSpPr>
          <p:cNvPr id="36" name="Footer Placeholder 6"/>
          <p:cNvSpPr txBox="1">
            <a:spLocks/>
          </p:cNvSpPr>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ISLAMIC  EDUCATIONAL COLLEGE         	DATE:					</a:t>
            </a:r>
            <a:r>
              <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37" name="Double Wave 36"/>
          <p:cNvSpPr/>
          <p:nvPr/>
        </p:nvSpPr>
        <p:spPr>
          <a:xfrm>
            <a:off x="6403105" y="678100"/>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8" name="Double Wave 37"/>
          <p:cNvSpPr/>
          <p:nvPr/>
        </p:nvSpPr>
        <p:spPr>
          <a:xfrm>
            <a:off x="3907939" y="673927"/>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9" name="Double Wave 38"/>
          <p:cNvSpPr/>
          <p:nvPr/>
        </p:nvSpPr>
        <p:spPr>
          <a:xfrm>
            <a:off x="380946" y="686425"/>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389572" y="1254047"/>
            <a:ext cx="10296149"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409" y="1230"/>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11028386" y="4233"/>
            <a:ext cx="1209040" cy="45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a:extLst>
              <a:ext uri="{FF2B5EF4-FFF2-40B4-BE49-F238E27FC236}">
                <a16:creationId xmlns:a16="http://schemas.microsoft.com/office/drawing/2014/main" id="{E7943F3F-787D-A74D-7161-B36D6B858079}"/>
              </a:ext>
            </a:extLst>
          </p:cNvPr>
          <p:cNvGrpSpPr/>
          <p:nvPr/>
        </p:nvGrpSpPr>
        <p:grpSpPr>
          <a:xfrm>
            <a:off x="10797253" y="1227341"/>
            <a:ext cx="1261271" cy="716434"/>
            <a:chOff x="7446246" y="205862"/>
            <a:chExt cx="1544854" cy="691058"/>
          </a:xfrm>
        </p:grpSpPr>
        <p:sp>
          <p:nvSpPr>
            <p:cNvPr id="22" name="Rounded Rectangle 10">
              <a:extLst>
                <a:ext uri="{FF2B5EF4-FFF2-40B4-BE49-F238E27FC236}">
                  <a16:creationId xmlns:a16="http://schemas.microsoft.com/office/drawing/2014/main" id="{DD194A77-839E-A485-3E29-B99FA7296432}"/>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63D1A1D4-AEB9-69B0-EADD-5C4E3B6A9B6F}"/>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03:00 minutes</a:t>
              </a:r>
            </a:p>
          </p:txBody>
        </p:sp>
      </p:grpSp>
      <p:sp>
        <p:nvSpPr>
          <p:cNvPr id="2" name="TextBox 1">
            <a:extLst>
              <a:ext uri="{FF2B5EF4-FFF2-40B4-BE49-F238E27FC236}">
                <a16:creationId xmlns:a16="http://schemas.microsoft.com/office/drawing/2014/main" id="{8DC8AF74-B50A-4805-A8E4-A41139DDDC04}"/>
              </a:ext>
            </a:extLst>
          </p:cNvPr>
          <p:cNvSpPr txBox="1"/>
          <p:nvPr/>
        </p:nvSpPr>
        <p:spPr>
          <a:xfrm>
            <a:off x="468880" y="1298269"/>
            <a:ext cx="1519408" cy="40011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20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WARM UP</a:t>
            </a:r>
            <a:endParaRPr lang="ar-JO" sz="20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3" name="Rectangle 1"/>
          <p:cNvSpPr>
            <a:spLocks noChangeArrowheads="1"/>
          </p:cNvSpPr>
          <p:nvPr/>
        </p:nvSpPr>
        <p:spPr bwMode="auto">
          <a:xfrm>
            <a:off x="468879" y="1308559"/>
            <a:ext cx="10083297"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ctr" eaLnBrk="0" fontAlgn="base" hangingPunct="0">
              <a:lnSpc>
                <a:spcPct val="150000"/>
              </a:lnSpc>
              <a:spcBef>
                <a:spcPct val="0"/>
              </a:spcBef>
              <a:spcAft>
                <a:spcPct val="0"/>
              </a:spcAft>
            </a:pPr>
            <a:r>
              <a:rPr lang="en-US" sz="2400" dirty="0"/>
              <a:t>(Think–Pair–Share)</a:t>
            </a:r>
          </a:p>
          <a:p>
            <a:pPr lvl="0" eaLnBrk="0" fontAlgn="base" hangingPunct="0">
              <a:lnSpc>
                <a:spcPct val="150000"/>
              </a:lnSpc>
              <a:spcBef>
                <a:spcPct val="0"/>
              </a:spcBef>
              <a:spcAft>
                <a:spcPct val="0"/>
              </a:spcAft>
              <a:buFontTx/>
              <a:buChar char="•"/>
            </a:pPr>
            <a:r>
              <a:rPr kumimoji="0" lang="en-US" altLang="en-US" sz="2400" b="0" i="0" u="none" strike="noStrike" cap="none" normalizeH="0" baseline="0" dirty="0">
                <a:ln>
                  <a:noFill/>
                </a:ln>
                <a:solidFill>
                  <a:schemeClr val="tx1"/>
                </a:solidFill>
                <a:effectLst/>
                <a:latin typeface="Arial" panose="020B0604020202020204" pitchFamily="34" charset="0"/>
              </a:rPr>
              <a:t>Question: </a:t>
            </a:r>
            <a:r>
              <a:rPr kumimoji="0" lang="en-US" altLang="en-US" sz="2400" b="0" i="1" u="none" strike="noStrike" cap="none" normalizeH="0" baseline="0" dirty="0">
                <a:ln>
                  <a:noFill/>
                </a:ln>
                <a:solidFill>
                  <a:schemeClr val="tx1"/>
                </a:solidFill>
                <a:effectLst/>
                <a:latin typeface="Arial" panose="020B0604020202020204" pitchFamily="34" charset="0"/>
              </a:rPr>
              <a:t>Do you think the food we eat can influence our mood? How?</a:t>
            </a:r>
            <a:endParaRPr kumimoji="0" lang="en-US" altLang="en-US" sz="24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50000"/>
              </a:lnSpc>
              <a:spcBef>
                <a:spcPct val="0"/>
              </a:spcBef>
              <a:spcAft>
                <a:spcPct val="0"/>
              </a:spcAft>
              <a:buClrTx/>
              <a:buSzTx/>
              <a:buFontTx/>
              <a:buChar char="•"/>
              <a:tabLst/>
            </a:pPr>
            <a:r>
              <a:rPr kumimoji="0" lang="en-US" altLang="en-US" sz="2400" b="0" i="0" u="none" strike="noStrike" cap="none" normalizeH="0" baseline="0" dirty="0">
                <a:ln>
                  <a:noFill/>
                </a:ln>
                <a:solidFill>
                  <a:schemeClr val="tx1"/>
                </a:solidFill>
                <a:effectLst/>
                <a:latin typeface="Arial" panose="020B0604020202020204" pitchFamily="34" charset="0"/>
              </a:rPr>
              <a:t>Instructions: Students think individually, then share with a partner, then share with class.</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3472" y="4425696"/>
            <a:ext cx="6891528" cy="2432304"/>
          </a:xfrm>
          <a:prstGeom prst="rect">
            <a:avLst/>
          </a:prstGeom>
        </p:spPr>
      </p:pic>
    </p:spTree>
    <p:extLst>
      <p:ext uri="{BB962C8B-B14F-4D97-AF65-F5344CB8AC3E}">
        <p14:creationId xmlns:p14="http://schemas.microsoft.com/office/powerpoint/2010/main" val="984792510"/>
      </p:ext>
    </p:extLst>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Double Wave 32"/>
          <p:cNvSpPr/>
          <p:nvPr/>
        </p:nvSpPr>
        <p:spPr>
          <a:xfrm>
            <a:off x="8762567" y="686425"/>
            <a:ext cx="2265820"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LESSON</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endParaRPr>
          </a:p>
        </p:txBody>
      </p:sp>
      <p:sp>
        <p:nvSpPr>
          <p:cNvPr id="36" name="Footer Placeholder 6"/>
          <p:cNvSpPr txBox="1">
            <a:spLocks/>
          </p:cNvSpPr>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ISLAMIC  EDUCATIONAL COLLEGE         	DATE:					</a:t>
            </a:r>
            <a:r>
              <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37" name="Double Wave 36"/>
          <p:cNvSpPr/>
          <p:nvPr/>
        </p:nvSpPr>
        <p:spPr>
          <a:xfrm>
            <a:off x="6403105" y="678100"/>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8" name="Double Wave 37"/>
          <p:cNvSpPr/>
          <p:nvPr/>
        </p:nvSpPr>
        <p:spPr>
          <a:xfrm>
            <a:off x="3907939" y="673927"/>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9" name="Double Wave 38"/>
          <p:cNvSpPr/>
          <p:nvPr/>
        </p:nvSpPr>
        <p:spPr>
          <a:xfrm>
            <a:off x="380946" y="686425"/>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389572" y="1254047"/>
            <a:ext cx="10296149"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409" y="1230"/>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11028386" y="4233"/>
            <a:ext cx="1209040" cy="45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a:extLst>
              <a:ext uri="{FF2B5EF4-FFF2-40B4-BE49-F238E27FC236}">
                <a16:creationId xmlns:a16="http://schemas.microsoft.com/office/drawing/2014/main" id="{E7943F3F-787D-A74D-7161-B36D6B858079}"/>
              </a:ext>
            </a:extLst>
          </p:cNvPr>
          <p:cNvGrpSpPr/>
          <p:nvPr/>
        </p:nvGrpSpPr>
        <p:grpSpPr>
          <a:xfrm>
            <a:off x="10889782" y="1152316"/>
            <a:ext cx="1261271" cy="716434"/>
            <a:chOff x="7446246" y="205862"/>
            <a:chExt cx="1544854" cy="691058"/>
          </a:xfrm>
        </p:grpSpPr>
        <p:sp>
          <p:nvSpPr>
            <p:cNvPr id="22" name="Rounded Rectangle 10">
              <a:extLst>
                <a:ext uri="{FF2B5EF4-FFF2-40B4-BE49-F238E27FC236}">
                  <a16:creationId xmlns:a16="http://schemas.microsoft.com/office/drawing/2014/main" id="{DD194A77-839E-A485-3E29-B99FA7296432}"/>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63D1A1D4-AEB9-69B0-EADD-5C4E3B6A9B6F}"/>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05:00 minutes</a:t>
              </a:r>
            </a:p>
          </p:txBody>
        </p:sp>
      </p:grpSp>
      <p:sp>
        <p:nvSpPr>
          <p:cNvPr id="2" name="TextBox 1">
            <a:extLst>
              <a:ext uri="{FF2B5EF4-FFF2-40B4-BE49-F238E27FC236}">
                <a16:creationId xmlns:a16="http://schemas.microsoft.com/office/drawing/2014/main" id="{8DC8AF74-B50A-4805-A8E4-A41139DDDC04}"/>
              </a:ext>
            </a:extLst>
          </p:cNvPr>
          <p:cNvSpPr txBox="1"/>
          <p:nvPr/>
        </p:nvSpPr>
        <p:spPr>
          <a:xfrm>
            <a:off x="468879" y="1298269"/>
            <a:ext cx="3439059" cy="40011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0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REAL LIFE APPLICATION</a:t>
            </a:r>
            <a:endParaRPr lang="ar-JO" sz="20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 name="Rectangle 3"/>
          <p:cNvSpPr/>
          <p:nvPr/>
        </p:nvSpPr>
        <p:spPr>
          <a:xfrm>
            <a:off x="4721362" y="1513713"/>
            <a:ext cx="3441968" cy="646331"/>
          </a:xfrm>
          <a:prstGeom prst="rect">
            <a:avLst/>
          </a:prstGeom>
        </p:spPr>
        <p:txBody>
          <a:bodyPr wrap="none">
            <a:spAutoFit/>
          </a:bodyPr>
          <a:lstStyle/>
          <a:p>
            <a:r>
              <a:rPr lang="en-US" sz="3600" dirty="0"/>
              <a:t>Think–Pair–Share</a:t>
            </a:r>
            <a:endParaRPr lang="en-US"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879" y="2128416"/>
            <a:ext cx="10019289" cy="4577184"/>
          </a:xfrm>
          <a:prstGeom prst="rect">
            <a:avLst/>
          </a:prstGeom>
        </p:spPr>
      </p:pic>
    </p:spTree>
    <p:extLst>
      <p:ext uri="{BB962C8B-B14F-4D97-AF65-F5344CB8AC3E}">
        <p14:creationId xmlns:p14="http://schemas.microsoft.com/office/powerpoint/2010/main" val="4271423828"/>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Double Wave 32"/>
          <p:cNvSpPr/>
          <p:nvPr/>
        </p:nvSpPr>
        <p:spPr>
          <a:xfrm>
            <a:off x="8762567" y="686425"/>
            <a:ext cx="2265820"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LESSON</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endParaRPr>
          </a:p>
        </p:txBody>
      </p:sp>
      <p:sp>
        <p:nvSpPr>
          <p:cNvPr id="36" name="Footer Placeholder 6"/>
          <p:cNvSpPr txBox="1">
            <a:spLocks/>
          </p:cNvSpPr>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ISLAMIC  EDUCATIONAL COLLEGE         	DATE:					</a:t>
            </a:r>
            <a:r>
              <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37" name="Double Wave 36"/>
          <p:cNvSpPr/>
          <p:nvPr/>
        </p:nvSpPr>
        <p:spPr>
          <a:xfrm>
            <a:off x="6403105" y="678100"/>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8" name="Double Wave 37"/>
          <p:cNvSpPr/>
          <p:nvPr/>
        </p:nvSpPr>
        <p:spPr>
          <a:xfrm>
            <a:off x="3907939" y="673927"/>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9" name="Double Wave 38"/>
          <p:cNvSpPr/>
          <p:nvPr/>
        </p:nvSpPr>
        <p:spPr>
          <a:xfrm>
            <a:off x="380946" y="686425"/>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409" y="1230"/>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11028386" y="4233"/>
            <a:ext cx="1209040" cy="45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a:extLst>
              <a:ext uri="{FF2B5EF4-FFF2-40B4-BE49-F238E27FC236}">
                <a16:creationId xmlns:a16="http://schemas.microsoft.com/office/drawing/2014/main" id="{E7943F3F-787D-A74D-7161-B36D6B858079}"/>
              </a:ext>
            </a:extLst>
          </p:cNvPr>
          <p:cNvGrpSpPr/>
          <p:nvPr/>
        </p:nvGrpSpPr>
        <p:grpSpPr>
          <a:xfrm>
            <a:off x="10889782" y="1152316"/>
            <a:ext cx="1261271" cy="716434"/>
            <a:chOff x="7446246" y="205862"/>
            <a:chExt cx="1544854" cy="691058"/>
          </a:xfrm>
        </p:grpSpPr>
        <p:sp>
          <p:nvSpPr>
            <p:cNvPr id="22" name="Rounded Rectangle 10">
              <a:extLst>
                <a:ext uri="{FF2B5EF4-FFF2-40B4-BE49-F238E27FC236}">
                  <a16:creationId xmlns:a16="http://schemas.microsoft.com/office/drawing/2014/main" id="{DD194A77-839E-A485-3E29-B99FA7296432}"/>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63D1A1D4-AEB9-69B0-EADD-5C4E3B6A9B6F}"/>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05:00 minutes</a:t>
              </a:r>
            </a:p>
          </p:txBody>
        </p:sp>
      </p:grpSp>
      <p:sp>
        <p:nvSpPr>
          <p:cNvPr id="2" name="TextBox 1">
            <a:extLst>
              <a:ext uri="{FF2B5EF4-FFF2-40B4-BE49-F238E27FC236}">
                <a16:creationId xmlns:a16="http://schemas.microsoft.com/office/drawing/2014/main" id="{8DC8AF74-B50A-4805-A8E4-A41139DDDC04}"/>
              </a:ext>
            </a:extLst>
          </p:cNvPr>
          <p:cNvSpPr txBox="1"/>
          <p:nvPr/>
        </p:nvSpPr>
        <p:spPr>
          <a:xfrm>
            <a:off x="468879" y="1298269"/>
            <a:ext cx="2667725" cy="40011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20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CRITICAL THINKING</a:t>
            </a:r>
            <a:endParaRPr lang="ar-JO" sz="20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9104" y="2120467"/>
            <a:ext cx="7661949" cy="4032504"/>
          </a:xfrm>
          <a:prstGeom prst="rect">
            <a:avLst/>
          </a:prstGeom>
        </p:spPr>
      </p:pic>
      <p:sp>
        <p:nvSpPr>
          <p:cNvPr id="4" name="Rectangle 1"/>
          <p:cNvSpPr>
            <a:spLocks noChangeArrowheads="1"/>
          </p:cNvSpPr>
          <p:nvPr/>
        </p:nvSpPr>
        <p:spPr bwMode="auto">
          <a:xfrm>
            <a:off x="380946" y="1706249"/>
            <a:ext cx="4291638" cy="3728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50000"/>
              </a:lnSpc>
              <a:spcBef>
                <a:spcPct val="0"/>
              </a:spcBef>
              <a:spcAft>
                <a:spcPct val="0"/>
              </a:spcAft>
              <a:buClrTx/>
              <a:buSzTx/>
              <a:buFontTx/>
              <a:buChar char="•"/>
              <a:tabLst/>
            </a:pPr>
            <a:r>
              <a:rPr kumimoji="0" lang="en-US" altLang="en-US" sz="2000" b="0" i="0" u="none" strike="noStrike" cap="none" normalizeH="0" baseline="0" dirty="0">
                <a:ln>
                  <a:noFill/>
                </a:ln>
                <a:solidFill>
                  <a:schemeClr val="tx1"/>
                </a:solidFill>
                <a:effectLst/>
                <a:latin typeface="Arial" panose="020B0604020202020204" pitchFamily="34" charset="0"/>
              </a:rPr>
              <a:t>The teacher asks the question.</a:t>
            </a:r>
          </a:p>
          <a:p>
            <a:pPr marL="0" marR="0" lvl="0" indent="0" algn="l" defTabSz="914400" rtl="0" eaLnBrk="0" fontAlgn="base" latinLnBrk="0" hangingPunct="0">
              <a:lnSpc>
                <a:spcPct val="150000"/>
              </a:lnSpc>
              <a:spcBef>
                <a:spcPct val="0"/>
              </a:spcBef>
              <a:spcAft>
                <a:spcPct val="0"/>
              </a:spcAft>
              <a:buClrTx/>
              <a:buSzTx/>
              <a:buFontTx/>
              <a:buChar char="•"/>
              <a:tabLst/>
            </a:pPr>
            <a:r>
              <a:rPr kumimoji="0" lang="en-US" altLang="en-US" sz="2000" b="1" i="0" u="none" strike="noStrike" cap="none" normalizeH="0" baseline="0" dirty="0">
                <a:ln>
                  <a:noFill/>
                </a:ln>
                <a:solidFill>
                  <a:schemeClr val="tx1"/>
                </a:solidFill>
                <a:effectLst/>
                <a:latin typeface="Arial" panose="020B0604020202020204" pitchFamily="34" charset="0"/>
              </a:rPr>
              <a:t>Partner A</a:t>
            </a:r>
            <a:r>
              <a:rPr kumimoji="0" lang="en-US" altLang="en-US" sz="2000" b="0" i="0" u="none" strike="noStrike" cap="none" normalizeH="0" baseline="0" dirty="0">
                <a:ln>
                  <a:noFill/>
                </a:ln>
                <a:solidFill>
                  <a:schemeClr val="tx1"/>
                </a:solidFill>
                <a:effectLst/>
                <a:latin typeface="Arial" panose="020B0604020202020204" pitchFamily="34" charset="0"/>
              </a:rPr>
              <a:t> speaks for 1 minute while Partner B listens.</a:t>
            </a:r>
          </a:p>
          <a:p>
            <a:pPr marL="0" marR="0" lvl="0" indent="0" algn="l" defTabSz="914400" rtl="0" eaLnBrk="0" fontAlgn="base" latinLnBrk="0" hangingPunct="0">
              <a:lnSpc>
                <a:spcPct val="150000"/>
              </a:lnSpc>
              <a:spcBef>
                <a:spcPct val="0"/>
              </a:spcBef>
              <a:spcAft>
                <a:spcPct val="0"/>
              </a:spcAft>
              <a:buClrTx/>
              <a:buSzTx/>
              <a:buFontTx/>
              <a:buChar char="•"/>
              <a:tabLst/>
            </a:pPr>
            <a:r>
              <a:rPr kumimoji="0" lang="en-US" altLang="en-US" sz="2000" b="1" i="0" u="none" strike="noStrike" cap="none" normalizeH="0" baseline="0" dirty="0">
                <a:ln>
                  <a:noFill/>
                </a:ln>
                <a:solidFill>
                  <a:schemeClr val="tx1"/>
                </a:solidFill>
                <a:effectLst/>
                <a:latin typeface="Arial" panose="020B0604020202020204" pitchFamily="34" charset="0"/>
              </a:rPr>
              <a:t>Partner B</a:t>
            </a:r>
            <a:r>
              <a:rPr kumimoji="0" lang="en-US" altLang="en-US" sz="2000" b="0" i="0" u="none" strike="noStrike" cap="none" normalizeH="0" baseline="0" dirty="0">
                <a:ln>
                  <a:noFill/>
                </a:ln>
                <a:solidFill>
                  <a:schemeClr val="tx1"/>
                </a:solidFill>
                <a:effectLst/>
                <a:latin typeface="Arial" panose="020B0604020202020204" pitchFamily="34" charset="0"/>
              </a:rPr>
              <a:t> speaks for 1 minute while Partner A listens.</a:t>
            </a:r>
          </a:p>
          <a:p>
            <a:pPr marL="0" marR="0" lvl="0" indent="0" algn="l" defTabSz="914400" rtl="0" eaLnBrk="0" fontAlgn="base" latinLnBrk="0" hangingPunct="0">
              <a:lnSpc>
                <a:spcPct val="150000"/>
              </a:lnSpc>
              <a:spcBef>
                <a:spcPct val="0"/>
              </a:spcBef>
              <a:spcAft>
                <a:spcPct val="0"/>
              </a:spcAft>
              <a:buClrTx/>
              <a:buSzTx/>
              <a:buFontTx/>
              <a:buChar char="•"/>
              <a:tabLst/>
            </a:pPr>
            <a:r>
              <a:rPr kumimoji="0" lang="en-US" altLang="en-US" sz="2000" b="0" i="0" u="none" strike="noStrike" cap="none" normalizeH="0" baseline="0" dirty="0">
                <a:ln>
                  <a:noFill/>
                </a:ln>
                <a:solidFill>
                  <a:schemeClr val="tx1"/>
                </a:solidFill>
                <a:effectLst/>
                <a:latin typeface="Arial" panose="020B0604020202020204" pitchFamily="34" charset="0"/>
              </a:rPr>
              <a:t>Both partners thank each other and volunteer ideas to share with the class.</a:t>
            </a:r>
          </a:p>
        </p:txBody>
      </p:sp>
      <p:sp>
        <p:nvSpPr>
          <p:cNvPr id="5" name="Rectangle 4"/>
          <p:cNvSpPr/>
          <p:nvPr/>
        </p:nvSpPr>
        <p:spPr>
          <a:xfrm>
            <a:off x="4291003" y="1324419"/>
            <a:ext cx="3690306" cy="707886"/>
          </a:xfrm>
          <a:prstGeom prst="rect">
            <a:avLst/>
          </a:prstGeom>
        </p:spPr>
        <p:txBody>
          <a:bodyPr wrap="none">
            <a:spAutoFit/>
          </a:bodyPr>
          <a:lstStyle/>
          <a:p>
            <a:r>
              <a:rPr lang="en-US" sz="4000" dirty="0"/>
              <a:t>Timed Pair Share</a:t>
            </a:r>
          </a:p>
        </p:txBody>
      </p:sp>
    </p:spTree>
    <p:extLst>
      <p:ext uri="{BB962C8B-B14F-4D97-AF65-F5344CB8AC3E}">
        <p14:creationId xmlns:p14="http://schemas.microsoft.com/office/powerpoint/2010/main" val="4169374694"/>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Double Wave 32"/>
          <p:cNvSpPr/>
          <p:nvPr/>
        </p:nvSpPr>
        <p:spPr>
          <a:xfrm>
            <a:off x="8762567" y="686425"/>
            <a:ext cx="2265820"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LESSON</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endParaRPr>
          </a:p>
        </p:txBody>
      </p:sp>
      <p:sp>
        <p:nvSpPr>
          <p:cNvPr id="36" name="Footer Placeholder 6"/>
          <p:cNvSpPr txBox="1">
            <a:spLocks/>
          </p:cNvSpPr>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ISLAMIC  EDUCATIONAL COLLEGE         	DATE:					</a:t>
            </a:r>
            <a:r>
              <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37" name="Double Wave 36"/>
          <p:cNvSpPr/>
          <p:nvPr/>
        </p:nvSpPr>
        <p:spPr>
          <a:xfrm>
            <a:off x="6403105" y="678100"/>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8" name="Double Wave 37"/>
          <p:cNvSpPr/>
          <p:nvPr/>
        </p:nvSpPr>
        <p:spPr>
          <a:xfrm>
            <a:off x="3907939" y="673927"/>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9" name="Double Wave 38"/>
          <p:cNvSpPr/>
          <p:nvPr/>
        </p:nvSpPr>
        <p:spPr>
          <a:xfrm>
            <a:off x="380946" y="686425"/>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389572" y="1254047"/>
            <a:ext cx="10296149"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409" y="1230"/>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11028386" y="4233"/>
            <a:ext cx="1209040" cy="45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a:extLst>
              <a:ext uri="{FF2B5EF4-FFF2-40B4-BE49-F238E27FC236}">
                <a16:creationId xmlns:a16="http://schemas.microsoft.com/office/drawing/2014/main" id="{E7943F3F-787D-A74D-7161-B36D6B858079}"/>
              </a:ext>
            </a:extLst>
          </p:cNvPr>
          <p:cNvGrpSpPr/>
          <p:nvPr/>
        </p:nvGrpSpPr>
        <p:grpSpPr>
          <a:xfrm>
            <a:off x="10889782" y="1152316"/>
            <a:ext cx="1261271" cy="716434"/>
            <a:chOff x="7446246" y="205862"/>
            <a:chExt cx="1544854" cy="691058"/>
          </a:xfrm>
        </p:grpSpPr>
        <p:sp>
          <p:nvSpPr>
            <p:cNvPr id="22" name="Rounded Rectangle 10">
              <a:extLst>
                <a:ext uri="{FF2B5EF4-FFF2-40B4-BE49-F238E27FC236}">
                  <a16:creationId xmlns:a16="http://schemas.microsoft.com/office/drawing/2014/main" id="{DD194A77-839E-A485-3E29-B99FA7296432}"/>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63D1A1D4-AEB9-69B0-EADD-5C4E3B6A9B6F}"/>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01:00 minutes</a:t>
              </a:r>
            </a:p>
          </p:txBody>
        </p:sp>
      </p:grpSp>
      <p:sp>
        <p:nvSpPr>
          <p:cNvPr id="45" name="Action Button: Go Home 44">
            <a:hlinkClick r:id="" action="ppaction://hlinkshowjump?jump=firstslide" highlightClick="1"/>
            <a:extLst>
              <a:ext uri="{FF2B5EF4-FFF2-40B4-BE49-F238E27FC236}">
                <a16:creationId xmlns:a16="http://schemas.microsoft.com/office/drawing/2014/main" id="{FA377B85-2F22-45D6-B306-BACAFE1AB7D8}"/>
              </a:ext>
            </a:extLst>
          </p:cNvPr>
          <p:cNvSpPr/>
          <p:nvPr/>
        </p:nvSpPr>
        <p:spPr>
          <a:xfrm>
            <a:off x="11148277" y="3652760"/>
            <a:ext cx="744279" cy="593687"/>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DC8AF74-B50A-4805-A8E4-A41139DDDC04}"/>
              </a:ext>
            </a:extLst>
          </p:cNvPr>
          <p:cNvSpPr txBox="1"/>
          <p:nvPr/>
        </p:nvSpPr>
        <p:spPr>
          <a:xfrm>
            <a:off x="468879" y="1298269"/>
            <a:ext cx="1827753" cy="40011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0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EXIT TICKET</a:t>
            </a:r>
            <a:endParaRPr lang="ar-JO" sz="20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 name="Rectangle 3"/>
          <p:cNvSpPr>
            <a:spLocks noChangeArrowheads="1"/>
          </p:cNvSpPr>
          <p:nvPr/>
        </p:nvSpPr>
        <p:spPr bwMode="auto">
          <a:xfrm>
            <a:off x="468879" y="1868750"/>
            <a:ext cx="9860852"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50000"/>
              </a:lnSpc>
              <a:spcBef>
                <a:spcPct val="0"/>
              </a:spcBef>
              <a:spcAft>
                <a:spcPct val="0"/>
              </a:spcAft>
              <a:buClrTx/>
              <a:buSzTx/>
              <a:buFontTx/>
              <a:buChar char="•"/>
              <a:tabLst/>
            </a:pPr>
            <a:r>
              <a:rPr kumimoji="0" lang="en-US" altLang="en-US" sz="2400" b="0" i="0" u="none" strike="noStrike" cap="none" normalizeH="0" baseline="0" dirty="0">
                <a:ln>
                  <a:noFill/>
                </a:ln>
                <a:solidFill>
                  <a:schemeClr val="tx1"/>
                </a:solidFill>
                <a:effectLst/>
                <a:latin typeface="Arial" panose="020B0604020202020204" pitchFamily="34" charset="0"/>
              </a:rPr>
              <a:t>Task: One-minute paper – </a:t>
            </a:r>
            <a:r>
              <a:rPr kumimoji="0" lang="en-US" altLang="en-US" sz="2400" b="0" i="1" u="none" strike="noStrike" cap="none" normalizeH="0" baseline="0" dirty="0">
                <a:ln>
                  <a:noFill/>
                </a:ln>
                <a:solidFill>
                  <a:schemeClr val="tx1"/>
                </a:solidFill>
                <a:effectLst/>
                <a:latin typeface="Arial" panose="020B0604020202020204" pitchFamily="34" charset="0"/>
              </a:rPr>
              <a:t>What new idea did you learn today about food and happiness?</a:t>
            </a:r>
          </a:p>
          <a:p>
            <a:pPr marL="0" marR="0" lvl="0" indent="0" algn="l" defTabSz="914400" rtl="0" eaLnBrk="0" fontAlgn="base" latinLnBrk="0" hangingPunct="0">
              <a:lnSpc>
                <a:spcPct val="150000"/>
              </a:lnSpc>
              <a:spcBef>
                <a:spcPct val="0"/>
              </a:spcBef>
              <a:spcAft>
                <a:spcPct val="0"/>
              </a:spcAft>
              <a:buClrTx/>
              <a:buSzTx/>
              <a:buFontTx/>
              <a:buChar char="•"/>
              <a:tabLst/>
            </a:pPr>
            <a:endParaRPr lang="en-US" altLang="en-US" sz="2400" i="1" dirty="0">
              <a:latin typeface="Arial" panose="020B0604020202020204" pitchFamily="34" charset="0"/>
            </a:endParaRPr>
          </a:p>
          <a:p>
            <a:pPr marL="0" marR="0" lvl="0" indent="0" algn="l" defTabSz="914400" rtl="0" eaLnBrk="0" fontAlgn="base" latinLnBrk="0" hangingPunct="0">
              <a:lnSpc>
                <a:spcPct val="150000"/>
              </a:lnSpc>
              <a:spcBef>
                <a:spcPct val="0"/>
              </a:spcBef>
              <a:spcAft>
                <a:spcPct val="0"/>
              </a:spcAft>
              <a:buClrTx/>
              <a:buSzTx/>
              <a:buFontTx/>
              <a:buChar char="•"/>
              <a:tabLst/>
            </a:pPr>
            <a:r>
              <a:rPr kumimoji="0" lang="en-US" altLang="en-US" sz="2400" b="0" i="1" u="none" strike="noStrike" cap="none" normalizeH="0" baseline="0" dirty="0">
                <a:ln>
                  <a:noFill/>
                </a:ln>
                <a:solidFill>
                  <a:schemeClr val="tx1"/>
                </a:solidFill>
                <a:effectLst/>
                <a:latin typeface="Arial" panose="020B0604020202020204" pitchFamily="34" charset="0"/>
              </a:rPr>
              <a:t>Open your books P.</a:t>
            </a:r>
            <a:r>
              <a:rPr kumimoji="0" lang="en-US" altLang="en-US" sz="2400" b="0" i="1" u="none" strike="noStrike" cap="none" normalizeH="0" dirty="0">
                <a:ln>
                  <a:noFill/>
                </a:ln>
                <a:solidFill>
                  <a:schemeClr val="tx1"/>
                </a:solidFill>
                <a:effectLst/>
                <a:latin typeface="Arial" panose="020B0604020202020204" pitchFamily="34" charset="0"/>
              </a:rPr>
              <a:t> 30. EX: 4,7,8.</a:t>
            </a:r>
            <a:endParaRPr kumimoji="0" lang="en-US" altLang="en-US" sz="24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6146" name="Picture 2" descr="Buy Pale Yellow Sticky Note ...">
            <a:extLst>
              <a:ext uri="{FF2B5EF4-FFF2-40B4-BE49-F238E27FC236}">
                <a16:creationId xmlns:a16="http://schemas.microsoft.com/office/drawing/2014/main" id="{65020189-B8AA-4FBF-9908-3596BA7C2D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3702" y="2925651"/>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6175999"/>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Double Wave 32"/>
          <p:cNvSpPr/>
          <p:nvPr/>
        </p:nvSpPr>
        <p:spPr>
          <a:xfrm>
            <a:off x="8762567" y="686425"/>
            <a:ext cx="2265820"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LESSON</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endParaRPr>
          </a:p>
        </p:txBody>
      </p:sp>
      <p:sp>
        <p:nvSpPr>
          <p:cNvPr id="36" name="Footer Placeholder 6"/>
          <p:cNvSpPr txBox="1">
            <a:spLocks/>
          </p:cNvSpPr>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ISLAMIC  EDUCATIONAL COLLEGE         	DATE:					</a:t>
            </a:r>
            <a:r>
              <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37" name="Double Wave 36"/>
          <p:cNvSpPr/>
          <p:nvPr/>
        </p:nvSpPr>
        <p:spPr>
          <a:xfrm>
            <a:off x="6403105" y="678100"/>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8" name="Double Wave 37"/>
          <p:cNvSpPr/>
          <p:nvPr/>
        </p:nvSpPr>
        <p:spPr>
          <a:xfrm>
            <a:off x="3907939" y="673927"/>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9" name="Double Wave 38"/>
          <p:cNvSpPr/>
          <p:nvPr/>
        </p:nvSpPr>
        <p:spPr>
          <a:xfrm>
            <a:off x="380946" y="686425"/>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389572" y="1254047"/>
            <a:ext cx="10296149"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409" y="1230"/>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11028386" y="4233"/>
            <a:ext cx="1209040" cy="45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a:extLst>
              <a:ext uri="{FF2B5EF4-FFF2-40B4-BE49-F238E27FC236}">
                <a16:creationId xmlns:a16="http://schemas.microsoft.com/office/drawing/2014/main" id="{E7943F3F-787D-A74D-7161-B36D6B858079}"/>
              </a:ext>
            </a:extLst>
          </p:cNvPr>
          <p:cNvGrpSpPr/>
          <p:nvPr/>
        </p:nvGrpSpPr>
        <p:grpSpPr>
          <a:xfrm>
            <a:off x="10889782" y="1152316"/>
            <a:ext cx="1261271" cy="716434"/>
            <a:chOff x="7446246" y="205862"/>
            <a:chExt cx="1544854" cy="691058"/>
          </a:xfrm>
        </p:grpSpPr>
        <p:sp>
          <p:nvSpPr>
            <p:cNvPr id="22" name="Rounded Rectangle 10">
              <a:extLst>
                <a:ext uri="{FF2B5EF4-FFF2-40B4-BE49-F238E27FC236}">
                  <a16:creationId xmlns:a16="http://schemas.microsoft.com/office/drawing/2014/main" id="{DD194A77-839E-A485-3E29-B99FA7296432}"/>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63D1A1D4-AEB9-69B0-EADD-5C4E3B6A9B6F}"/>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02:00 minutes</a:t>
              </a:r>
            </a:p>
          </p:txBody>
        </p:sp>
      </p:grpSp>
      <p:sp>
        <p:nvSpPr>
          <p:cNvPr id="2" name="TextBox 1">
            <a:extLst>
              <a:ext uri="{FF2B5EF4-FFF2-40B4-BE49-F238E27FC236}">
                <a16:creationId xmlns:a16="http://schemas.microsoft.com/office/drawing/2014/main" id="{8DC8AF74-B50A-4805-A8E4-A41139DDDC04}"/>
              </a:ext>
            </a:extLst>
          </p:cNvPr>
          <p:cNvSpPr txBox="1"/>
          <p:nvPr/>
        </p:nvSpPr>
        <p:spPr>
          <a:xfrm>
            <a:off x="468879" y="1298269"/>
            <a:ext cx="2192025" cy="40011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0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PRESENTATION</a:t>
            </a:r>
            <a:r>
              <a:rPr lang="en-US" sz="2000" b="1" dirty="0"/>
              <a:t> </a:t>
            </a:r>
          </a:p>
        </p:txBody>
      </p:sp>
      <p:sp>
        <p:nvSpPr>
          <p:cNvPr id="3" name="Rectangle 1"/>
          <p:cNvSpPr>
            <a:spLocks noChangeArrowheads="1"/>
          </p:cNvSpPr>
          <p:nvPr/>
        </p:nvSpPr>
        <p:spPr bwMode="auto">
          <a:xfrm>
            <a:off x="821885" y="3538321"/>
            <a:ext cx="12182856"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800" b="0" i="0" u="none" strike="noStrike" cap="none" normalizeH="0" baseline="0" dirty="0">
                <a:ln>
                  <a:noFill/>
                </a:ln>
                <a:solidFill>
                  <a:schemeClr val="tx1"/>
                </a:solidFill>
                <a:effectLst/>
                <a:latin typeface="Arial" panose="020B0604020202020204" pitchFamily="34" charset="0"/>
              </a:rPr>
              <a:t>Q: </a:t>
            </a:r>
            <a:r>
              <a:rPr kumimoji="0" lang="en-US" altLang="en-US" sz="2800" b="0" i="1" u="none" strike="noStrike" cap="none" normalizeH="0" baseline="0" dirty="0">
                <a:ln>
                  <a:noFill/>
                </a:ln>
                <a:solidFill>
                  <a:schemeClr val="tx1"/>
                </a:solidFill>
                <a:effectLst/>
                <a:latin typeface="Arial" panose="020B0604020202020204" pitchFamily="34" charset="0"/>
              </a:rPr>
              <a:t>What is the main </a:t>
            </a:r>
            <a:r>
              <a:rPr lang="en-US" altLang="en-US" sz="2800" i="1" dirty="0">
                <a:latin typeface="Arial" panose="020B0604020202020204" pitchFamily="34" charset="0"/>
              </a:rPr>
              <a:t>idea</a:t>
            </a:r>
            <a:r>
              <a:rPr kumimoji="0" lang="en-US" altLang="en-US" sz="2800" b="0" i="1" u="none" strike="noStrike" cap="none" normalizeH="0" baseline="0" dirty="0">
                <a:ln>
                  <a:noFill/>
                </a:ln>
                <a:solidFill>
                  <a:schemeClr val="tx1"/>
                </a:solidFill>
                <a:effectLst/>
                <a:latin typeface="Arial" panose="020B0604020202020204" pitchFamily="34" charset="0"/>
              </a:rPr>
              <a:t> of Paragraph 1?</a:t>
            </a:r>
            <a:endParaRPr kumimoji="0" lang="en-US" altLang="en-US" sz="2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 name="Rectangle 3"/>
          <p:cNvSpPr/>
          <p:nvPr/>
        </p:nvSpPr>
        <p:spPr>
          <a:xfrm>
            <a:off x="821885" y="2066377"/>
            <a:ext cx="8996565" cy="1077218"/>
          </a:xfrm>
          <a:prstGeom prst="rect">
            <a:avLst/>
          </a:prstGeom>
        </p:spPr>
        <p:txBody>
          <a:bodyPr wrap="none">
            <a:spAutoFit/>
          </a:bodyPr>
          <a:lstStyle/>
          <a:p>
            <a:r>
              <a:rPr lang="en-US" sz="3200" dirty="0"/>
              <a:t> (Skimming ):</a:t>
            </a:r>
          </a:p>
          <a:p>
            <a:r>
              <a:rPr lang="en-US" sz="3200" dirty="0"/>
              <a:t>Read , identify the main idea , scan the code, type it  </a:t>
            </a:r>
          </a:p>
        </p:txBody>
      </p:sp>
      <p:sp>
        <p:nvSpPr>
          <p:cNvPr id="17" name="TextBox 16">
            <a:hlinkClick r:id="rId4"/>
            <a:extLst>
              <a:ext uri="{FF2B5EF4-FFF2-40B4-BE49-F238E27FC236}">
                <a16:creationId xmlns:a16="http://schemas.microsoft.com/office/drawing/2014/main" id="{E1E93AE1-F836-4A98-9934-B57CDAC37722}"/>
              </a:ext>
            </a:extLst>
          </p:cNvPr>
          <p:cNvSpPr txBox="1"/>
          <p:nvPr/>
        </p:nvSpPr>
        <p:spPr>
          <a:xfrm>
            <a:off x="2285563" y="5031538"/>
            <a:ext cx="6504166" cy="369332"/>
          </a:xfrm>
          <a:prstGeom prst="rect">
            <a:avLst/>
          </a:prstGeom>
          <a:noFill/>
        </p:spPr>
        <p:txBody>
          <a:bodyPr wrap="square">
            <a:spAutoFit/>
          </a:bodyPr>
          <a:lstStyle/>
          <a:p>
            <a:r>
              <a:rPr lang="en-US" dirty="0">
                <a:hlinkClick r:id="rId4"/>
              </a:rPr>
              <a:t>https://padlet.com/alselaweamneh/main-idea-qw8knrtu9tyxobfh</a:t>
            </a:r>
            <a:endParaRPr lang="en-US" dirty="0"/>
          </a:p>
        </p:txBody>
      </p:sp>
    </p:spTree>
    <p:extLst>
      <p:ext uri="{BB962C8B-B14F-4D97-AF65-F5344CB8AC3E}">
        <p14:creationId xmlns:p14="http://schemas.microsoft.com/office/powerpoint/2010/main" val="2743160557"/>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Double Wave 32"/>
          <p:cNvSpPr/>
          <p:nvPr/>
        </p:nvSpPr>
        <p:spPr>
          <a:xfrm>
            <a:off x="8762567" y="686425"/>
            <a:ext cx="2265820"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LESSON</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endParaRPr>
          </a:p>
        </p:txBody>
      </p:sp>
      <p:sp>
        <p:nvSpPr>
          <p:cNvPr id="36" name="Footer Placeholder 6"/>
          <p:cNvSpPr txBox="1">
            <a:spLocks/>
          </p:cNvSpPr>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ISLAMIC  EDUCATIONAL COLLEGE         	DATE:					</a:t>
            </a:r>
            <a:r>
              <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37" name="Double Wave 36"/>
          <p:cNvSpPr/>
          <p:nvPr/>
        </p:nvSpPr>
        <p:spPr>
          <a:xfrm>
            <a:off x="6403105" y="678100"/>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8" name="Double Wave 37"/>
          <p:cNvSpPr/>
          <p:nvPr/>
        </p:nvSpPr>
        <p:spPr>
          <a:xfrm>
            <a:off x="3907939" y="673927"/>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9" name="Double Wave 38"/>
          <p:cNvSpPr/>
          <p:nvPr/>
        </p:nvSpPr>
        <p:spPr>
          <a:xfrm>
            <a:off x="380946" y="686425"/>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389572" y="1254047"/>
            <a:ext cx="11668198"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4409" y="1230"/>
            <a:ext cx="650166" cy="644038"/>
          </a:xfrm>
          <a:prstGeom prst="rect">
            <a:avLst/>
          </a:prstGeom>
        </p:spPr>
      </p:pic>
      <p:pic>
        <p:nvPicPr>
          <p:cNvPr id="42"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094"/>
          <a:stretch/>
        </p:blipFill>
        <p:spPr bwMode="auto">
          <a:xfrm>
            <a:off x="11028386" y="4233"/>
            <a:ext cx="1209040" cy="45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a:extLst>
              <a:ext uri="{FF2B5EF4-FFF2-40B4-BE49-F238E27FC236}">
                <a16:creationId xmlns:a16="http://schemas.microsoft.com/office/drawing/2014/main" id="{E7943F3F-787D-A74D-7161-B36D6B858079}"/>
              </a:ext>
            </a:extLst>
          </p:cNvPr>
          <p:cNvGrpSpPr/>
          <p:nvPr/>
        </p:nvGrpSpPr>
        <p:grpSpPr>
          <a:xfrm>
            <a:off x="10896828" y="538897"/>
            <a:ext cx="1261271" cy="716434"/>
            <a:chOff x="7446246" y="205862"/>
            <a:chExt cx="1544854" cy="691058"/>
          </a:xfrm>
        </p:grpSpPr>
        <p:sp>
          <p:nvSpPr>
            <p:cNvPr id="22" name="Rounded Rectangle 10">
              <a:extLst>
                <a:ext uri="{FF2B5EF4-FFF2-40B4-BE49-F238E27FC236}">
                  <a16:creationId xmlns:a16="http://schemas.microsoft.com/office/drawing/2014/main" id="{DD194A77-839E-A485-3E29-B99FA7296432}"/>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63D1A1D4-AEB9-69B0-EADD-5C4E3B6A9B6F}"/>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05:00 minutes</a:t>
              </a:r>
            </a:p>
          </p:txBody>
        </p:sp>
      </p:grpSp>
      <p:sp>
        <p:nvSpPr>
          <p:cNvPr id="2" name="TextBox 1">
            <a:extLst>
              <a:ext uri="{FF2B5EF4-FFF2-40B4-BE49-F238E27FC236}">
                <a16:creationId xmlns:a16="http://schemas.microsoft.com/office/drawing/2014/main" id="{8DC8AF74-B50A-4805-A8E4-A41139DDDC04}"/>
              </a:ext>
            </a:extLst>
          </p:cNvPr>
          <p:cNvSpPr txBox="1"/>
          <p:nvPr/>
        </p:nvSpPr>
        <p:spPr>
          <a:xfrm>
            <a:off x="468879" y="1298269"/>
            <a:ext cx="2192025" cy="40011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0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PRESENTATION</a:t>
            </a:r>
            <a:r>
              <a:rPr lang="en-US" sz="2000" b="1" dirty="0"/>
              <a:t> </a:t>
            </a:r>
          </a:p>
        </p:txBody>
      </p:sp>
      <p:sp>
        <p:nvSpPr>
          <p:cNvPr id="3" name="Rectangle 1"/>
          <p:cNvSpPr>
            <a:spLocks noChangeArrowheads="1"/>
          </p:cNvSpPr>
          <p:nvPr/>
        </p:nvSpPr>
        <p:spPr bwMode="auto">
          <a:xfrm>
            <a:off x="289243" y="1562379"/>
            <a:ext cx="11589068" cy="4062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2400" dirty="0"/>
              <a:t>1. It seems that food is an </a:t>
            </a:r>
            <a:r>
              <a:rPr lang="en-US" sz="2400" dirty="0">
                <a:highlight>
                  <a:srgbClr val="FFFF00"/>
                </a:highlight>
              </a:rPr>
              <a:t>unavoidable</a:t>
            </a:r>
            <a:r>
              <a:rPr lang="en-US" sz="2400" dirty="0"/>
              <a:t> topic of conversation these days. Whether you’re browsing online, </a:t>
            </a:r>
            <a:r>
              <a:rPr lang="en-US" sz="2400" dirty="0">
                <a:highlight>
                  <a:srgbClr val="FFFF00"/>
                </a:highlight>
              </a:rPr>
              <a:t>flicking through </a:t>
            </a:r>
            <a:r>
              <a:rPr lang="en-US" sz="2400" dirty="0"/>
              <a:t>a magazine, </a:t>
            </a:r>
            <a:r>
              <a:rPr lang="en-US" sz="2400" dirty="0">
                <a:highlight>
                  <a:srgbClr val="FFFF00"/>
                </a:highlight>
              </a:rPr>
              <a:t>zoning out </a:t>
            </a:r>
            <a:r>
              <a:rPr lang="en-US" sz="2400" dirty="0"/>
              <a:t>in front of the TV or chatting away to friends, someone will almost certainly be discussing food in one form or another. Favorite talking points include whether we are over- or underweight because of the type of food we eat; whether we eat too much junk and processed food; whether we ought to eat meat or not; and exactly which superfood or diet is going to save our lives and give us the body we want. These are all burning questions for those of us </a:t>
            </a:r>
            <a:r>
              <a:rPr lang="en-US" sz="2400" dirty="0">
                <a:highlight>
                  <a:srgbClr val="FFFF00"/>
                </a:highlight>
              </a:rPr>
              <a:t>fortunate </a:t>
            </a:r>
            <a:r>
              <a:rPr lang="en-US" sz="2400" dirty="0"/>
              <a:t>enough to be able to choose what we eat, and while diet-related issues are </a:t>
            </a:r>
            <a:r>
              <a:rPr lang="en-US" sz="2400" dirty="0">
                <a:highlight>
                  <a:srgbClr val="FFFF00"/>
                </a:highlight>
              </a:rPr>
              <a:t>undoubtedly</a:t>
            </a:r>
            <a:r>
              <a:rPr lang="en-US" sz="2400" dirty="0"/>
              <a:t> serious and </a:t>
            </a:r>
            <a:r>
              <a:rPr lang="en-US" sz="2400" dirty="0">
                <a:highlight>
                  <a:srgbClr val="FFFF00"/>
                </a:highlight>
              </a:rPr>
              <a:t>potentially</a:t>
            </a:r>
            <a:r>
              <a:rPr lang="en-US" sz="2400" dirty="0"/>
              <a:t> life-threatening, the effects of eating are not only physical. Recent research has been looking at how food affects our moods as well as our bodies.</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 name="Rectangle 4"/>
          <p:cNvSpPr/>
          <p:nvPr/>
        </p:nvSpPr>
        <p:spPr>
          <a:xfrm>
            <a:off x="380946" y="5285558"/>
            <a:ext cx="7635240" cy="523220"/>
          </a:xfrm>
          <a:prstGeom prst="rect">
            <a:avLst/>
          </a:prstGeom>
        </p:spPr>
        <p:txBody>
          <a:bodyPr wrap="square">
            <a:spAutoFit/>
          </a:bodyPr>
          <a:lstStyle/>
          <a:p>
            <a:endParaRPr lang="en-US" sz="2800" dirty="0"/>
          </a:p>
        </p:txBody>
      </p:sp>
      <p:pic>
        <p:nvPicPr>
          <p:cNvPr id="4" name="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72833" y="5135170"/>
            <a:ext cx="487363" cy="487363"/>
          </a:xfrm>
          <a:prstGeom prst="rect">
            <a:avLst/>
          </a:prstGeom>
        </p:spPr>
      </p:pic>
      <p:pic>
        <p:nvPicPr>
          <p:cNvPr id="9" name="Picture 8">
            <a:extLst>
              <a:ext uri="{FF2B5EF4-FFF2-40B4-BE49-F238E27FC236}">
                <a16:creationId xmlns:a16="http://schemas.microsoft.com/office/drawing/2014/main" id="{34880604-4B9E-4587-8B54-48D753C0F8D4}"/>
              </a:ext>
            </a:extLst>
          </p:cNvPr>
          <p:cNvPicPr>
            <a:picLocks noChangeAspect="1"/>
          </p:cNvPicPr>
          <p:nvPr/>
        </p:nvPicPr>
        <p:blipFill>
          <a:blip r:embed="rId7"/>
          <a:stretch>
            <a:fillRect/>
          </a:stretch>
        </p:blipFill>
        <p:spPr>
          <a:xfrm>
            <a:off x="8861787" y="5118817"/>
            <a:ext cx="2514933" cy="1587769"/>
          </a:xfrm>
          <a:prstGeom prst="rect">
            <a:avLst/>
          </a:prstGeom>
        </p:spPr>
      </p:pic>
    </p:spTree>
    <p:extLst>
      <p:ext uri="{BB962C8B-B14F-4D97-AF65-F5344CB8AC3E}">
        <p14:creationId xmlns:p14="http://schemas.microsoft.com/office/powerpoint/2010/main" val="1304903368"/>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96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88929FD-4A98-4FFC-B900-B5C50ADFB49B}"/>
              </a:ext>
            </a:extLst>
          </p:cNvPr>
          <p:cNvSpPr txBox="1"/>
          <p:nvPr/>
        </p:nvSpPr>
        <p:spPr>
          <a:xfrm>
            <a:off x="1445846" y="633046"/>
            <a:ext cx="9941169" cy="2677656"/>
          </a:xfrm>
          <a:prstGeom prst="rect">
            <a:avLst/>
          </a:prstGeom>
          <a:noFill/>
        </p:spPr>
        <p:txBody>
          <a:bodyPr wrap="square" rtlCol="0">
            <a:spAutoFit/>
          </a:bodyPr>
          <a:lstStyle/>
          <a:p>
            <a:r>
              <a:rPr lang="en-US" sz="2800" dirty="0">
                <a:highlight>
                  <a:srgbClr val="FFFF00"/>
                </a:highlight>
              </a:rPr>
              <a:t>Unavoidable → </a:t>
            </a:r>
            <a:r>
              <a:rPr lang="en-US" sz="2800" dirty="0"/>
              <a:t>can’t be stopped; certain; inevitable</a:t>
            </a:r>
          </a:p>
          <a:p>
            <a:r>
              <a:rPr lang="en-US" sz="2800" dirty="0"/>
              <a:t> </a:t>
            </a:r>
            <a:r>
              <a:rPr lang="en-US" sz="2800" dirty="0">
                <a:highlight>
                  <a:srgbClr val="FFFF00"/>
                </a:highlight>
              </a:rPr>
              <a:t>Flicking</a:t>
            </a:r>
            <a:r>
              <a:rPr lang="en-US" sz="2800" dirty="0"/>
              <a:t> </a:t>
            </a:r>
            <a:r>
              <a:rPr lang="en-US" sz="2800" dirty="0">
                <a:highlight>
                  <a:srgbClr val="FFFF00"/>
                </a:highlight>
              </a:rPr>
              <a:t>through → </a:t>
            </a:r>
            <a:r>
              <a:rPr lang="en-US" sz="2800" dirty="0"/>
              <a:t>looking quickly; skimming; flipping pages</a:t>
            </a:r>
          </a:p>
          <a:p>
            <a:r>
              <a:rPr lang="en-US" sz="2800" dirty="0">
                <a:highlight>
                  <a:srgbClr val="FFFF00"/>
                </a:highlight>
              </a:rPr>
              <a:t>Zoning out → </a:t>
            </a:r>
            <a:r>
              <a:rPr lang="en-US" sz="2800" dirty="0"/>
              <a:t>not paying attention; daydreaming; drifting off</a:t>
            </a:r>
          </a:p>
          <a:p>
            <a:r>
              <a:rPr lang="en-US" sz="2800" dirty="0">
                <a:highlight>
                  <a:srgbClr val="FFFF00"/>
                </a:highlight>
              </a:rPr>
              <a:t>Undoubtedly → </a:t>
            </a:r>
            <a:r>
              <a:rPr lang="en-US" sz="2800" dirty="0"/>
              <a:t>surely; certainly; without question</a:t>
            </a:r>
          </a:p>
          <a:p>
            <a:r>
              <a:rPr lang="en-US" sz="2800" dirty="0">
                <a:highlight>
                  <a:srgbClr val="FFFF00"/>
                </a:highlight>
              </a:rPr>
              <a:t>Potentially → </a:t>
            </a:r>
            <a:r>
              <a:rPr lang="en-US" sz="2800" dirty="0"/>
              <a:t>possibly; maybe; could happen</a:t>
            </a:r>
          </a:p>
          <a:p>
            <a:r>
              <a:rPr lang="en-US" sz="2800" dirty="0">
                <a:highlight>
                  <a:srgbClr val="FFFF00"/>
                </a:highlight>
              </a:rPr>
              <a:t>fortunate</a:t>
            </a:r>
            <a:r>
              <a:rPr lang="en-US" sz="2800" dirty="0"/>
              <a:t>: lucky, blessed, having good luck.</a:t>
            </a:r>
          </a:p>
        </p:txBody>
      </p:sp>
    </p:spTree>
    <p:extLst>
      <p:ext uri="{BB962C8B-B14F-4D97-AF65-F5344CB8AC3E}">
        <p14:creationId xmlns:p14="http://schemas.microsoft.com/office/powerpoint/2010/main" val="11988657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Double Wave 32"/>
          <p:cNvSpPr/>
          <p:nvPr/>
        </p:nvSpPr>
        <p:spPr>
          <a:xfrm>
            <a:off x="8762567" y="686425"/>
            <a:ext cx="2265820"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LESSON</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endParaRPr>
          </a:p>
        </p:txBody>
      </p:sp>
      <p:sp>
        <p:nvSpPr>
          <p:cNvPr id="36" name="Footer Placeholder 6"/>
          <p:cNvSpPr txBox="1">
            <a:spLocks/>
          </p:cNvSpPr>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ISLAMIC  EDUCATIONAL COLLEGE         	DATE:					</a:t>
            </a:r>
            <a:r>
              <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37" name="Double Wave 36"/>
          <p:cNvSpPr/>
          <p:nvPr/>
        </p:nvSpPr>
        <p:spPr>
          <a:xfrm>
            <a:off x="6403105" y="678100"/>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8" name="Double Wave 37"/>
          <p:cNvSpPr/>
          <p:nvPr/>
        </p:nvSpPr>
        <p:spPr>
          <a:xfrm>
            <a:off x="3907939" y="673927"/>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9" name="Double Wave 38"/>
          <p:cNvSpPr/>
          <p:nvPr/>
        </p:nvSpPr>
        <p:spPr>
          <a:xfrm>
            <a:off x="380946" y="686425"/>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389572" y="1254047"/>
            <a:ext cx="10296149"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409" y="1230"/>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11028386" y="4233"/>
            <a:ext cx="1209040" cy="45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a:extLst>
              <a:ext uri="{FF2B5EF4-FFF2-40B4-BE49-F238E27FC236}">
                <a16:creationId xmlns:a16="http://schemas.microsoft.com/office/drawing/2014/main" id="{E7943F3F-787D-A74D-7161-B36D6B858079}"/>
              </a:ext>
            </a:extLst>
          </p:cNvPr>
          <p:cNvGrpSpPr/>
          <p:nvPr/>
        </p:nvGrpSpPr>
        <p:grpSpPr>
          <a:xfrm>
            <a:off x="10889782" y="1152316"/>
            <a:ext cx="1261271" cy="716434"/>
            <a:chOff x="7446246" y="205862"/>
            <a:chExt cx="1544854" cy="691058"/>
          </a:xfrm>
        </p:grpSpPr>
        <p:sp>
          <p:nvSpPr>
            <p:cNvPr id="22" name="Rounded Rectangle 10">
              <a:extLst>
                <a:ext uri="{FF2B5EF4-FFF2-40B4-BE49-F238E27FC236}">
                  <a16:creationId xmlns:a16="http://schemas.microsoft.com/office/drawing/2014/main" id="{DD194A77-839E-A485-3E29-B99FA7296432}"/>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63D1A1D4-AEB9-69B0-EADD-5C4E3B6A9B6F}"/>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02:00 minutes</a:t>
              </a:r>
            </a:p>
          </p:txBody>
        </p:sp>
      </p:grpSp>
      <p:sp>
        <p:nvSpPr>
          <p:cNvPr id="2" name="TextBox 1">
            <a:extLst>
              <a:ext uri="{FF2B5EF4-FFF2-40B4-BE49-F238E27FC236}">
                <a16:creationId xmlns:a16="http://schemas.microsoft.com/office/drawing/2014/main" id="{8DC8AF74-B50A-4805-A8E4-A41139DDDC04}"/>
              </a:ext>
            </a:extLst>
          </p:cNvPr>
          <p:cNvSpPr txBox="1"/>
          <p:nvPr/>
        </p:nvSpPr>
        <p:spPr>
          <a:xfrm>
            <a:off x="468879" y="1298269"/>
            <a:ext cx="2192025" cy="40011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0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PRESENTATION</a:t>
            </a:r>
            <a:r>
              <a:rPr lang="en-US" sz="2000" b="1" dirty="0"/>
              <a:t> </a:t>
            </a:r>
          </a:p>
        </p:txBody>
      </p:sp>
      <p:sp>
        <p:nvSpPr>
          <p:cNvPr id="3" name="Rectangle 1"/>
          <p:cNvSpPr>
            <a:spLocks noChangeArrowheads="1"/>
          </p:cNvSpPr>
          <p:nvPr/>
        </p:nvSpPr>
        <p:spPr bwMode="auto">
          <a:xfrm>
            <a:off x="559492" y="2332971"/>
            <a:ext cx="9672644" cy="1231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sz="2800" dirty="0"/>
          </a:p>
          <a:p>
            <a:r>
              <a:rPr lang="en-US" sz="2800" dirty="0"/>
              <a:t>Q: </a:t>
            </a:r>
            <a:r>
              <a:rPr lang="en-US" sz="2800" i="1" dirty="0"/>
              <a:t>What is the main idea of Paragraph 2?</a:t>
            </a:r>
            <a:endParaRPr lang="en-US" sz="2800" dirty="0"/>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 name="Rectangle 3"/>
          <p:cNvSpPr/>
          <p:nvPr/>
        </p:nvSpPr>
        <p:spPr>
          <a:xfrm>
            <a:off x="4320937" y="1605483"/>
            <a:ext cx="2644891" cy="584775"/>
          </a:xfrm>
          <a:prstGeom prst="rect">
            <a:avLst/>
          </a:prstGeom>
        </p:spPr>
        <p:txBody>
          <a:bodyPr wrap="none">
            <a:spAutoFit/>
          </a:bodyPr>
          <a:lstStyle/>
          <a:p>
            <a:r>
              <a:rPr lang="en-US" sz="3200" dirty="0"/>
              <a:t> (Skimming Q):</a:t>
            </a:r>
          </a:p>
        </p:txBody>
      </p:sp>
    </p:spTree>
    <p:extLst>
      <p:ext uri="{BB962C8B-B14F-4D97-AF65-F5344CB8AC3E}">
        <p14:creationId xmlns:p14="http://schemas.microsoft.com/office/powerpoint/2010/main" val="4058478554"/>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Double Wave 32"/>
          <p:cNvSpPr/>
          <p:nvPr/>
        </p:nvSpPr>
        <p:spPr>
          <a:xfrm>
            <a:off x="8762567" y="686425"/>
            <a:ext cx="2265820"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LESSON</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endParaRPr>
          </a:p>
        </p:txBody>
      </p:sp>
      <p:sp>
        <p:nvSpPr>
          <p:cNvPr id="36" name="Footer Placeholder 6"/>
          <p:cNvSpPr txBox="1">
            <a:spLocks/>
          </p:cNvSpPr>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ISLAMIC  EDUCATIONAL COLLEGE         	DATE:					</a:t>
            </a:r>
            <a:r>
              <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37" name="Double Wave 36"/>
          <p:cNvSpPr/>
          <p:nvPr/>
        </p:nvSpPr>
        <p:spPr>
          <a:xfrm>
            <a:off x="6403105" y="678100"/>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8" name="Double Wave 37"/>
          <p:cNvSpPr/>
          <p:nvPr/>
        </p:nvSpPr>
        <p:spPr>
          <a:xfrm>
            <a:off x="3907939" y="673927"/>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9" name="Double Wave 38"/>
          <p:cNvSpPr/>
          <p:nvPr/>
        </p:nvSpPr>
        <p:spPr>
          <a:xfrm>
            <a:off x="380946" y="686425"/>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389572" y="1254047"/>
            <a:ext cx="11703508"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4409" y="1230"/>
            <a:ext cx="650166" cy="644038"/>
          </a:xfrm>
          <a:prstGeom prst="rect">
            <a:avLst/>
          </a:prstGeom>
        </p:spPr>
      </p:pic>
      <p:pic>
        <p:nvPicPr>
          <p:cNvPr id="42"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6094"/>
          <a:stretch/>
        </p:blipFill>
        <p:spPr bwMode="auto">
          <a:xfrm>
            <a:off x="11028386" y="4233"/>
            <a:ext cx="1209040" cy="45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a:extLst>
              <a:ext uri="{FF2B5EF4-FFF2-40B4-BE49-F238E27FC236}">
                <a16:creationId xmlns:a16="http://schemas.microsoft.com/office/drawing/2014/main" id="{E7943F3F-787D-A74D-7161-B36D6B858079}"/>
              </a:ext>
            </a:extLst>
          </p:cNvPr>
          <p:cNvGrpSpPr/>
          <p:nvPr/>
        </p:nvGrpSpPr>
        <p:grpSpPr>
          <a:xfrm>
            <a:off x="10940076" y="492494"/>
            <a:ext cx="1252646" cy="716434"/>
            <a:chOff x="7446246" y="205862"/>
            <a:chExt cx="1544854" cy="691058"/>
          </a:xfrm>
        </p:grpSpPr>
        <p:sp>
          <p:nvSpPr>
            <p:cNvPr id="22" name="Rounded Rectangle 10">
              <a:extLst>
                <a:ext uri="{FF2B5EF4-FFF2-40B4-BE49-F238E27FC236}">
                  <a16:creationId xmlns:a16="http://schemas.microsoft.com/office/drawing/2014/main" id="{DD194A77-839E-A485-3E29-B99FA7296432}"/>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63D1A1D4-AEB9-69B0-EADD-5C4E3B6A9B6F}"/>
                </a:ext>
              </a:extLst>
            </p:cNvPr>
            <p:cNvSpPr/>
            <p:nvPr/>
          </p:nvSpPr>
          <p:spPr>
            <a:xfrm>
              <a:off x="7616014" y="277496"/>
              <a:ext cx="1252200"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06:00 minutes</a:t>
              </a:r>
            </a:p>
          </p:txBody>
        </p:sp>
      </p:grpSp>
      <p:sp>
        <p:nvSpPr>
          <p:cNvPr id="2" name="TextBox 1">
            <a:extLst>
              <a:ext uri="{FF2B5EF4-FFF2-40B4-BE49-F238E27FC236}">
                <a16:creationId xmlns:a16="http://schemas.microsoft.com/office/drawing/2014/main" id="{8DC8AF74-B50A-4805-A8E4-A41139DDDC04}"/>
              </a:ext>
            </a:extLst>
          </p:cNvPr>
          <p:cNvSpPr txBox="1"/>
          <p:nvPr/>
        </p:nvSpPr>
        <p:spPr>
          <a:xfrm>
            <a:off x="468879" y="1298269"/>
            <a:ext cx="2192025" cy="40011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0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PRESENTATION</a:t>
            </a:r>
            <a:r>
              <a:rPr lang="en-US" sz="2000" b="1" dirty="0"/>
              <a:t> </a:t>
            </a:r>
          </a:p>
        </p:txBody>
      </p:sp>
      <p:sp>
        <p:nvSpPr>
          <p:cNvPr id="3" name="Rectangle 1"/>
          <p:cNvSpPr>
            <a:spLocks noChangeArrowheads="1"/>
          </p:cNvSpPr>
          <p:nvPr/>
        </p:nvSpPr>
        <p:spPr bwMode="auto">
          <a:xfrm>
            <a:off x="380946" y="1809920"/>
            <a:ext cx="11677578" cy="3447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2000" dirty="0"/>
              <a:t>2. First and foremost, </a:t>
            </a:r>
            <a:r>
              <a:rPr lang="en-US" sz="2000" dirty="0" err="1"/>
              <a:t>flavour</a:t>
            </a:r>
            <a:r>
              <a:rPr lang="en-US" sz="2000" dirty="0"/>
              <a:t> is a powerful </a:t>
            </a:r>
            <a:r>
              <a:rPr lang="en-US" sz="2000" dirty="0">
                <a:highlight>
                  <a:srgbClr val="FFFF00"/>
                </a:highlight>
              </a:rPr>
              <a:t>conductor</a:t>
            </a:r>
            <a:r>
              <a:rPr lang="en-US" sz="2000" dirty="0"/>
              <a:t> of memories and emotions. Strawberries may </a:t>
            </a:r>
            <a:r>
              <a:rPr lang="en-US" sz="2000" dirty="0">
                <a:highlight>
                  <a:srgbClr val="FFFF00"/>
                </a:highlight>
              </a:rPr>
              <a:t>evoke</a:t>
            </a:r>
            <a:r>
              <a:rPr lang="en-US" sz="2000" dirty="0"/>
              <a:t> a very special summer, a birthday cake may </a:t>
            </a:r>
            <a:r>
              <a:rPr lang="en-US" sz="2000" dirty="0">
                <a:highlight>
                  <a:srgbClr val="FFFF00"/>
                </a:highlight>
              </a:rPr>
              <a:t>conjure</a:t>
            </a:r>
            <a:r>
              <a:rPr lang="en-US" sz="2000" dirty="0"/>
              <a:t> a childlike wonder. In Proust’s </a:t>
            </a:r>
            <a:r>
              <a:rPr lang="en-US" sz="2000" i="1" dirty="0"/>
              <a:t>Remembrance of Things Past</a:t>
            </a:r>
            <a:r>
              <a:rPr lang="en-US" sz="2000" dirty="0"/>
              <a:t>, for example, the narrator </a:t>
            </a:r>
            <a:r>
              <a:rPr lang="en-US" sz="2000" dirty="0">
                <a:highlight>
                  <a:srgbClr val="FFFF00"/>
                </a:highlight>
              </a:rPr>
              <a:t>depicts</a:t>
            </a:r>
            <a:r>
              <a:rPr lang="en-US" sz="2000" dirty="0"/>
              <a:t> the ‘powerful joy’ that a tea-soaked </a:t>
            </a:r>
            <a:r>
              <a:rPr lang="en-US" sz="2000" dirty="0">
                <a:highlight>
                  <a:srgbClr val="FFFF00"/>
                </a:highlight>
              </a:rPr>
              <a:t>madeleine</a:t>
            </a:r>
            <a:r>
              <a:rPr lang="en-US" sz="2000" dirty="0"/>
              <a:t> awakes in him. When he is ‘</a:t>
            </a:r>
            <a:r>
              <a:rPr lang="en-US" sz="2000" dirty="0">
                <a:highlight>
                  <a:srgbClr val="FFFF00"/>
                </a:highlight>
              </a:rPr>
              <a:t>dispirited</a:t>
            </a:r>
            <a:r>
              <a:rPr lang="en-US" sz="2000" dirty="0"/>
              <a:t> after a </a:t>
            </a:r>
            <a:r>
              <a:rPr lang="en-US" sz="2000" dirty="0">
                <a:highlight>
                  <a:srgbClr val="FFFF00"/>
                </a:highlight>
              </a:rPr>
              <a:t>dreary</a:t>
            </a:r>
            <a:r>
              <a:rPr lang="en-US" sz="2000" dirty="0"/>
              <a:t> day, with the prospect of a depressing </a:t>
            </a:r>
            <a:r>
              <a:rPr lang="en-US" sz="2000" dirty="0">
                <a:highlight>
                  <a:srgbClr val="FFFF00"/>
                </a:highlight>
              </a:rPr>
              <a:t>morrow</a:t>
            </a:r>
            <a:r>
              <a:rPr lang="en-US" sz="2000" dirty="0"/>
              <a:t>’. It isn’t so much that the sweet cake tastes lovely, but that it transports him to his innocent youth, when his aunt in the country would feed him the very same treat on Sunday mornings. But  the single most influential sense in </a:t>
            </a:r>
            <a:r>
              <a:rPr lang="en-US" sz="2000" dirty="0" err="1">
                <a:highlight>
                  <a:srgbClr val="FFFF00"/>
                </a:highlight>
              </a:rPr>
              <a:t>flavour</a:t>
            </a:r>
            <a:r>
              <a:rPr lang="en-US" sz="2000" dirty="0">
                <a:highlight>
                  <a:srgbClr val="FFFF00"/>
                </a:highlight>
              </a:rPr>
              <a:t> appreciation </a:t>
            </a:r>
            <a:r>
              <a:rPr lang="en-US" sz="2000" dirty="0"/>
              <a:t>is the sense of smell. Unlike the other senses, smell is processed in a part of the brain that deals with strong emotional responses and memory. A particular smell can trigger both a memory of the time we first experienced it and a repetition of the feelings we had then. So for each of us, particular memories and feelings become associated with certain smells. These are just some of the many ways in which food can make us happy.</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 name="Rectangle 6"/>
          <p:cNvSpPr/>
          <p:nvPr/>
        </p:nvSpPr>
        <p:spPr>
          <a:xfrm>
            <a:off x="559492" y="5108458"/>
            <a:ext cx="6527108" cy="830997"/>
          </a:xfrm>
          <a:prstGeom prst="rect">
            <a:avLst/>
          </a:prstGeom>
        </p:spPr>
        <p:txBody>
          <a:bodyPr wrap="square">
            <a:spAutoFit/>
          </a:bodyPr>
          <a:lstStyle/>
          <a:p>
            <a:r>
              <a:rPr lang="en-US" sz="2400" dirty="0"/>
              <a:t>Listen carefully , highlight the new words, Answer the questions, </a:t>
            </a:r>
          </a:p>
        </p:txBody>
      </p:sp>
      <p:pic>
        <p:nvPicPr>
          <p:cNvPr id="4" name="2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999808" y="944447"/>
            <a:ext cx="438137" cy="487363"/>
          </a:xfrm>
          <a:prstGeom prst="rect">
            <a:avLst/>
          </a:prstGeom>
        </p:spPr>
      </p:pic>
      <p:pic>
        <p:nvPicPr>
          <p:cNvPr id="3074" name="Picture 2" descr="Kagan Structures">
            <a:extLst>
              <a:ext uri="{FF2B5EF4-FFF2-40B4-BE49-F238E27FC236}">
                <a16:creationId xmlns:a16="http://schemas.microsoft.com/office/drawing/2014/main" id="{4BEBB316-42E9-4E99-BFAD-BD1EDBF3C04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94786" y="5108458"/>
            <a:ext cx="2133600" cy="16197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0281651"/>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15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EF11F9D-F412-40F1-A203-6C6FB9288A66}"/>
              </a:ext>
            </a:extLst>
          </p:cNvPr>
          <p:cNvSpPr txBox="1"/>
          <p:nvPr/>
        </p:nvSpPr>
        <p:spPr>
          <a:xfrm>
            <a:off x="531447" y="1375507"/>
            <a:ext cx="10425722" cy="2585323"/>
          </a:xfrm>
          <a:prstGeom prst="rect">
            <a:avLst/>
          </a:prstGeom>
          <a:noFill/>
        </p:spPr>
        <p:txBody>
          <a:bodyPr wrap="square">
            <a:spAutoFit/>
          </a:bodyPr>
          <a:lstStyle/>
          <a:p>
            <a:r>
              <a:rPr lang="en-US" dirty="0">
                <a:highlight>
                  <a:srgbClr val="FFFF00"/>
                </a:highlight>
              </a:rPr>
              <a:t>Conductor</a:t>
            </a:r>
            <a:r>
              <a:rPr lang="en-US" dirty="0"/>
              <a:t> → carrier, transmitter, something that passes or leads something on</a:t>
            </a:r>
          </a:p>
          <a:p>
            <a:r>
              <a:rPr lang="en-US" dirty="0">
                <a:highlight>
                  <a:srgbClr val="FFFF00"/>
                </a:highlight>
              </a:rPr>
              <a:t>Evoke</a:t>
            </a:r>
            <a:r>
              <a:rPr lang="en-US" dirty="0"/>
              <a:t> → bring out, call up, remind, stir (a memory or feeling)</a:t>
            </a:r>
          </a:p>
          <a:p>
            <a:r>
              <a:rPr lang="en-US" dirty="0">
                <a:highlight>
                  <a:srgbClr val="FFFF00"/>
                </a:highlight>
              </a:rPr>
              <a:t>Conjure</a:t>
            </a:r>
            <a:r>
              <a:rPr lang="en-US" dirty="0"/>
              <a:t> → create, bring to mind, call forth (like an image or memory)</a:t>
            </a:r>
          </a:p>
          <a:p>
            <a:r>
              <a:rPr lang="en-US" dirty="0">
                <a:highlight>
                  <a:srgbClr val="FFFF00"/>
                </a:highlight>
              </a:rPr>
              <a:t>Depict</a:t>
            </a:r>
            <a:r>
              <a:rPr lang="en-US" dirty="0"/>
              <a:t> → describe, show, illustrate, represent</a:t>
            </a:r>
          </a:p>
          <a:p>
            <a:r>
              <a:rPr lang="en-US" dirty="0">
                <a:highlight>
                  <a:srgbClr val="FFFF00"/>
                </a:highlight>
              </a:rPr>
              <a:t>Madeleine</a:t>
            </a:r>
            <a:r>
              <a:rPr lang="en-US" dirty="0"/>
              <a:t> / Madeleine cake → a small sponge cake shaped like a shell, often linked with memory in literature </a:t>
            </a:r>
            <a:r>
              <a:rPr lang="en-US" dirty="0">
                <a:highlight>
                  <a:srgbClr val="FFFF00"/>
                </a:highlight>
              </a:rPr>
              <a:t>Dispirited</a:t>
            </a:r>
            <a:r>
              <a:rPr lang="en-US" dirty="0"/>
              <a:t> → sad, discouraged, low in spirits</a:t>
            </a:r>
          </a:p>
          <a:p>
            <a:r>
              <a:rPr lang="en-US" dirty="0">
                <a:highlight>
                  <a:srgbClr val="FFFF00"/>
                </a:highlight>
              </a:rPr>
              <a:t>Dreary</a:t>
            </a:r>
            <a:r>
              <a:rPr lang="en-US" dirty="0"/>
              <a:t> → dull, boring, gloomy, depressing</a:t>
            </a:r>
          </a:p>
          <a:p>
            <a:r>
              <a:rPr lang="en-US" dirty="0">
                <a:highlight>
                  <a:srgbClr val="FFFF00"/>
                </a:highlight>
              </a:rPr>
              <a:t>Morrow</a:t>
            </a:r>
            <a:r>
              <a:rPr lang="en-US" dirty="0"/>
              <a:t> (from the passage “a depressing morrow”) → the next day, tomorrow</a:t>
            </a:r>
          </a:p>
          <a:p>
            <a:r>
              <a:rPr lang="en-US" dirty="0" err="1">
                <a:highlight>
                  <a:srgbClr val="FFFF00"/>
                </a:highlight>
              </a:rPr>
              <a:t>Flavour</a:t>
            </a:r>
            <a:r>
              <a:rPr lang="en-US" dirty="0">
                <a:highlight>
                  <a:srgbClr val="FFFF00"/>
                </a:highlight>
              </a:rPr>
              <a:t> appreciation </a:t>
            </a:r>
            <a:r>
              <a:rPr lang="en-US" dirty="0"/>
              <a:t>→ enjoying or valuing the taste and smell of food</a:t>
            </a:r>
          </a:p>
        </p:txBody>
      </p:sp>
    </p:spTree>
    <p:extLst>
      <p:ext uri="{BB962C8B-B14F-4D97-AF65-F5344CB8AC3E}">
        <p14:creationId xmlns:p14="http://schemas.microsoft.com/office/powerpoint/2010/main" val="9483560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FCD5A634654594FBBFFA6A58C1B7A05" ma:contentTypeVersion="14" ma:contentTypeDescription="Create a new document." ma:contentTypeScope="" ma:versionID="6b2dea2e8b93c79cf5ca688f69d4c3ec">
  <xsd:schema xmlns:xsd="http://www.w3.org/2001/XMLSchema" xmlns:xs="http://www.w3.org/2001/XMLSchema" xmlns:p="http://schemas.microsoft.com/office/2006/metadata/properties" xmlns:ns2="0b7d3d12-a688-4a65-9735-5d5242335cee" xmlns:ns3="3e03e693-6f57-4a0f-8762-2487ed846c1c" targetNamespace="http://schemas.microsoft.com/office/2006/metadata/properties" ma:root="true" ma:fieldsID="21fb15d1cb0a07f67bc2296c58cdc3ae" ns2:_="" ns3:_="">
    <xsd:import namespace="0b7d3d12-a688-4a65-9735-5d5242335cee"/>
    <xsd:import namespace="3e03e693-6f57-4a0f-8762-2487ed846c1c"/>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SearchPropertie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b7d3d12-a688-4a65-9735-5d5242335ce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3d429481-e3d0-471e-bc25-7565d51e70f2"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Location" ma:index="20" nillable="true" ma:displayName="Location" ma:indexed="true" ma:internalName="MediaServiceLocation" ma:readOnly="true">
      <xsd:simpleType>
        <xsd:restriction base="dms:Text"/>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e03e693-6f57-4a0f-8762-2487ed846c1c"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824593b5-bb6d-4ace-b8b0-595ce26c6980}" ma:internalName="TaxCatchAll" ma:showField="CatchAllData" ma:web="3e03e693-6f57-4a0f-8762-2487ed846c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b7d3d12-a688-4a65-9735-5d5242335cee">
      <Terms xmlns="http://schemas.microsoft.com/office/infopath/2007/PartnerControls"/>
    </lcf76f155ced4ddcb4097134ff3c332f>
    <TaxCatchAll xmlns="3e03e693-6f57-4a0f-8762-2487ed846c1c" xsi:nil="true"/>
  </documentManagement>
</p:properties>
</file>

<file path=customXml/itemProps1.xml><?xml version="1.0" encoding="utf-8"?>
<ds:datastoreItem xmlns:ds="http://schemas.openxmlformats.org/officeDocument/2006/customXml" ds:itemID="{07C2F8A7-48F6-4D82-82F2-D3F1E0B0BD68}">
  <ds:schemaRefs>
    <ds:schemaRef ds:uri="http://schemas.microsoft.com/sharepoint/v3/contenttype/forms"/>
  </ds:schemaRefs>
</ds:datastoreItem>
</file>

<file path=customXml/itemProps2.xml><?xml version="1.0" encoding="utf-8"?>
<ds:datastoreItem xmlns:ds="http://schemas.openxmlformats.org/officeDocument/2006/customXml" ds:itemID="{3C172FB0-7E72-4296-875E-1A149AF16D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b7d3d12-a688-4a65-9735-5d5242335cee"/>
    <ds:schemaRef ds:uri="3e03e693-6f57-4a0f-8762-2487ed846c1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1314F1E-9D15-4FF2-8C43-2E449C249AEB}">
  <ds:schemaRefs>
    <ds:schemaRef ds:uri="http://schemas.microsoft.com/office/2006/documentManagement/types"/>
    <ds:schemaRef ds:uri="http://schemas.microsoft.com/office/infopath/2007/PartnerControls"/>
    <ds:schemaRef ds:uri="http://purl.org/dc/elements/1.1/"/>
    <ds:schemaRef ds:uri="0b7d3d12-a688-4a65-9735-5d5242335cee"/>
    <ds:schemaRef ds:uri="3e03e693-6f57-4a0f-8762-2487ed846c1c"/>
    <ds:schemaRef ds:uri="http://schemas.openxmlformats.org/package/2006/metadata/core-properties"/>
    <ds:schemaRef ds:uri="http://schemas.microsoft.com/office/2006/metadata/properties"/>
    <ds:schemaRef ds:uri="http://www.w3.org/XML/1998/namespace"/>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3591</TotalTime>
  <Words>2551</Words>
  <Application>Microsoft Office PowerPoint</Application>
  <PresentationFormat>Widescreen</PresentationFormat>
  <Paragraphs>269</Paragraphs>
  <Slides>32</Slides>
  <Notes>1</Notes>
  <HiddenSlides>0</HiddenSlides>
  <MMClips>6</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Adobe Arabic</vt:lpstr>
      <vt:lpstr>Arial</vt:lpstr>
      <vt:lpstr>Calibri</vt:lpstr>
      <vt:lpstr>Calibri Light</vt:lpstr>
      <vt:lpstr>HelveticaNeueLT Arabic 45 Light</vt:lpstr>
      <vt:lpstr>HelveticaNeueLT Arabic 55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Ghassan Hazza</dc:creator>
  <cp:lastModifiedBy>ibrahim hussein</cp:lastModifiedBy>
  <cp:revision>236</cp:revision>
  <cp:lastPrinted>2024-02-21T09:04:20Z</cp:lastPrinted>
  <dcterms:created xsi:type="dcterms:W3CDTF">2019-06-13T08:00:41Z</dcterms:created>
  <dcterms:modified xsi:type="dcterms:W3CDTF">2025-09-21T16:18:52Z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0x0101005FCD5A634654594FBBFFA6A58C1B7A05</vt:lpwstr>
  </property>
</Properties>
</file>