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74" r:id="rId5"/>
    <p:sldId id="339" r:id="rId6"/>
    <p:sldId id="413" r:id="rId7"/>
    <p:sldId id="421" r:id="rId8"/>
    <p:sldId id="422" r:id="rId9"/>
    <p:sldId id="340" r:id="rId10"/>
    <p:sldId id="416" r:id="rId11"/>
    <p:sldId id="414" r:id="rId12"/>
    <p:sldId id="419" r:id="rId13"/>
    <p:sldId id="415" r:id="rId14"/>
    <p:sldId id="417" r:id="rId15"/>
    <p:sldId id="426" r:id="rId16"/>
    <p:sldId id="418" r:id="rId17"/>
    <p:sldId id="425" r:id="rId18"/>
    <p:sldId id="424" r:id="rId19"/>
    <p:sldId id="311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0" autoAdjust="0"/>
    <p:restoredTop sz="95332" autoAdjust="0"/>
  </p:normalViewPr>
  <p:slideViewPr>
    <p:cSldViewPr snapToGrid="0">
      <p:cViewPr varScale="1">
        <p:scale>
          <a:sx n="93" d="100"/>
          <a:sy n="93" d="100"/>
        </p:scale>
        <p:origin x="96" y="19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F5163-0BB8-473C-BB1B-4F3B25A47BB1}" type="datetimeFigureOut">
              <a:rPr lang="en-US" smtClean="0"/>
              <a:t>21-09-2025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E86C7-2CDB-4330-AB04-FCAA9564E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8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21-09-2025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21-09-2025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21-09-2025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21-09-2025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21-09-2025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21-09-2025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21-09-2025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21-09-2025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21-09-2025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21-09-2025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21-09-2025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2.xml"/><Relationship Id="rId7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10" Type="http://schemas.openxmlformats.org/officeDocument/2006/relationships/image" Target="../media/image3.png"/><Relationship Id="rId4" Type="http://schemas.openxmlformats.org/officeDocument/2006/relationships/slide" Target="slide6.xml"/><Relationship Id="rId9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hyperlink" Target="https://padlet.com/alselaweamneh/what-did-you-learn-qw8knrtu9tyxobf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s://create.kahoot.it/details/8c81ec7c-7402-47a2-a580-94e5a4833d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hlinkClick r:id="rId2" action="ppaction://hlinksldjump"/>
          </p:cNvPr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  <a:hlinkClick r:id="rId3" action="ppaction://hlinksldjump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rId4" action="ppaction://hlinksldjump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rId4" action="ppaction://hlinksldjump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rId5" action="ppaction://hlinksldjump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" action="ppaction://noaction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rId6" action="ppaction://hlinksldjump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hlinkClick r:id="rId3" action="ppaction://hlinksldjump"/>
          </p:cNvPr>
          <p:cNvSpPr/>
          <p:nvPr/>
        </p:nvSpPr>
        <p:spPr>
          <a:xfrm>
            <a:off x="98791" y="1788372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  <a:hlinkClick r:id="rId3" action="ppaction://hlinksldjump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" action="ppaction://noaction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" action="ppaction://noaction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  <a:hlinkClick r:id="rId8" action="ppaction://hlinksldjump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B737CE5B-B25A-494B-BFEF-F96EEBED8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253" y="0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C2AA7B-D64D-447F-9275-A7C3DB2D8282}"/>
              </a:ext>
            </a:extLst>
          </p:cNvPr>
          <p:cNvSpPr/>
          <p:nvPr/>
        </p:nvSpPr>
        <p:spPr>
          <a:xfrm>
            <a:off x="3232298" y="1938740"/>
            <a:ext cx="70096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cs typeface="+mj-cs"/>
              </a:rPr>
              <a:t>Unit</a:t>
            </a:r>
            <a:r>
              <a:rPr lang="ar-SA" sz="3600" dirty="0">
                <a:cs typeface="+mj-cs"/>
              </a:rPr>
              <a:t>: </a:t>
            </a:r>
            <a:r>
              <a:rPr lang="en-US" sz="3600" dirty="0">
                <a:cs typeface="+mj-cs"/>
              </a:rPr>
              <a:t> Three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cs typeface="+mj-cs"/>
              </a:rPr>
              <a:t>Lesson</a:t>
            </a:r>
            <a:r>
              <a:rPr lang="ar-SA" sz="3600" dirty="0">
                <a:cs typeface="+mj-cs"/>
              </a:rPr>
              <a:t>:  </a:t>
            </a:r>
            <a:r>
              <a:rPr lang="en-US" sz="3600" dirty="0">
                <a:cs typeface="+mj-cs"/>
              </a:rPr>
              <a:t> Reading Comprehension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cs typeface="+mj-cs"/>
              </a:rPr>
              <a:t>“CAN YOU EAT YOURSELF HAPPY”</a:t>
            </a:r>
            <a:endParaRPr lang="ar-JO" sz="3600" dirty="0"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cs typeface="+mj-cs"/>
              </a:rPr>
              <a:t>Subject: Let’s eat</a:t>
            </a:r>
            <a:endParaRPr lang="ar-SA" sz="3600" dirty="0"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cs typeface="+mj-cs"/>
              </a:rPr>
              <a:t>Grade: 10</a:t>
            </a:r>
            <a:endParaRPr lang="ar-JO" sz="3600" dirty="0"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51" y="4428068"/>
            <a:ext cx="5656307" cy="23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BDA709-26FE-40CE-8F19-344519C1E76A}"/>
              </a:ext>
            </a:extLst>
          </p:cNvPr>
          <p:cNvSpPr txBox="1"/>
          <p:nvPr/>
        </p:nvSpPr>
        <p:spPr>
          <a:xfrm>
            <a:off x="387178" y="1952368"/>
            <a:ext cx="59312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Suffix al is used to form ____________ from _______________     </a:t>
            </a:r>
          </a:p>
          <a:p>
            <a:endParaRPr lang="en-US" sz="3200" dirty="0"/>
          </a:p>
          <a:p>
            <a:r>
              <a:rPr lang="en-US" sz="3200" dirty="0"/>
              <a:t>It means “related to”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00329-6185-49ED-8133-CE767D310EF6}"/>
              </a:ext>
            </a:extLst>
          </p:cNvPr>
          <p:cNvSpPr txBox="1"/>
          <p:nvPr/>
        </p:nvSpPr>
        <p:spPr>
          <a:xfrm>
            <a:off x="6771504" y="486032"/>
            <a:ext cx="358345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Emotional</a:t>
            </a:r>
          </a:p>
          <a:p>
            <a:r>
              <a:rPr lang="en-US" sz="4400" b="1" dirty="0"/>
              <a:t>Universal</a:t>
            </a:r>
          </a:p>
          <a:p>
            <a:r>
              <a:rPr lang="en-US" sz="4400" b="1" dirty="0"/>
              <a:t>Essential</a:t>
            </a:r>
          </a:p>
          <a:p>
            <a:r>
              <a:rPr lang="en-US" sz="4400" b="1" dirty="0"/>
              <a:t>Occupational</a:t>
            </a:r>
          </a:p>
          <a:p>
            <a:r>
              <a:rPr lang="en-US" sz="4400" b="1" dirty="0"/>
              <a:t>Elemental</a:t>
            </a:r>
          </a:p>
          <a:p>
            <a:r>
              <a:rPr lang="en-US" sz="4400" b="1" dirty="0"/>
              <a:t>Nutritional</a:t>
            </a:r>
          </a:p>
          <a:p>
            <a:r>
              <a:rPr lang="en-US" sz="4400" b="1" dirty="0"/>
              <a:t>psychological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F634FE-925B-491E-8FA0-7ED6D2A42D89}"/>
              </a:ext>
            </a:extLst>
          </p:cNvPr>
          <p:cNvSpPr txBox="1"/>
          <p:nvPr/>
        </p:nvSpPr>
        <p:spPr>
          <a:xfrm>
            <a:off x="543697" y="431171"/>
            <a:ext cx="2496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:     add  -al    </a:t>
            </a:r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05E90FD-F8C8-43EC-8B3F-BB909702855B}"/>
              </a:ext>
            </a:extLst>
          </p:cNvPr>
          <p:cNvCxnSpPr/>
          <p:nvPr/>
        </p:nvCxnSpPr>
        <p:spPr>
          <a:xfrm>
            <a:off x="5074508" y="2463114"/>
            <a:ext cx="2636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1201E6-5EBC-4772-A5BA-F89851C5A946}"/>
              </a:ext>
            </a:extLst>
          </p:cNvPr>
          <p:cNvCxnSpPr/>
          <p:nvPr/>
        </p:nvCxnSpPr>
        <p:spPr>
          <a:xfrm>
            <a:off x="5338119" y="4296033"/>
            <a:ext cx="2636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CACAC7-B982-40E4-8756-CE758A319145}"/>
              </a:ext>
            </a:extLst>
          </p:cNvPr>
          <p:cNvCxnSpPr/>
          <p:nvPr/>
        </p:nvCxnSpPr>
        <p:spPr>
          <a:xfrm>
            <a:off x="5535827" y="4679091"/>
            <a:ext cx="2636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13C7998-8DCA-40F7-8F59-6D002793D651}"/>
              </a:ext>
            </a:extLst>
          </p:cNvPr>
          <p:cNvSpPr/>
          <p:nvPr/>
        </p:nvSpPr>
        <p:spPr>
          <a:xfrm>
            <a:off x="700216" y="2561968"/>
            <a:ext cx="1977081" cy="477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adjectives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A5856A-E5AD-42D4-A768-465328B75F7D}"/>
              </a:ext>
            </a:extLst>
          </p:cNvPr>
          <p:cNvSpPr/>
          <p:nvPr/>
        </p:nvSpPr>
        <p:spPr>
          <a:xfrm>
            <a:off x="803188" y="3171568"/>
            <a:ext cx="1977081" cy="477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nouns</a:t>
            </a:r>
          </a:p>
        </p:txBody>
      </p:sp>
    </p:spTree>
    <p:extLst>
      <p:ext uri="{BB962C8B-B14F-4D97-AF65-F5344CB8AC3E}">
        <p14:creationId xmlns:p14="http://schemas.microsoft.com/office/powerpoint/2010/main" val="20289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D68AA2AD-2155-484C-B646-711BB3055B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100264"/>
              </p:ext>
            </p:extLst>
          </p:nvPr>
        </p:nvGraphicFramePr>
        <p:xfrm>
          <a:off x="2010032" y="719666"/>
          <a:ext cx="8946292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174">
                  <a:extLst>
                    <a:ext uri="{9D8B030D-6E8A-4147-A177-3AD203B41FA5}">
                      <a16:colId xmlns:a16="http://schemas.microsoft.com/office/drawing/2014/main" val="3441639024"/>
                    </a:ext>
                  </a:extLst>
                </a:gridCol>
                <a:gridCol w="2974059">
                  <a:extLst>
                    <a:ext uri="{9D8B030D-6E8A-4147-A177-3AD203B41FA5}">
                      <a16:colId xmlns:a16="http://schemas.microsoft.com/office/drawing/2014/main" val="3428736072"/>
                    </a:ext>
                  </a:extLst>
                </a:gridCol>
                <a:gridCol w="2974059">
                  <a:extLst>
                    <a:ext uri="{9D8B030D-6E8A-4147-A177-3AD203B41FA5}">
                      <a16:colId xmlns:a16="http://schemas.microsoft.com/office/drawing/2014/main" val="3772593789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Spelling rules for adding suffix “al”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547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General rule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“al”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Nation       national</a:t>
                      </a:r>
                    </a:p>
                    <a:p>
                      <a:r>
                        <a:rPr lang="en-US" dirty="0"/>
                        <a:t>Element      elemental</a:t>
                      </a:r>
                    </a:p>
                    <a:p>
                      <a:r>
                        <a:rPr lang="en-US" dirty="0"/>
                        <a:t>Nutrition        nutritional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751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Nouns ending in -y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         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    +    </a:t>
                      </a:r>
                      <a:r>
                        <a:rPr lang="en-US" dirty="0" err="1"/>
                        <a:t>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History         historical</a:t>
                      </a:r>
                    </a:p>
                    <a:p>
                      <a:r>
                        <a:rPr lang="en-US" dirty="0"/>
                        <a:t>Economy     economical </a:t>
                      </a:r>
                    </a:p>
                    <a:p>
                      <a:r>
                        <a:rPr lang="en-US" dirty="0"/>
                        <a:t>Psychology         psychological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69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Nouns ending in -e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Drop the 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Nature         natural</a:t>
                      </a:r>
                    </a:p>
                    <a:p>
                      <a:r>
                        <a:rPr lang="en-US" dirty="0"/>
                        <a:t>Universe      universal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187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Most nouns ending in -</a:t>
                      </a:r>
                      <a:r>
                        <a:rPr lang="en-US" dirty="0" err="1"/>
                        <a:t>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           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     + 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Finance          financial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639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Some nouns ending in -</a:t>
                      </a:r>
                      <a:r>
                        <a:rPr lang="en-US" dirty="0" err="1"/>
                        <a:t>ence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</a:t>
                      </a:r>
                      <a:r>
                        <a:rPr lang="en-US" dirty="0" err="1"/>
                        <a:t>ence</a:t>
                      </a:r>
                      <a:r>
                        <a:rPr lang="en-US" dirty="0"/>
                        <a:t>           </a:t>
                      </a:r>
                      <a:r>
                        <a:rPr lang="en-US" dirty="0" err="1"/>
                        <a:t>ential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Essence           essential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Influ</a:t>
                      </a: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ence </a:t>
                      </a:r>
                      <a:r>
                        <a:rPr lang="en-US" dirty="0"/>
                        <a:t>         influential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323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284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5901E8-DB2E-434D-8ABD-A3A4A51A169F}"/>
              </a:ext>
            </a:extLst>
          </p:cNvPr>
          <p:cNvSpPr txBox="1"/>
          <p:nvPr/>
        </p:nvSpPr>
        <p:spPr>
          <a:xfrm>
            <a:off x="5733536" y="361075"/>
            <a:ext cx="60960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Where to Use Nouns</a:t>
            </a:r>
          </a:p>
          <a:p>
            <a:r>
              <a:rPr lang="en-US" dirty="0"/>
              <a:t>1️⃣ </a:t>
            </a:r>
            <a:r>
              <a:rPr lang="en-US" b="1" dirty="0"/>
              <a:t>After articles (a, an, the)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 book</a:t>
            </a:r>
            <a:r>
              <a:rPr lang="en-US" dirty="0"/>
              <a:t>, </a:t>
            </a:r>
            <a:r>
              <a:rPr lang="en-US" b="1" dirty="0"/>
              <a:t>an apple</a:t>
            </a:r>
            <a:r>
              <a:rPr lang="en-US" dirty="0"/>
              <a:t>, </a:t>
            </a:r>
            <a:r>
              <a:rPr lang="en-US" b="1" dirty="0"/>
              <a:t>the house</a:t>
            </a:r>
            <a:endParaRPr lang="en-US" dirty="0"/>
          </a:p>
          <a:p>
            <a:r>
              <a:rPr lang="en-US" dirty="0"/>
              <a:t>2️⃣ </a:t>
            </a:r>
            <a:r>
              <a:rPr lang="en-US" b="1" dirty="0"/>
              <a:t>After adjectives (adjective + noun)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beautiful house</a:t>
            </a:r>
            <a:r>
              <a:rPr lang="en-US" dirty="0"/>
              <a:t>, </a:t>
            </a:r>
            <a:r>
              <a:rPr lang="en-US" b="1" dirty="0"/>
              <a:t>interesting story</a:t>
            </a:r>
            <a:endParaRPr lang="en-US" dirty="0"/>
          </a:p>
          <a:p>
            <a:r>
              <a:rPr lang="en-US" dirty="0"/>
              <a:t>3️⃣ </a:t>
            </a:r>
            <a:r>
              <a:rPr lang="en-US" b="1" dirty="0"/>
              <a:t>Before another noun (noun + noun = noun modifier)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health benefits</a:t>
            </a:r>
            <a:r>
              <a:rPr lang="en-US" dirty="0"/>
              <a:t>, </a:t>
            </a:r>
            <a:r>
              <a:rPr lang="en-US" b="1" dirty="0"/>
              <a:t>coffee table</a:t>
            </a:r>
            <a:endParaRPr lang="en-US" dirty="0"/>
          </a:p>
          <a:p>
            <a:r>
              <a:rPr lang="en-US" dirty="0"/>
              <a:t>4️⃣ </a:t>
            </a:r>
            <a:r>
              <a:rPr lang="en-US" b="1" dirty="0"/>
              <a:t>After “of” (noun + of + noun)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the roof of the house</a:t>
            </a:r>
            <a:r>
              <a:rPr lang="en-US" dirty="0"/>
              <a:t>, </a:t>
            </a:r>
            <a:r>
              <a:rPr lang="en-US" b="1" dirty="0"/>
              <a:t>a friend of mine</a:t>
            </a:r>
            <a:endParaRPr lang="en-US" dirty="0"/>
          </a:p>
          <a:p>
            <a:r>
              <a:rPr lang="en-US" dirty="0"/>
              <a:t>5️⃣ </a:t>
            </a:r>
            <a:r>
              <a:rPr lang="en-US" b="1" dirty="0"/>
              <a:t>As subject or object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Subject: </a:t>
            </a:r>
            <a:r>
              <a:rPr lang="en-US" b="1" dirty="0"/>
              <a:t>Dogs</a:t>
            </a:r>
            <a:r>
              <a:rPr lang="en-US" dirty="0"/>
              <a:t> are friendly.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Object: I love </a:t>
            </a:r>
            <a:r>
              <a:rPr lang="en-US" b="1" dirty="0"/>
              <a:t>chocolate</a:t>
            </a:r>
            <a:r>
              <a:rPr lang="en-US" dirty="0"/>
              <a:t>.</a:t>
            </a:r>
          </a:p>
          <a:p>
            <a:r>
              <a:rPr lang="en-US" dirty="0"/>
              <a:t>6️⃣ </a:t>
            </a:r>
            <a:r>
              <a:rPr lang="en-US" b="1" dirty="0"/>
              <a:t>After numbers or quantifiers (number/quantifier + noun)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three students</a:t>
            </a:r>
            <a:r>
              <a:rPr lang="en-US" dirty="0"/>
              <a:t>, </a:t>
            </a:r>
            <a:r>
              <a:rPr lang="en-US" b="1" dirty="0"/>
              <a:t>many books</a:t>
            </a:r>
            <a:endParaRPr lang="en-US" dirty="0"/>
          </a:p>
          <a:p>
            <a:r>
              <a:rPr lang="en-US" dirty="0"/>
              <a:t>7️⃣ </a:t>
            </a:r>
            <a:r>
              <a:rPr lang="en-US" b="1" dirty="0"/>
              <a:t>After possessive adjectives (my, your, his, her, its, our, their)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my book</a:t>
            </a:r>
            <a:r>
              <a:rPr lang="en-US" dirty="0"/>
              <a:t>, </a:t>
            </a:r>
            <a:r>
              <a:rPr lang="en-US" b="1" dirty="0"/>
              <a:t>her bag</a:t>
            </a:r>
            <a:r>
              <a:rPr lang="en-US" dirty="0"/>
              <a:t>, </a:t>
            </a:r>
            <a:r>
              <a:rPr lang="en-US" b="1" dirty="0"/>
              <a:t>their house</a:t>
            </a:r>
            <a:endParaRPr lang="en-US" dirty="0"/>
          </a:p>
          <a:p>
            <a:r>
              <a:rPr lang="en-US" dirty="0"/>
              <a:t>8️⃣ </a:t>
            </a:r>
            <a:r>
              <a:rPr lang="en-US" b="1" dirty="0"/>
              <a:t>With “no” + noun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No students</a:t>
            </a:r>
            <a:r>
              <a:rPr lang="en-US" dirty="0"/>
              <a:t> came to class.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No food</a:t>
            </a:r>
            <a:r>
              <a:rPr lang="en-US" dirty="0"/>
              <a:t> is left.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No good ideas</a:t>
            </a:r>
            <a:r>
              <a:rPr lang="en-US" dirty="0"/>
              <a:t> were suggested.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2AD21-CDF3-405C-BDF1-03CFB6500EFA}"/>
              </a:ext>
            </a:extLst>
          </p:cNvPr>
          <p:cNvSpPr txBox="1"/>
          <p:nvPr/>
        </p:nvSpPr>
        <p:spPr>
          <a:xfrm>
            <a:off x="543696" y="587615"/>
            <a:ext cx="454728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Where to Use Adjectives</a:t>
            </a:r>
          </a:p>
          <a:p>
            <a:r>
              <a:rPr lang="en-US" dirty="0"/>
              <a:t>1️⃣ Before nouns (attributive position)Example: </a:t>
            </a:r>
            <a:r>
              <a:rPr lang="en-US" dirty="0">
                <a:highlight>
                  <a:srgbClr val="FFFF00"/>
                </a:highlight>
              </a:rPr>
              <a:t>beautiful</a:t>
            </a:r>
            <a:r>
              <a:rPr lang="en-US" dirty="0"/>
              <a:t> house, </a:t>
            </a:r>
            <a:r>
              <a:rPr lang="en-US" dirty="0">
                <a:highlight>
                  <a:srgbClr val="FFFF00"/>
                </a:highlight>
              </a:rPr>
              <a:t>interesting</a:t>
            </a:r>
            <a:r>
              <a:rPr lang="en-US" dirty="0"/>
              <a:t> story</a:t>
            </a:r>
          </a:p>
          <a:p>
            <a:r>
              <a:rPr lang="en-US" dirty="0"/>
              <a:t>2️⃣ After linking verbs (predicative position)Example: The house is beautiful. Example: She seems </a:t>
            </a:r>
            <a:r>
              <a:rPr lang="en-US" dirty="0">
                <a:highlight>
                  <a:srgbClr val="FFFF00"/>
                </a:highlight>
              </a:rPr>
              <a:t>tired</a:t>
            </a:r>
          </a:p>
          <a:p>
            <a:r>
              <a:rPr lang="en-US" dirty="0"/>
              <a:t>3️⃣ After adverbs</a:t>
            </a:r>
          </a:p>
          <a:p>
            <a:r>
              <a:rPr lang="en-US" dirty="0"/>
              <a:t> Example: The bag is too </a:t>
            </a:r>
            <a:r>
              <a:rPr lang="en-US" dirty="0">
                <a:highlight>
                  <a:srgbClr val="FFFF00"/>
                </a:highlight>
              </a:rPr>
              <a:t>heavy</a:t>
            </a:r>
            <a:r>
              <a:rPr lang="en-US" dirty="0"/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982BE6-0376-438C-89F9-2539C5D36714}"/>
              </a:ext>
            </a:extLst>
          </p:cNvPr>
          <p:cNvSpPr txBox="1"/>
          <p:nvPr/>
        </p:nvSpPr>
        <p:spPr>
          <a:xfrm>
            <a:off x="543696" y="465660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Adjective + enough → comes after the adjective</a:t>
            </a:r>
          </a:p>
          <a:p>
            <a:r>
              <a:rPr lang="en-US" dirty="0"/>
              <a:t>Enough + noun → comes before the noun</a:t>
            </a:r>
          </a:p>
        </p:txBody>
      </p:sp>
    </p:spTree>
    <p:extLst>
      <p:ext uri="{BB962C8B-B14F-4D97-AF65-F5344CB8AC3E}">
        <p14:creationId xmlns:p14="http://schemas.microsoft.com/office/powerpoint/2010/main" val="3755379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F5F712-70F7-4876-BEBF-691AFF8C6761}"/>
              </a:ext>
            </a:extLst>
          </p:cNvPr>
          <p:cNvSpPr txBox="1"/>
          <p:nvPr/>
        </p:nvSpPr>
        <p:spPr>
          <a:xfrm>
            <a:off x="1721708" y="2044005"/>
            <a:ext cx="86414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We usually add the suffix ‘-al’ to </a:t>
            </a:r>
            <a:r>
              <a:rPr lang="en-US" sz="2800" dirty="0">
                <a:highlight>
                  <a:srgbClr val="FFFF00"/>
                </a:highlight>
              </a:rPr>
              <a:t>nouns to make adjectives</a:t>
            </a:r>
            <a:r>
              <a:rPr lang="en-US" sz="2800" dirty="0"/>
              <a:t>, like ‘accident → accidental’. Can you find examples where ‘-al’ is added to </a:t>
            </a:r>
            <a:r>
              <a:rPr lang="en-US" sz="2800" dirty="0">
                <a:highlight>
                  <a:srgbClr val="FFFF00"/>
                </a:highlight>
              </a:rPr>
              <a:t>other types of words</a:t>
            </a:r>
            <a:r>
              <a:rPr lang="en-US" sz="2800" dirty="0"/>
              <a:t>? Give examples.</a:t>
            </a:r>
          </a:p>
        </p:txBody>
      </p:sp>
      <p:sp>
        <p:nvSpPr>
          <p:cNvPr id="4" name="Rounded Rectangle 42">
            <a:extLst>
              <a:ext uri="{FF2B5EF4-FFF2-40B4-BE49-F238E27FC236}">
                <a16:creationId xmlns:a16="http://schemas.microsoft.com/office/drawing/2014/main" id="{612DBB8B-1321-4543-B04F-A5B59F808A51}"/>
              </a:ext>
            </a:extLst>
          </p:cNvPr>
          <p:cNvSpPr/>
          <p:nvPr/>
        </p:nvSpPr>
        <p:spPr>
          <a:xfrm>
            <a:off x="1275448" y="875773"/>
            <a:ext cx="2227050" cy="36004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7170" name="Picture 2" descr="Buzz In - App on Amazon Appstore">
            <a:extLst>
              <a:ext uri="{FF2B5EF4-FFF2-40B4-BE49-F238E27FC236}">
                <a16:creationId xmlns:a16="http://schemas.microsoft.com/office/drawing/2014/main" id="{E487F7C8-E9EE-418F-96D0-52A97AC09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071" y="4734772"/>
            <a:ext cx="30575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F0B5E1-F32B-40E5-98DF-CAD074BD5CF0}"/>
              </a:ext>
            </a:extLst>
          </p:cNvPr>
          <p:cNvSpPr txBox="1"/>
          <p:nvPr/>
        </p:nvSpPr>
        <p:spPr>
          <a:xfrm>
            <a:off x="1902940" y="16141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Analyze </a:t>
            </a:r>
          </a:p>
        </p:txBody>
      </p:sp>
    </p:spTree>
    <p:extLst>
      <p:ext uri="{BB962C8B-B14F-4D97-AF65-F5344CB8AC3E}">
        <p14:creationId xmlns:p14="http://schemas.microsoft.com/office/powerpoint/2010/main" val="184269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" name="AutoShape 2" descr="Click Here Images – Browse 43,393 Stock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BB28FBE-585E-4B99-8544-3D275DAF8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297" y="1896216"/>
            <a:ext cx="4522304" cy="4586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06C027-A382-417C-AC09-66D63C905F4B}"/>
              </a:ext>
            </a:extLst>
          </p:cNvPr>
          <p:cNvSpPr txBox="1"/>
          <p:nvPr/>
        </p:nvSpPr>
        <p:spPr>
          <a:xfrm>
            <a:off x="7999423" y="1581651"/>
            <a:ext cx="225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Individual work</a:t>
            </a:r>
          </a:p>
        </p:txBody>
      </p:sp>
    </p:spTree>
    <p:extLst>
      <p:ext uri="{BB962C8B-B14F-4D97-AF65-F5344CB8AC3E}">
        <p14:creationId xmlns:p14="http://schemas.microsoft.com/office/powerpoint/2010/main" val="396512020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641264-4D28-4AB3-8BFE-3488B832C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0" y="0"/>
            <a:ext cx="491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81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>
          <a:xfrm>
            <a:off x="8762567" y="686425"/>
            <a:ext cx="2265820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ISLAMIC  EDUCATIONAL COLLEGE         	DATE: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6403105" y="678100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907939" y="673927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380946" y="68642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9572" y="1254047"/>
            <a:ext cx="10296149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9" y="12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889782" y="1152316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45" name="Action Button: Go Home 4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A377B85-2F22-45D6-B306-BACAFE1AB7D8}"/>
              </a:ext>
            </a:extLst>
          </p:cNvPr>
          <p:cNvSpPr/>
          <p:nvPr/>
        </p:nvSpPr>
        <p:spPr>
          <a:xfrm>
            <a:off x="11148277" y="3652760"/>
            <a:ext cx="744279" cy="593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C8AF74-B50A-4805-A8E4-A41139DDDC04}"/>
              </a:ext>
            </a:extLst>
          </p:cNvPr>
          <p:cNvSpPr txBox="1"/>
          <p:nvPr/>
        </p:nvSpPr>
        <p:spPr>
          <a:xfrm>
            <a:off x="468879" y="1298269"/>
            <a:ext cx="182775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0946" y="2028941"/>
            <a:ext cx="986085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Task: One-minute paper –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 new idea did you learn today?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2400" i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https://padlet.com/alselaweamneh/what-did-you-learn-qw8knrtu9tyxobfh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6" name="Picture 2" descr="Buy Pale Yellow Sticky Note ...">
            <a:extLst>
              <a:ext uri="{FF2B5EF4-FFF2-40B4-BE49-F238E27FC236}">
                <a16:creationId xmlns:a16="http://schemas.microsoft.com/office/drawing/2014/main" id="{65020189-B8AA-4FBF-9908-3596BA7C2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58" y="456017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791519-225A-41B1-B8E0-D4BFFE2FE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087" y="2607039"/>
            <a:ext cx="4096265" cy="409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7599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B604A14-334F-4779-A5CD-F5D81615A298}"/>
              </a:ext>
            </a:extLst>
          </p:cNvPr>
          <p:cNvSpPr txBox="1"/>
          <p:nvPr/>
        </p:nvSpPr>
        <p:spPr>
          <a:xfrm>
            <a:off x="3048000" y="310789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https://create.kahoot.it/details/8c81ec7c-7402-47a2-a580-94e5a4833d51</a:t>
            </a:r>
            <a:endParaRPr lang="en-US" dirty="0"/>
          </a:p>
        </p:txBody>
      </p:sp>
      <p:sp>
        <p:nvSpPr>
          <p:cNvPr id="9" name="Rounded Rectangle 34">
            <a:hlinkClick r:id="rId3" action="ppaction://hlinksldjump"/>
            <a:extLst>
              <a:ext uri="{FF2B5EF4-FFF2-40B4-BE49-F238E27FC236}">
                <a16:creationId xmlns:a16="http://schemas.microsoft.com/office/drawing/2014/main" id="{DB2D125F-3E3B-41BA-9B6B-786C519729E9}"/>
              </a:ext>
            </a:extLst>
          </p:cNvPr>
          <p:cNvSpPr/>
          <p:nvPr/>
        </p:nvSpPr>
        <p:spPr>
          <a:xfrm>
            <a:off x="1227374" y="585647"/>
            <a:ext cx="2940971" cy="111958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  <a:hlinkClick r:id="rId3" action="ppaction://hlinksldjump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1026" name="Picture 2" descr="Team Quiz - Indoor and Virtual Team ...">
            <a:extLst>
              <a:ext uri="{FF2B5EF4-FFF2-40B4-BE49-F238E27FC236}">
                <a16:creationId xmlns:a16="http://schemas.microsoft.com/office/drawing/2014/main" id="{B12CC64E-1565-42D5-96EF-EB15C68F4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924" y="44626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044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" name="AutoShape 2" descr="Click Here Images – Browse 43,393 Stock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27A36CC-2746-4C0A-AFB4-42BD0A440860}"/>
              </a:ext>
            </a:extLst>
          </p:cNvPr>
          <p:cNvSpPr txBox="1"/>
          <p:nvPr/>
        </p:nvSpPr>
        <p:spPr>
          <a:xfrm>
            <a:off x="2934730" y="2365965"/>
            <a:ext cx="614954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Can you think of a time when a meal you prepared yourself gave you a sense of satisfaction or accomplishment? Explain.</a:t>
            </a:r>
          </a:p>
        </p:txBody>
      </p:sp>
      <p:sp>
        <p:nvSpPr>
          <p:cNvPr id="49" name="Rounded Rectangle 23">
            <a:extLst>
              <a:ext uri="{FF2B5EF4-FFF2-40B4-BE49-F238E27FC236}">
                <a16:creationId xmlns:a16="http://schemas.microsoft.com/office/drawing/2014/main" id="{774F81B0-C04C-4739-8407-38470D6304AE}"/>
              </a:ext>
            </a:extLst>
          </p:cNvPr>
          <p:cNvSpPr/>
          <p:nvPr/>
        </p:nvSpPr>
        <p:spPr>
          <a:xfrm>
            <a:off x="3367921" y="1586297"/>
            <a:ext cx="2145162" cy="36004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074" name="Picture 2" descr="Think-Pair-Share - Demonstration - YouTube">
            <a:extLst>
              <a:ext uri="{FF2B5EF4-FFF2-40B4-BE49-F238E27FC236}">
                <a16:creationId xmlns:a16="http://schemas.microsoft.com/office/drawing/2014/main" id="{A2E8C4C7-3CC8-40EE-ADEC-D2127CB5C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526" y="495828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93109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2F14B0-BADE-4ECA-B1BC-1CE89CBAD027}"/>
              </a:ext>
            </a:extLst>
          </p:cNvPr>
          <p:cNvSpPr txBox="1"/>
          <p:nvPr/>
        </p:nvSpPr>
        <p:spPr>
          <a:xfrm>
            <a:off x="3352800" y="1103870"/>
            <a:ext cx="4440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What is a suffix?    </a:t>
            </a:r>
          </a:p>
        </p:txBody>
      </p:sp>
      <p:pic>
        <p:nvPicPr>
          <p:cNvPr id="2050" name="Picture 2" descr="Google logo - Wikipedia">
            <a:extLst>
              <a:ext uri="{FF2B5EF4-FFF2-40B4-BE49-F238E27FC236}">
                <a16:creationId xmlns:a16="http://schemas.microsoft.com/office/drawing/2014/main" id="{6DC56FD4-F72F-4BFE-8721-4CFFA83DE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945" y="2439173"/>
            <a:ext cx="36766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491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4AD0DF-3EC2-417F-BC67-B61EB015554C}"/>
              </a:ext>
            </a:extLst>
          </p:cNvPr>
          <p:cNvSpPr txBox="1"/>
          <p:nvPr/>
        </p:nvSpPr>
        <p:spPr>
          <a:xfrm>
            <a:off x="2199503" y="1137507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A </a:t>
            </a:r>
            <a:r>
              <a:rPr lang="en-US" sz="4800" b="1" dirty="0"/>
              <a:t>suffix</a:t>
            </a:r>
            <a:r>
              <a:rPr lang="en-US" sz="4800" dirty="0"/>
              <a:t> is a group of letters added to the </a:t>
            </a:r>
            <a:r>
              <a:rPr lang="en-US" sz="4800" b="1" dirty="0"/>
              <a:t>end of a word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12506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F5F712-70F7-4876-BEBF-691AFF8C6761}"/>
              </a:ext>
            </a:extLst>
          </p:cNvPr>
          <p:cNvSpPr txBox="1"/>
          <p:nvPr/>
        </p:nvSpPr>
        <p:spPr>
          <a:xfrm>
            <a:off x="1721708" y="2044005"/>
            <a:ext cx="86414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Look at the words ‘</a:t>
            </a:r>
            <a:r>
              <a:rPr lang="en-US" sz="2800" dirty="0">
                <a:highlight>
                  <a:srgbClr val="FFFF00"/>
                </a:highlight>
              </a:rPr>
              <a:t>happy</a:t>
            </a:r>
            <a:r>
              <a:rPr lang="en-US" sz="2800" dirty="0"/>
              <a:t>’, ‘</a:t>
            </a:r>
            <a:r>
              <a:rPr lang="en-US" sz="2800" dirty="0">
                <a:highlight>
                  <a:srgbClr val="FFFF00"/>
                </a:highlight>
              </a:rPr>
              <a:t>happiness</a:t>
            </a:r>
            <a:r>
              <a:rPr lang="en-US" sz="2800" dirty="0"/>
              <a:t>’,” </a:t>
            </a:r>
            <a:r>
              <a:rPr lang="en-US" sz="2800" dirty="0">
                <a:highlight>
                  <a:srgbClr val="FFFF00"/>
                </a:highlight>
              </a:rPr>
              <a:t>happily</a:t>
            </a:r>
            <a:r>
              <a:rPr lang="en-US" sz="2800" dirty="0"/>
              <a:t>” “</a:t>
            </a:r>
            <a:r>
              <a:rPr lang="en-US" sz="2800" dirty="0">
                <a:highlight>
                  <a:srgbClr val="FFFF00"/>
                </a:highlight>
              </a:rPr>
              <a:t>unhappy</a:t>
            </a:r>
            <a:r>
              <a:rPr lang="en-US" sz="2800" dirty="0"/>
              <a:t>” and ‘</a:t>
            </a:r>
            <a:r>
              <a:rPr lang="en-US" sz="2800" dirty="0">
                <a:highlight>
                  <a:srgbClr val="FFFF00"/>
                </a:highlight>
              </a:rPr>
              <a:t>unhappiness</a:t>
            </a:r>
            <a:r>
              <a:rPr lang="en-US" sz="2800" dirty="0"/>
              <a:t>’. How does adding a suffix/prefix change the word? Can you think of other words where adding a suffix/prefix changes the word</a:t>
            </a:r>
          </a:p>
        </p:txBody>
      </p:sp>
      <p:sp>
        <p:nvSpPr>
          <p:cNvPr id="4" name="Rounded Rectangle 42">
            <a:extLst>
              <a:ext uri="{FF2B5EF4-FFF2-40B4-BE49-F238E27FC236}">
                <a16:creationId xmlns:a16="http://schemas.microsoft.com/office/drawing/2014/main" id="{612DBB8B-1321-4543-B04F-A5B59F808A51}"/>
              </a:ext>
            </a:extLst>
          </p:cNvPr>
          <p:cNvSpPr/>
          <p:nvPr/>
        </p:nvSpPr>
        <p:spPr>
          <a:xfrm>
            <a:off x="1275448" y="875773"/>
            <a:ext cx="2227050" cy="36004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7170" name="Picture 2" descr="Buzz In - App on Amazon Appstore">
            <a:extLst>
              <a:ext uri="{FF2B5EF4-FFF2-40B4-BE49-F238E27FC236}">
                <a16:creationId xmlns:a16="http://schemas.microsoft.com/office/drawing/2014/main" id="{E487F7C8-E9EE-418F-96D0-52A97AC09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071" y="4734772"/>
            <a:ext cx="30575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F0B5E1-F32B-40E5-98DF-CAD074BD5CF0}"/>
              </a:ext>
            </a:extLst>
          </p:cNvPr>
          <p:cNvSpPr txBox="1"/>
          <p:nvPr/>
        </p:nvSpPr>
        <p:spPr>
          <a:xfrm>
            <a:off x="1902940" y="16141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Analyze </a:t>
            </a:r>
          </a:p>
        </p:txBody>
      </p:sp>
    </p:spTree>
    <p:extLst>
      <p:ext uri="{BB962C8B-B14F-4D97-AF65-F5344CB8AC3E}">
        <p14:creationId xmlns:p14="http://schemas.microsoft.com/office/powerpoint/2010/main" val="3869529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7A48DB-D891-4895-B078-4564921DE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686" y="2537254"/>
            <a:ext cx="4124625" cy="310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84C34A-9E8A-498B-8A6C-23213C277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623" y="960738"/>
            <a:ext cx="3381375" cy="685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C06F38-821F-441D-B9B1-E6F102363E9E}"/>
              </a:ext>
            </a:extLst>
          </p:cNvPr>
          <p:cNvSpPr txBox="1"/>
          <p:nvPr/>
        </p:nvSpPr>
        <p:spPr>
          <a:xfrm>
            <a:off x="1556951" y="1416908"/>
            <a:ext cx="4283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Adjectives ending in –al </a:t>
            </a:r>
          </a:p>
        </p:txBody>
      </p:sp>
    </p:spTree>
    <p:extLst>
      <p:ext uri="{BB962C8B-B14F-4D97-AF65-F5344CB8AC3E}">
        <p14:creationId xmlns:p14="http://schemas.microsoft.com/office/powerpoint/2010/main" val="221579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EBF984-3055-44E4-9B38-1AA6FE2DD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325" y="400050"/>
            <a:ext cx="5467350" cy="6057900"/>
          </a:xfrm>
          <a:prstGeom prst="rect">
            <a:avLst/>
          </a:prstGeom>
        </p:spPr>
      </p:pic>
      <p:pic>
        <p:nvPicPr>
          <p:cNvPr id="3074" name="Picture 2" descr="Rally Coach -- Kagan Strategy ...">
            <a:extLst>
              <a:ext uri="{FF2B5EF4-FFF2-40B4-BE49-F238E27FC236}">
                <a16:creationId xmlns:a16="http://schemas.microsoft.com/office/drawing/2014/main" id="{B351F8BE-E5D5-4FD9-9C07-C14285EE0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86" y="1066543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10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7BB978-0EC9-449D-8289-FA97A2DC8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152" y="474191"/>
            <a:ext cx="5467350" cy="6057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4BD51D-C980-4881-A606-07915AA006C8}"/>
              </a:ext>
            </a:extLst>
          </p:cNvPr>
          <p:cNvSpPr txBox="1"/>
          <p:nvPr/>
        </p:nvSpPr>
        <p:spPr>
          <a:xfrm>
            <a:off x="7842423" y="1029729"/>
            <a:ext cx="291619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Emotion</a:t>
            </a:r>
          </a:p>
          <a:p>
            <a:r>
              <a:rPr lang="en-US" sz="4400" b="1" dirty="0"/>
              <a:t>Universe</a:t>
            </a:r>
          </a:p>
          <a:p>
            <a:r>
              <a:rPr lang="en-US" sz="4400" b="1" dirty="0"/>
              <a:t>Essence</a:t>
            </a:r>
          </a:p>
          <a:p>
            <a:r>
              <a:rPr lang="en-US" sz="4400" b="1" dirty="0"/>
              <a:t>Occupation</a:t>
            </a:r>
          </a:p>
          <a:p>
            <a:r>
              <a:rPr lang="en-US" sz="4400" b="1" dirty="0"/>
              <a:t>Element</a:t>
            </a:r>
          </a:p>
          <a:p>
            <a:r>
              <a:rPr lang="en-US" sz="4400" b="1" dirty="0"/>
              <a:t>Nutrition</a:t>
            </a:r>
          </a:p>
          <a:p>
            <a:r>
              <a:rPr lang="en-US" sz="4400" b="1" dirty="0"/>
              <a:t>psychology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D5A634654594FBBFFA6A58C1B7A05" ma:contentTypeVersion="14" ma:contentTypeDescription="Create a new document." ma:contentTypeScope="" ma:versionID="6b2dea2e8b93c79cf5ca688f69d4c3ec">
  <xsd:schema xmlns:xsd="http://www.w3.org/2001/XMLSchema" xmlns:xs="http://www.w3.org/2001/XMLSchema" xmlns:p="http://schemas.microsoft.com/office/2006/metadata/properties" xmlns:ns2="0b7d3d12-a688-4a65-9735-5d5242335cee" xmlns:ns3="3e03e693-6f57-4a0f-8762-2487ed846c1c" targetNamespace="http://schemas.microsoft.com/office/2006/metadata/properties" ma:root="true" ma:fieldsID="21fb15d1cb0a07f67bc2296c58cdc3ae" ns2:_="" ns3:_="">
    <xsd:import namespace="0b7d3d12-a688-4a65-9735-5d5242335cee"/>
    <xsd:import namespace="3e03e693-6f57-4a0f-8762-2487ed846c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d3d12-a688-4a65-9735-5d5242335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d429481-e3d0-471e-bc25-7565d51e70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3e693-6f57-4a0f-8762-2487ed846c1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24593b5-bb6d-4ace-b8b0-595ce26c6980}" ma:internalName="TaxCatchAll" ma:showField="CatchAllData" ma:web="3e03e693-6f57-4a0f-8762-2487ed846c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d3d12-a688-4a65-9735-5d5242335cee">
      <Terms xmlns="http://schemas.microsoft.com/office/infopath/2007/PartnerControls"/>
    </lcf76f155ced4ddcb4097134ff3c332f>
    <TaxCatchAll xmlns="3e03e693-6f57-4a0f-8762-2487ed846c1c" xsi:nil="true"/>
  </documentManagement>
</p:properties>
</file>

<file path=customXml/itemProps1.xml><?xml version="1.0" encoding="utf-8"?>
<ds:datastoreItem xmlns:ds="http://schemas.openxmlformats.org/officeDocument/2006/customXml" ds:itemID="{07C2F8A7-48F6-4D82-82F2-D3F1E0B0BD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172FB0-7E72-4296-875E-1A149AF16D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7d3d12-a688-4a65-9735-5d5242335cee"/>
    <ds:schemaRef ds:uri="3e03e693-6f57-4a0f-8762-2487ed846c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314F1E-9D15-4FF2-8C43-2E449C249AE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0b7d3d12-a688-4a65-9735-5d5242335cee"/>
    <ds:schemaRef ds:uri="3e03e693-6f57-4a0f-8762-2487ed846c1c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6278</TotalTime>
  <Words>662</Words>
  <Application>Microsoft Office PowerPoint</Application>
  <PresentationFormat>Widescreen</PresentationFormat>
  <Paragraphs>141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Adobe Arabic</vt:lpstr>
      <vt:lpstr>Arial</vt:lpstr>
      <vt:lpstr>Calibri</vt:lpstr>
      <vt:lpstr>Calibri Light</vt:lpstr>
      <vt:lpstr>HelveticaNeueLT Arabic 45 Light</vt:lpstr>
      <vt:lpstr>HelveticaNeueLT Arabic 55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ibrahim hussein</cp:lastModifiedBy>
  <cp:revision>247</cp:revision>
  <cp:lastPrinted>2024-02-21T09:04:20Z</cp:lastPrinted>
  <dcterms:created xsi:type="dcterms:W3CDTF">2019-06-13T08:00:41Z</dcterms:created>
  <dcterms:modified xsi:type="dcterms:W3CDTF">2025-09-21T16:25:52Z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0x0101005FCD5A634654594FBBFFA6A58C1B7A05</vt:lpwstr>
  </property>
</Properties>
</file>