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4" r:id="rId6"/>
    <p:sldId id="275" r:id="rId7"/>
    <p:sldId id="284" r:id="rId8"/>
    <p:sldId id="290" r:id="rId9"/>
    <p:sldId id="291" r:id="rId10"/>
    <p:sldId id="292" r:id="rId11"/>
    <p:sldId id="293" r:id="rId12"/>
    <p:sldId id="276" r:id="rId13"/>
    <p:sldId id="277" r:id="rId14"/>
    <p:sldId id="295" r:id="rId15"/>
    <p:sldId id="296" r:id="rId16"/>
    <p:sldId id="294" r:id="rId17"/>
    <p:sldId id="297" r:id="rId18"/>
    <p:sldId id="28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990033"/>
    <a:srgbClr val="990099"/>
    <a:srgbClr val="009900"/>
    <a:srgbClr val="800000"/>
    <a:srgbClr val="9900CC"/>
    <a:srgbClr val="CC9900"/>
    <a:srgbClr val="3333FF"/>
    <a:srgbClr val="CCCC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F2FE1E-7D38-3B92-EFB4-3CDFB0E30A8C}" v="46" dt="2025-02-08T14:52:29.5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44" autoAdjust="0"/>
    <p:restoredTop sz="94660"/>
  </p:normalViewPr>
  <p:slideViewPr>
    <p:cSldViewPr snapToGrid="0">
      <p:cViewPr varScale="1">
        <p:scale>
          <a:sx n="96" d="100"/>
          <a:sy n="96" d="100"/>
        </p:scale>
        <p:origin x="91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hammad Issa" userId="S::mohammad5337@islamic-ec.edu.jo::2ff55569-f6c3-4af4-af0e-342e0099c163" providerId="AD" clId="Web-{056C985F-EAA8-EDBB-9338-DA2E13ABC55C}"/>
    <pc:docChg chg="modSld">
      <pc:chgData name="Mohammad Issa" userId="S::mohammad5337@islamic-ec.edu.jo::2ff55569-f6c3-4af4-af0e-342e0099c163" providerId="AD" clId="Web-{056C985F-EAA8-EDBB-9338-DA2E13ABC55C}" dt="2025-01-09T09:19:23.388" v="238" actId="20577"/>
      <pc:docMkLst>
        <pc:docMk/>
      </pc:docMkLst>
      <pc:sldChg chg="modSp">
        <pc:chgData name="Mohammad Issa" userId="S::mohammad5337@islamic-ec.edu.jo::2ff55569-f6c3-4af4-af0e-342e0099c163" providerId="AD" clId="Web-{056C985F-EAA8-EDBB-9338-DA2E13ABC55C}" dt="2025-01-09T08:58:21.133" v="2" actId="20577"/>
        <pc:sldMkLst>
          <pc:docMk/>
          <pc:sldMk cId="3633658944" sldId="274"/>
        </pc:sldMkLst>
        <pc:spChg chg="mod">
          <ac:chgData name="Mohammad Issa" userId="S::mohammad5337@islamic-ec.edu.jo::2ff55569-f6c3-4af4-af0e-342e0099c163" providerId="AD" clId="Web-{056C985F-EAA8-EDBB-9338-DA2E13ABC55C}" dt="2025-01-09T08:58:21.133" v="2" actId="20577"/>
          <ac:spMkLst>
            <pc:docMk/>
            <pc:sldMk cId="3633658944" sldId="274"/>
            <ac:spMk id="28" creationId="{4197D2A9-2877-C3AD-DBEF-96AB624CA8DF}"/>
          </ac:spMkLst>
        </pc:spChg>
      </pc:sldChg>
      <pc:sldChg chg="modSp">
        <pc:chgData name="Mohammad Issa" userId="S::mohammad5337@islamic-ec.edu.jo::2ff55569-f6c3-4af4-af0e-342e0099c163" providerId="AD" clId="Web-{056C985F-EAA8-EDBB-9338-DA2E13ABC55C}" dt="2025-01-09T08:58:49.212" v="4" actId="20577"/>
        <pc:sldMkLst>
          <pc:docMk/>
          <pc:sldMk cId="836914826" sldId="275"/>
        </pc:sldMkLst>
        <pc:spChg chg="mod">
          <ac:chgData name="Mohammad Issa" userId="S::mohammad5337@islamic-ec.edu.jo::2ff55569-f6c3-4af4-af0e-342e0099c163" providerId="AD" clId="Web-{056C985F-EAA8-EDBB-9338-DA2E13ABC55C}" dt="2025-01-09T08:58:49.212" v="4" actId="20577"/>
          <ac:spMkLst>
            <pc:docMk/>
            <pc:sldMk cId="836914826" sldId="275"/>
            <ac:spMk id="49" creationId="{4197D2A9-2877-C3AD-DBEF-96AB624CA8DF}"/>
          </ac:spMkLst>
        </pc:spChg>
      </pc:sldChg>
      <pc:sldChg chg="modSp">
        <pc:chgData name="Mohammad Issa" userId="S::mohammad5337@islamic-ec.edu.jo::2ff55569-f6c3-4af4-af0e-342e0099c163" providerId="AD" clId="Web-{056C985F-EAA8-EDBB-9338-DA2E13ABC55C}" dt="2025-01-09T08:59:11.619" v="5" actId="20577"/>
        <pc:sldMkLst>
          <pc:docMk/>
          <pc:sldMk cId="3352812552" sldId="276"/>
        </pc:sldMkLst>
        <pc:spChg chg="mod">
          <ac:chgData name="Mohammad Issa" userId="S::mohammad5337@islamic-ec.edu.jo::2ff55569-f6c3-4af4-af0e-342e0099c163" providerId="AD" clId="Web-{056C985F-EAA8-EDBB-9338-DA2E13ABC55C}" dt="2025-01-09T08:59:11.619" v="5" actId="20577"/>
          <ac:spMkLst>
            <pc:docMk/>
            <pc:sldMk cId="3352812552" sldId="276"/>
            <ac:spMk id="49" creationId="{4197D2A9-2877-C3AD-DBEF-96AB624CA8DF}"/>
          </ac:spMkLst>
        </pc:spChg>
      </pc:sldChg>
      <pc:sldChg chg="modSp">
        <pc:chgData name="Mohammad Issa" userId="S::mohammad5337@islamic-ec.edu.jo::2ff55569-f6c3-4af4-af0e-342e0099c163" providerId="AD" clId="Web-{056C985F-EAA8-EDBB-9338-DA2E13ABC55C}" dt="2025-01-09T08:59:36.026" v="6" actId="20577"/>
        <pc:sldMkLst>
          <pc:docMk/>
          <pc:sldMk cId="4046870" sldId="277"/>
        </pc:sldMkLst>
        <pc:spChg chg="mod">
          <ac:chgData name="Mohammad Issa" userId="S::mohammad5337@islamic-ec.edu.jo::2ff55569-f6c3-4af4-af0e-342e0099c163" providerId="AD" clId="Web-{056C985F-EAA8-EDBB-9338-DA2E13ABC55C}" dt="2025-01-09T08:59:36.026" v="6" actId="20577"/>
          <ac:spMkLst>
            <pc:docMk/>
            <pc:sldMk cId="4046870" sldId="277"/>
            <ac:spMk id="48" creationId="{4197D2A9-2877-C3AD-DBEF-96AB624CA8DF}"/>
          </ac:spMkLst>
        </pc:spChg>
      </pc:sldChg>
      <pc:sldChg chg="modSp">
        <pc:chgData name="Mohammad Issa" userId="S::mohammad5337@islamic-ec.edu.jo::2ff55569-f6c3-4af4-af0e-342e0099c163" providerId="AD" clId="Web-{056C985F-EAA8-EDBB-9338-DA2E13ABC55C}" dt="2025-01-09T09:00:33.873" v="8" actId="20577"/>
        <pc:sldMkLst>
          <pc:docMk/>
          <pc:sldMk cId="2247810410" sldId="278"/>
        </pc:sldMkLst>
        <pc:spChg chg="mod">
          <ac:chgData name="Mohammad Issa" userId="S::mohammad5337@islamic-ec.edu.jo::2ff55569-f6c3-4af4-af0e-342e0099c163" providerId="AD" clId="Web-{056C985F-EAA8-EDBB-9338-DA2E13ABC55C}" dt="2025-01-09T09:00:33.873" v="8" actId="20577"/>
          <ac:spMkLst>
            <pc:docMk/>
            <pc:sldMk cId="2247810410" sldId="278"/>
            <ac:spMk id="49" creationId="{4197D2A9-2877-C3AD-DBEF-96AB624CA8DF}"/>
          </ac:spMkLst>
        </pc:spChg>
      </pc:sldChg>
      <pc:sldChg chg="addSp delSp modSp">
        <pc:chgData name="Mohammad Issa" userId="S::mohammad5337@islamic-ec.edu.jo::2ff55569-f6c3-4af4-af0e-342e0099c163" providerId="AD" clId="Web-{056C985F-EAA8-EDBB-9338-DA2E13ABC55C}" dt="2025-01-09T09:17:58.993" v="226" actId="20577"/>
        <pc:sldMkLst>
          <pc:docMk/>
          <pc:sldMk cId="3366615611" sldId="282"/>
        </pc:sldMkLst>
        <pc:spChg chg="add mod">
          <ac:chgData name="Mohammad Issa" userId="S::mohammad5337@islamic-ec.edu.jo::2ff55569-f6c3-4af4-af0e-342e0099c163" providerId="AD" clId="Web-{056C985F-EAA8-EDBB-9338-DA2E13ABC55C}" dt="2025-01-09T09:04:42.976" v="58" actId="20577"/>
          <ac:spMkLst>
            <pc:docMk/>
            <pc:sldMk cId="3366615611" sldId="282"/>
            <ac:spMk id="16" creationId="{EA83D0FB-A178-5F32-04FD-B8EE795F8BA4}"/>
          </ac:spMkLst>
        </pc:spChg>
        <pc:spChg chg="add mod">
          <ac:chgData name="Mohammad Issa" userId="S::mohammad5337@islamic-ec.edu.jo::2ff55569-f6c3-4af4-af0e-342e0099c163" providerId="AD" clId="Web-{056C985F-EAA8-EDBB-9338-DA2E13ABC55C}" dt="2025-01-09T09:05:58.792" v="85" actId="14100"/>
          <ac:spMkLst>
            <pc:docMk/>
            <pc:sldMk cId="3366615611" sldId="282"/>
            <ac:spMk id="17" creationId="{E7C30252-5EFF-516E-ED12-34F6F6444A74}"/>
          </ac:spMkLst>
        </pc:spChg>
        <pc:spChg chg="add mod">
          <ac:chgData name="Mohammad Issa" userId="S::mohammad5337@islamic-ec.edu.jo::2ff55569-f6c3-4af4-af0e-342e0099c163" providerId="AD" clId="Web-{056C985F-EAA8-EDBB-9338-DA2E13ABC55C}" dt="2025-01-09T09:08:24.486" v="131"/>
          <ac:spMkLst>
            <pc:docMk/>
            <pc:sldMk cId="3366615611" sldId="282"/>
            <ac:spMk id="18" creationId="{D46E794C-EB40-B464-10EF-B069B1BB05C4}"/>
          </ac:spMkLst>
        </pc:spChg>
        <pc:spChg chg="add del mod">
          <ac:chgData name="Mohammad Issa" userId="S::mohammad5337@islamic-ec.edu.jo::2ff55569-f6c3-4af4-af0e-342e0099c163" providerId="AD" clId="Web-{056C985F-EAA8-EDBB-9338-DA2E13ABC55C}" dt="2025-01-09T09:11:03.648" v="139"/>
          <ac:spMkLst>
            <pc:docMk/>
            <pc:sldMk cId="3366615611" sldId="282"/>
            <ac:spMk id="19" creationId="{AF02786D-A517-CF46-C542-718FBB1B6CBA}"/>
          </ac:spMkLst>
        </pc:spChg>
        <pc:spChg chg="add del mod">
          <ac:chgData name="Mohammad Issa" userId="S::mohammad5337@islamic-ec.edu.jo::2ff55569-f6c3-4af4-af0e-342e0099c163" providerId="AD" clId="Web-{056C985F-EAA8-EDBB-9338-DA2E13ABC55C}" dt="2025-01-09T09:15:00.361" v="163"/>
          <ac:spMkLst>
            <pc:docMk/>
            <pc:sldMk cId="3366615611" sldId="282"/>
            <ac:spMk id="20" creationId="{D0AE061E-6A26-D82F-4BDE-5CEE9D9F6012}"/>
          </ac:spMkLst>
        </pc:spChg>
        <pc:spChg chg="mod">
          <ac:chgData name="Mohammad Issa" userId="S::mohammad5337@islamic-ec.edu.jo::2ff55569-f6c3-4af4-af0e-342e0099c163" providerId="AD" clId="Web-{056C985F-EAA8-EDBB-9338-DA2E13ABC55C}" dt="2025-01-09T09:01:34.281" v="30" actId="20577"/>
          <ac:spMkLst>
            <pc:docMk/>
            <pc:sldMk cId="3366615611" sldId="282"/>
            <ac:spMk id="25" creationId="{5F060C06-5155-D592-B84E-0388B6B5E6F8}"/>
          </ac:spMkLst>
        </pc:spChg>
        <pc:spChg chg="add mod">
          <ac:chgData name="Mohammad Issa" userId="S::mohammad5337@islamic-ec.edu.jo::2ff55569-f6c3-4af4-af0e-342e0099c163" providerId="AD" clId="Web-{056C985F-EAA8-EDBB-9338-DA2E13ABC55C}" dt="2025-01-09T09:17:41.649" v="222" actId="20577"/>
          <ac:spMkLst>
            <pc:docMk/>
            <pc:sldMk cId="3366615611" sldId="282"/>
            <ac:spMk id="33" creationId="{DC0D5F20-AAD1-11F5-E166-AC6AB8DB28E7}"/>
          </ac:spMkLst>
        </pc:spChg>
        <pc:spChg chg="mod">
          <ac:chgData name="Mohammad Issa" userId="S::mohammad5337@islamic-ec.edu.jo::2ff55569-f6c3-4af4-af0e-342e0099c163" providerId="AD" clId="Web-{056C985F-EAA8-EDBB-9338-DA2E13ABC55C}" dt="2025-01-09T09:17:58.993" v="226" actId="20577"/>
          <ac:spMkLst>
            <pc:docMk/>
            <pc:sldMk cId="3366615611" sldId="282"/>
            <ac:spMk id="49" creationId="{4197D2A9-2877-C3AD-DBEF-96AB624CA8DF}"/>
          </ac:spMkLst>
        </pc:spChg>
      </pc:sldChg>
      <pc:sldChg chg="modSp">
        <pc:chgData name="Mohammad Issa" userId="S::mohammad5337@islamic-ec.edu.jo::2ff55569-f6c3-4af4-af0e-342e0099c163" providerId="AD" clId="Web-{056C985F-EAA8-EDBB-9338-DA2E13ABC55C}" dt="2025-01-09T09:18:44.917" v="233" actId="20577"/>
        <pc:sldMkLst>
          <pc:docMk/>
          <pc:sldMk cId="83687059" sldId="283"/>
        </pc:sldMkLst>
        <pc:spChg chg="mod">
          <ac:chgData name="Mohammad Issa" userId="S::mohammad5337@islamic-ec.edu.jo::2ff55569-f6c3-4af4-af0e-342e0099c163" providerId="AD" clId="Web-{056C985F-EAA8-EDBB-9338-DA2E13ABC55C}" dt="2025-01-09T09:18:44.917" v="233" actId="20577"/>
          <ac:spMkLst>
            <pc:docMk/>
            <pc:sldMk cId="83687059" sldId="283"/>
            <ac:spMk id="48" creationId="{4197D2A9-2877-C3AD-DBEF-96AB624CA8DF}"/>
          </ac:spMkLst>
        </pc:spChg>
      </pc:sldChg>
      <pc:sldChg chg="modSp">
        <pc:chgData name="Mohammad Issa" userId="S::mohammad5337@islamic-ec.edu.jo::2ff55569-f6c3-4af4-af0e-342e0099c163" providerId="AD" clId="Web-{056C985F-EAA8-EDBB-9338-DA2E13ABC55C}" dt="2025-01-09T09:18:34.010" v="232" actId="20577"/>
        <pc:sldMkLst>
          <pc:docMk/>
          <pc:sldMk cId="3671068699" sldId="284"/>
        </pc:sldMkLst>
        <pc:spChg chg="mod">
          <ac:chgData name="Mohammad Issa" userId="S::mohammad5337@islamic-ec.edu.jo::2ff55569-f6c3-4af4-af0e-342e0099c163" providerId="AD" clId="Web-{056C985F-EAA8-EDBB-9338-DA2E13ABC55C}" dt="2025-01-09T09:18:34.010" v="232" actId="20577"/>
          <ac:spMkLst>
            <pc:docMk/>
            <pc:sldMk cId="3671068699" sldId="284"/>
            <ac:spMk id="48" creationId="{4197D2A9-2877-C3AD-DBEF-96AB624CA8DF}"/>
          </ac:spMkLst>
        </pc:spChg>
      </pc:sldChg>
      <pc:sldChg chg="modSp">
        <pc:chgData name="Mohammad Issa" userId="S::mohammad5337@islamic-ec.edu.jo::2ff55569-f6c3-4af4-af0e-342e0099c163" providerId="AD" clId="Web-{056C985F-EAA8-EDBB-9338-DA2E13ABC55C}" dt="2025-01-09T09:19:23.388" v="238" actId="20577"/>
        <pc:sldMkLst>
          <pc:docMk/>
          <pc:sldMk cId="201667457" sldId="286"/>
        </pc:sldMkLst>
        <pc:spChg chg="mod">
          <ac:chgData name="Mohammad Issa" userId="S::mohammad5337@islamic-ec.edu.jo::2ff55569-f6c3-4af4-af0e-342e0099c163" providerId="AD" clId="Web-{056C985F-EAA8-EDBB-9338-DA2E13ABC55C}" dt="2025-01-09T09:19:23.388" v="238" actId="20577"/>
          <ac:spMkLst>
            <pc:docMk/>
            <pc:sldMk cId="201667457" sldId="286"/>
            <ac:spMk id="36" creationId="{4197D2A9-2877-C3AD-DBEF-96AB624CA8DF}"/>
          </ac:spMkLst>
        </pc:spChg>
      </pc:sldChg>
      <pc:sldChg chg="modSp">
        <pc:chgData name="Mohammad Issa" userId="S::mohammad5337@islamic-ec.edu.jo::2ff55569-f6c3-4af4-af0e-342e0099c163" providerId="AD" clId="Web-{056C985F-EAA8-EDBB-9338-DA2E13ABC55C}" dt="2025-01-09T09:00:07.762" v="7" actId="20577"/>
        <pc:sldMkLst>
          <pc:docMk/>
          <pc:sldMk cId="1363364360" sldId="288"/>
        </pc:sldMkLst>
        <pc:spChg chg="mod">
          <ac:chgData name="Mohammad Issa" userId="S::mohammad5337@islamic-ec.edu.jo::2ff55569-f6c3-4af4-af0e-342e0099c163" providerId="AD" clId="Web-{056C985F-EAA8-EDBB-9338-DA2E13ABC55C}" dt="2025-01-09T09:00:07.762" v="7" actId="20577"/>
          <ac:spMkLst>
            <pc:docMk/>
            <pc:sldMk cId="1363364360" sldId="288"/>
            <ac:spMk id="48" creationId="{4197D2A9-2877-C3AD-DBEF-96AB624CA8DF}"/>
          </ac:spMkLst>
        </pc:spChg>
      </pc:sldChg>
      <pc:sldChg chg="modSp">
        <pc:chgData name="Mohammad Issa" userId="S::mohammad5337@islamic-ec.edu.jo::2ff55569-f6c3-4af4-af0e-342e0099c163" providerId="AD" clId="Web-{056C985F-EAA8-EDBB-9338-DA2E13ABC55C}" dt="2025-01-09T09:00:52.780" v="9" actId="20577"/>
        <pc:sldMkLst>
          <pc:docMk/>
          <pc:sldMk cId="3609998766" sldId="289"/>
        </pc:sldMkLst>
        <pc:spChg chg="mod">
          <ac:chgData name="Mohammad Issa" userId="S::mohammad5337@islamic-ec.edu.jo::2ff55569-f6c3-4af4-af0e-342e0099c163" providerId="AD" clId="Web-{056C985F-EAA8-EDBB-9338-DA2E13ABC55C}" dt="2025-01-09T09:00:52.780" v="9" actId="20577"/>
          <ac:spMkLst>
            <pc:docMk/>
            <pc:sldMk cId="3609998766" sldId="289"/>
            <ac:spMk id="49" creationId="{4197D2A9-2877-C3AD-DBEF-96AB624CA8DF}"/>
          </ac:spMkLst>
        </pc:spChg>
      </pc:sldChg>
    </pc:docChg>
  </pc:docChgLst>
  <pc:docChgLst>
    <pc:chgData clId="Web-{A5F2FE1E-7D38-3B92-EFB4-3CDFB0E30A8C}"/>
    <pc:docChg chg="modSld">
      <pc:chgData name="" userId="" providerId="" clId="Web-{A5F2FE1E-7D38-3B92-EFB4-3CDFB0E30A8C}" dt="2025-02-08T14:42:21.245" v="0" actId="20577"/>
      <pc:docMkLst>
        <pc:docMk/>
      </pc:docMkLst>
      <pc:sldChg chg="modSp">
        <pc:chgData name="" userId="" providerId="" clId="Web-{A5F2FE1E-7D38-3B92-EFB4-3CDFB0E30A8C}" dt="2025-02-08T14:42:21.245" v="0" actId="20577"/>
        <pc:sldMkLst>
          <pc:docMk/>
          <pc:sldMk cId="4271810504" sldId="256"/>
        </pc:sldMkLst>
        <pc:spChg chg="mod">
          <ac:chgData name="" userId="" providerId="" clId="Web-{A5F2FE1E-7D38-3B92-EFB4-3CDFB0E30A8C}" dt="2025-02-08T14:42:21.245" v="0" actId="20577"/>
          <ac:spMkLst>
            <pc:docMk/>
            <pc:sldMk cId="4271810504" sldId="256"/>
            <ac:spMk id="3" creationId="{00000000-0000-0000-0000-000000000000}"/>
          </ac:spMkLst>
        </pc:spChg>
      </pc:sldChg>
    </pc:docChg>
  </pc:docChgLst>
  <pc:docChgLst>
    <pc:chgData name="Mohammad Issa" userId="S::mohammad5337@islamic-ec.edu.jo::2ff55569-f6c3-4af4-af0e-342e0099c163" providerId="AD" clId="Web-{A5F2FE1E-7D38-3B92-EFB4-3CDFB0E30A8C}"/>
    <pc:docChg chg="modSld">
      <pc:chgData name="Mohammad Issa" userId="S::mohammad5337@islamic-ec.edu.jo::2ff55569-f6c3-4af4-af0e-342e0099c163" providerId="AD" clId="Web-{A5F2FE1E-7D38-3B92-EFB4-3CDFB0E30A8C}" dt="2025-02-08T14:52:29.548" v="25" actId="14100"/>
      <pc:docMkLst>
        <pc:docMk/>
      </pc:docMkLst>
      <pc:sldChg chg="modSp">
        <pc:chgData name="Mohammad Issa" userId="S::mohammad5337@islamic-ec.edu.jo::2ff55569-f6c3-4af4-af0e-342e0099c163" providerId="AD" clId="Web-{A5F2FE1E-7D38-3B92-EFB4-3CDFB0E30A8C}" dt="2025-02-08T14:43:24.278" v="11" actId="14100"/>
        <pc:sldMkLst>
          <pc:docMk/>
          <pc:sldMk cId="4271810504" sldId="256"/>
        </pc:sldMkLst>
        <pc:spChg chg="mod">
          <ac:chgData name="Mohammad Issa" userId="S::mohammad5337@islamic-ec.edu.jo::2ff55569-f6c3-4af4-af0e-342e0099c163" providerId="AD" clId="Web-{A5F2FE1E-7D38-3B92-EFB4-3CDFB0E30A8C}" dt="2025-02-08T14:43:24.278" v="11" actId="14100"/>
          <ac:spMkLst>
            <pc:docMk/>
            <pc:sldMk cId="4271810504" sldId="256"/>
            <ac:spMk id="3" creationId="{00000000-0000-0000-0000-000000000000}"/>
          </ac:spMkLst>
        </pc:spChg>
      </pc:sldChg>
      <pc:sldChg chg="modSp">
        <pc:chgData name="Mohammad Issa" userId="S::mohammad5337@islamic-ec.edu.jo::2ff55569-f6c3-4af4-af0e-342e0099c163" providerId="AD" clId="Web-{A5F2FE1E-7D38-3B92-EFB4-3CDFB0E30A8C}" dt="2025-02-08T14:46:35.241" v="13" actId="14100"/>
        <pc:sldMkLst>
          <pc:docMk/>
          <pc:sldMk cId="836914826" sldId="275"/>
        </pc:sldMkLst>
        <pc:spChg chg="mod">
          <ac:chgData name="Mohammad Issa" userId="S::mohammad5337@islamic-ec.edu.jo::2ff55569-f6c3-4af4-af0e-342e0099c163" providerId="AD" clId="Web-{A5F2FE1E-7D38-3B92-EFB4-3CDFB0E30A8C}" dt="2025-02-08T14:46:35.241" v="13" actId="14100"/>
          <ac:spMkLst>
            <pc:docMk/>
            <pc:sldMk cId="836914826" sldId="275"/>
            <ac:spMk id="25" creationId="{00000000-0000-0000-0000-000000000000}"/>
          </ac:spMkLst>
        </pc:spChg>
      </pc:sldChg>
      <pc:sldChg chg="modSp">
        <pc:chgData name="Mohammad Issa" userId="S::mohammad5337@islamic-ec.edu.jo::2ff55569-f6c3-4af4-af0e-342e0099c163" providerId="AD" clId="Web-{A5F2FE1E-7D38-3B92-EFB4-3CDFB0E30A8C}" dt="2025-02-08T14:51:14.765" v="22" actId="20577"/>
        <pc:sldMkLst>
          <pc:docMk/>
          <pc:sldMk cId="3352812552" sldId="276"/>
        </pc:sldMkLst>
        <pc:spChg chg="mod">
          <ac:chgData name="Mohammad Issa" userId="S::mohammad5337@islamic-ec.edu.jo::2ff55569-f6c3-4af4-af0e-342e0099c163" providerId="AD" clId="Web-{A5F2FE1E-7D38-3B92-EFB4-3CDFB0E30A8C}" dt="2025-02-08T14:51:14.765" v="22" actId="20577"/>
          <ac:spMkLst>
            <pc:docMk/>
            <pc:sldMk cId="3352812552" sldId="276"/>
            <ac:spMk id="5" creationId="{00000000-0000-0000-0000-000000000000}"/>
          </ac:spMkLst>
        </pc:spChg>
      </pc:sldChg>
      <pc:sldChg chg="modSp">
        <pc:chgData name="Mohammad Issa" userId="S::mohammad5337@islamic-ec.edu.jo::2ff55569-f6c3-4af4-af0e-342e0099c163" providerId="AD" clId="Web-{A5F2FE1E-7D38-3B92-EFB4-3CDFB0E30A8C}" dt="2025-02-08T14:52:29.548" v="25" actId="14100"/>
        <pc:sldMkLst>
          <pc:docMk/>
          <pc:sldMk cId="1363364360" sldId="288"/>
        </pc:sldMkLst>
        <pc:spChg chg="mod">
          <ac:chgData name="Mohammad Issa" userId="S::mohammad5337@islamic-ec.edu.jo::2ff55569-f6c3-4af4-af0e-342e0099c163" providerId="AD" clId="Web-{A5F2FE1E-7D38-3B92-EFB4-3CDFB0E30A8C}" dt="2025-02-08T14:52:29.548" v="25" actId="14100"/>
          <ac:spMkLst>
            <pc:docMk/>
            <pc:sldMk cId="1363364360" sldId="288"/>
            <ac:spMk id="2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573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21-09-2025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5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21-09-2025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96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983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21-09-2025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92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21-09-2025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5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21-09-2025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1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21-09-2025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2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21-09-2025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37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21-09-2025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2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21-09-2025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14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21-09-2025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6F202-E086-43E8-BC5F-C161767B9809}" type="datetimeFigureOut">
              <a:rPr lang="en-US" smtClean="0"/>
              <a:t>21-09-2025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7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adlet.com/alselaweamneh/bulletin-board-qlgm7pd39mp0q5za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hyperlink" Target="https://wordwall.net/resource/2146384/english/compound-word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yourdictionary.com/open-compoun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yourdictionary.com/closed-compoun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grammar.yourdictionary.com/punctuation/hyphen-rules.html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0"/>
            <a:ext cx="2082800" cy="185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17094" y="2092034"/>
            <a:ext cx="9089410" cy="4154984"/>
          </a:xfrm>
          <a:prstGeom prst="rect">
            <a:avLst/>
          </a:prstGeom>
          <a:noFill/>
        </p:spPr>
        <p:txBody>
          <a:bodyPr wrap="square" lIns="91440" tIns="45720" rIns="91440" bIns="45720" rtlCol="1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cs typeface="GE SS Text Bold"/>
              </a:rPr>
              <a:t>Unit: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  <a:cs typeface="GE SS Text Bold"/>
              </a:rPr>
              <a:t> 1</a:t>
            </a:r>
            <a:endParaRPr lang="ar-SA" sz="4400" dirty="0">
              <a:solidFill>
                <a:schemeClr val="accent2">
                  <a:lumMod val="75000"/>
                </a:schemeClr>
              </a:solidFill>
              <a:cs typeface="GE SS Text Bold"/>
            </a:endParaRP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cs typeface="GE SS Text Bold"/>
              </a:rPr>
              <a:t>Lesson: 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cs typeface="GE SS Text Bold"/>
              </a:rPr>
              <a:t>Vocabulary </a:t>
            </a:r>
            <a:endParaRPr lang="ar-JO" sz="4000" dirty="0">
              <a:solidFill>
                <a:schemeClr val="accent2">
                  <a:lumMod val="75000"/>
                </a:schemeClr>
              </a:solidFill>
              <a:cs typeface="GE SS Text Bold"/>
            </a:endParaRPr>
          </a:p>
          <a:p>
            <a:pPr algn="l">
              <a:lnSpc>
                <a:spcPct val="150000"/>
              </a:lnSpc>
            </a:pP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cs typeface="GE SS Text Bold"/>
              </a:rPr>
              <a:t>Subject: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cs typeface="GE SS Text Bold"/>
              </a:rPr>
              <a:t> </a:t>
            </a:r>
            <a:r>
              <a:rPr lang="en-US" sz="4000">
                <a:solidFill>
                  <a:schemeClr val="accent2">
                    <a:lumMod val="75000"/>
                  </a:schemeClr>
                </a:solidFill>
                <a:cs typeface="GE SS Text Bold"/>
              </a:rPr>
              <a:t>Compound Words. </a:t>
            </a:r>
            <a:endParaRPr lang="ar-SA" sz="4000" dirty="0">
              <a:solidFill>
                <a:schemeClr val="accent2">
                  <a:lumMod val="75000"/>
                </a:schemeClr>
              </a:solidFill>
              <a:cs typeface="GE SS Text Bold"/>
            </a:endParaRPr>
          </a:p>
          <a:p>
            <a:pPr algn="l">
              <a:lnSpc>
                <a:spcPct val="150000"/>
              </a:lnSpc>
            </a:pP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cs typeface="GE SS Text Bold"/>
              </a:rPr>
              <a:t>Grade: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cs typeface="GE SS Text Bold"/>
              </a:rPr>
              <a:t> 9</a:t>
            </a:r>
            <a:endParaRPr lang="ar-JO" sz="4000" dirty="0">
              <a:solidFill>
                <a:schemeClr val="accent2">
                  <a:lumMod val="75000"/>
                </a:schemeClr>
              </a:solidFill>
              <a:cs typeface="GE SS Text Bold"/>
            </a:endParaRPr>
          </a:p>
          <a:p>
            <a:endParaRPr lang="ar-J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05" y="328517"/>
            <a:ext cx="5910202" cy="1857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81050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8791" y="234834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5143" y="2873383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1495" y="33801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85143" y="4880714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8791" y="539834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32193" y="5962740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AutoShape 2" descr="How To Make Pineapple Juice (With or Without Juicer) - Alphafoodie">
            <a:extLst>
              <a:ext uri="{FF2B5EF4-FFF2-40B4-BE49-F238E27FC236}">
                <a16:creationId xmlns:a16="http://schemas.microsoft.com/office/drawing/2014/main" id="{65E5477E-9648-1DAC-772D-6F59B8FF00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Double Wave 27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4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5" name="Double Wave 44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10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Double Wave 45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Vocabulary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7" name="Double Wave 46">
            <a:extLst>
              <a:ext uri="{FF2B5EF4-FFF2-40B4-BE49-F238E27FC236}">
                <a16:creationId xmlns:a16="http://schemas.microsoft.com/office/drawing/2014/main" id="{2F9AC521-2D58-F888-8C01-ECAF079DAA57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1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8" name="Footer Placeholder 6">
            <a:extLst>
              <a:ext uri="{FF2B5EF4-FFF2-40B4-BE49-F238E27FC236}">
                <a16:creationId xmlns:a16="http://schemas.microsoft.com/office/drawing/2014/main" id="{4197D2A9-2877-C3AD-DBEF-96AB624CA8DF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/>
              </a:rPr>
              <a:t> ISLAMIC  EDUCATIONAL COLLEGE				DATE: </a:t>
            </a:r>
            <a:r>
              <a:rPr lang="en-US" sz="24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/>
              </a:rPr>
              <a:t>9 + 10 /2/2025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/>
              </a:rPr>
              <a:t>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350" y="1556877"/>
            <a:ext cx="5884365" cy="4569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687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8791" y="234834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5143" y="2873383"/>
            <a:ext cx="2158810" cy="360040"/>
          </a:xfrm>
          <a:prstGeom prst="roundRect">
            <a:avLst/>
          </a:prstGeom>
          <a:solidFill>
            <a:schemeClr val="accent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1495" y="33801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85143" y="4880714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8791" y="539834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32193" y="5962740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AutoShape 2" descr="How To Make Pineapple Juice (With or Without Juicer) - Alphafoodie">
            <a:extLst>
              <a:ext uri="{FF2B5EF4-FFF2-40B4-BE49-F238E27FC236}">
                <a16:creationId xmlns:a16="http://schemas.microsoft.com/office/drawing/2014/main" id="{65E5477E-9648-1DAC-772D-6F59B8FF00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Double Wave 27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4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5" name="Double Wave 44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10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Double Wave 45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Vocabulary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7" name="Double Wave 46">
            <a:extLst>
              <a:ext uri="{FF2B5EF4-FFF2-40B4-BE49-F238E27FC236}">
                <a16:creationId xmlns:a16="http://schemas.microsoft.com/office/drawing/2014/main" id="{2F9AC521-2D58-F888-8C01-ECAF079DAA57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1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8" name="Footer Placeholder 6">
            <a:extLst>
              <a:ext uri="{FF2B5EF4-FFF2-40B4-BE49-F238E27FC236}">
                <a16:creationId xmlns:a16="http://schemas.microsoft.com/office/drawing/2014/main" id="{4197D2A9-2877-C3AD-DBEF-96AB624CA8DF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/>
              </a:rPr>
              <a:t> ISLAMIC  EDUCATIONAL COLLEGE				DATE: </a:t>
            </a:r>
            <a:r>
              <a:rPr lang="en-US" sz="24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/>
              </a:rPr>
              <a:t>9 + 10 /2/2025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/>
              </a:rPr>
              <a:t>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1994A8-52B5-44B0-854C-1C97A047A2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9941" y="1540364"/>
            <a:ext cx="2714625" cy="1976004"/>
          </a:xfrm>
          <a:prstGeom prst="rect">
            <a:avLst/>
          </a:prstGeom>
        </p:spPr>
      </p:pic>
      <p:pic>
        <p:nvPicPr>
          <p:cNvPr id="2050" name="Picture 2" descr="FJHS MATH-7: Reasonable Solutions">
            <a:extLst>
              <a:ext uri="{FF2B5EF4-FFF2-40B4-BE49-F238E27FC236}">
                <a16:creationId xmlns:a16="http://schemas.microsoft.com/office/drawing/2014/main" id="{8F4DF4A8-9AEC-4ECB-9CDF-E519E83BE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80" y="1860198"/>
            <a:ext cx="242887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784307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dirty="0"/>
          </a:p>
        </p:txBody>
      </p:sp>
      <p:sp>
        <p:nvSpPr>
          <p:cNvPr id="27" name="Rounded Rectangle 26"/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8791" y="234834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5143" y="2873383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1495" y="386383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1495" y="33801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85143" y="4880714"/>
            <a:ext cx="2145162" cy="360040"/>
          </a:xfrm>
          <a:prstGeom prst="roundRect">
            <a:avLst/>
          </a:prstGeom>
          <a:solidFill>
            <a:schemeClr val="accent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8791" y="539834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32193" y="5962740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AutoShape 2" descr="How To Make Pineapple Juice (With or Without Juicer) - Alphafoodie">
            <a:extLst>
              <a:ext uri="{FF2B5EF4-FFF2-40B4-BE49-F238E27FC236}">
                <a16:creationId xmlns:a16="http://schemas.microsoft.com/office/drawing/2014/main" id="{65E5477E-9648-1DAC-772D-6F59B8FF00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Double Wave 27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4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5" name="Double Wave 44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10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Double Wave 45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Vocabulary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7" name="Double Wave 46">
            <a:extLst>
              <a:ext uri="{FF2B5EF4-FFF2-40B4-BE49-F238E27FC236}">
                <a16:creationId xmlns:a16="http://schemas.microsoft.com/office/drawing/2014/main" id="{2F9AC521-2D58-F888-8C01-ECAF079DAA57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1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8" name="Footer Placeholder 6">
            <a:extLst>
              <a:ext uri="{FF2B5EF4-FFF2-40B4-BE49-F238E27FC236}">
                <a16:creationId xmlns:a16="http://schemas.microsoft.com/office/drawing/2014/main" id="{4197D2A9-2877-C3AD-DBEF-96AB624CA8DF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/>
              </a:rPr>
              <a:t> ISLAMIC  EDUCATIONAL COLLEGE				DATE: </a:t>
            </a:r>
            <a:r>
              <a:rPr lang="en-US" sz="24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/>
              </a:rPr>
              <a:t>9 + 10 /2/2025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/>
              </a:rPr>
              <a:t>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1994A8-52B5-44B0-854C-1C97A047A2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5286" y="2752203"/>
            <a:ext cx="2714625" cy="19760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CFDB8C-8016-4510-8DC2-FA022892095F}"/>
              </a:ext>
            </a:extLst>
          </p:cNvPr>
          <p:cNvSpPr txBox="1"/>
          <p:nvPr/>
        </p:nvSpPr>
        <p:spPr>
          <a:xfrm>
            <a:off x="3294993" y="1998230"/>
            <a:ext cx="37837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is the difference between “ culture and tradition” </a:t>
            </a:r>
          </a:p>
          <a:p>
            <a:r>
              <a:rPr lang="en-US" dirty="0"/>
              <a:t>Give examples from your country Jordan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2BF8983-6F33-4B18-BDA4-E1363A97E4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2727" y="4043855"/>
            <a:ext cx="3343868" cy="1714531"/>
          </a:xfrm>
          <a:prstGeom prst="rect">
            <a:avLst/>
          </a:prstGeom>
        </p:spPr>
      </p:pic>
      <p:sp>
        <p:nvSpPr>
          <p:cNvPr id="33" name="Rounded Rectangle 22">
            <a:extLst>
              <a:ext uri="{FF2B5EF4-FFF2-40B4-BE49-F238E27FC236}">
                <a16:creationId xmlns:a16="http://schemas.microsoft.com/office/drawing/2014/main" id="{91225154-6A5E-46B0-8664-D68EA7B0C8B6}"/>
              </a:ext>
            </a:extLst>
          </p:cNvPr>
          <p:cNvSpPr/>
          <p:nvPr/>
        </p:nvSpPr>
        <p:spPr>
          <a:xfrm>
            <a:off x="9599297" y="1532408"/>
            <a:ext cx="1060614" cy="5679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01:30 minutes</a:t>
            </a:r>
          </a:p>
        </p:txBody>
      </p:sp>
    </p:spTree>
    <p:extLst>
      <p:ext uri="{BB962C8B-B14F-4D97-AF65-F5344CB8AC3E}">
        <p14:creationId xmlns:p14="http://schemas.microsoft.com/office/powerpoint/2010/main" val="415665946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576070-FDA5-4141-8EC8-200C900B8795}"/>
              </a:ext>
            </a:extLst>
          </p:cNvPr>
          <p:cNvSpPr txBox="1"/>
          <p:nvPr/>
        </p:nvSpPr>
        <p:spPr>
          <a:xfrm>
            <a:off x="3047338" y="1718852"/>
            <a:ext cx="609467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Culture (general way of life in Jordan):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Speaking Arabic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Strong family values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Hospitality to guests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Eating traditional food like </a:t>
            </a:r>
            <a:r>
              <a:rPr lang="en-US" dirty="0" err="1"/>
              <a:t>mansaf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Appreciation for music and poetry</a:t>
            </a:r>
          </a:p>
          <a:p>
            <a:r>
              <a:rPr lang="en-US" b="1" dirty="0"/>
              <a:t>Traditions (specific practices in Jordan):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Celebrating Eid with special meals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Henna at weddings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Dabke</a:t>
            </a:r>
            <a:r>
              <a:rPr lang="en-US" dirty="0"/>
              <a:t> dance at gatherings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Offering coffee and sweets to guests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Fasting during Ramadan</a:t>
            </a:r>
          </a:p>
        </p:txBody>
      </p:sp>
      <p:sp>
        <p:nvSpPr>
          <p:cNvPr id="5" name="Rounded Rectangle 30">
            <a:extLst>
              <a:ext uri="{FF2B5EF4-FFF2-40B4-BE49-F238E27FC236}">
                <a16:creationId xmlns:a16="http://schemas.microsoft.com/office/drawing/2014/main" id="{04E5D8E1-A487-4B3B-A668-69CD251581FE}"/>
              </a:ext>
            </a:extLst>
          </p:cNvPr>
          <p:cNvSpPr/>
          <p:nvPr/>
        </p:nvSpPr>
        <p:spPr>
          <a:xfrm>
            <a:off x="2059321" y="548141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84793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42">
            <a:extLst>
              <a:ext uri="{FF2B5EF4-FFF2-40B4-BE49-F238E27FC236}">
                <a16:creationId xmlns:a16="http://schemas.microsoft.com/office/drawing/2014/main" id="{2A0799E3-062E-441E-8DC4-6C7E24A6E4EB}"/>
              </a:ext>
            </a:extLst>
          </p:cNvPr>
          <p:cNvSpPr/>
          <p:nvPr/>
        </p:nvSpPr>
        <p:spPr>
          <a:xfrm>
            <a:off x="1769935" y="1228367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1C84C3-1F8A-4690-BA38-7BCFDDBBCE20}"/>
              </a:ext>
            </a:extLst>
          </p:cNvPr>
          <p:cNvSpPr txBox="1"/>
          <p:nvPr/>
        </p:nvSpPr>
        <p:spPr>
          <a:xfrm>
            <a:off x="3048657" y="3105835"/>
            <a:ext cx="60973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9527EF-F4FA-4E2D-8803-A34849D9C393}"/>
              </a:ext>
            </a:extLst>
          </p:cNvPr>
          <p:cNvSpPr txBox="1"/>
          <p:nvPr/>
        </p:nvSpPr>
        <p:spPr>
          <a:xfrm>
            <a:off x="2678167" y="2727463"/>
            <a:ext cx="609731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Can reading about another culture change the way we think about our own? How?</a:t>
            </a:r>
          </a:p>
        </p:txBody>
      </p:sp>
    </p:spTree>
    <p:extLst>
      <p:ext uri="{BB962C8B-B14F-4D97-AF65-F5344CB8AC3E}">
        <p14:creationId xmlns:p14="http://schemas.microsoft.com/office/powerpoint/2010/main" val="3528819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AD650B-CC92-660F-2EB0-F3E99F867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805FF6CE-BE19-1142-A7E0-7A3CE291352F}"/>
              </a:ext>
            </a:extLst>
          </p:cNvPr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DF358A6F-D7A5-8D7B-B523-E11595F9E087}"/>
              </a:ext>
            </a:extLst>
          </p:cNvPr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012276A7-455B-49E2-84F4-7711C60D1DF9}"/>
              </a:ext>
            </a:extLst>
          </p:cNvPr>
          <p:cNvSpPr/>
          <p:nvPr/>
        </p:nvSpPr>
        <p:spPr>
          <a:xfrm>
            <a:off x="98791" y="234834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5763235-FC9E-9BF2-F67B-E8157405A85E}"/>
              </a:ext>
            </a:extLst>
          </p:cNvPr>
          <p:cNvSpPr/>
          <p:nvPr/>
        </p:nvSpPr>
        <p:spPr>
          <a:xfrm>
            <a:off x="85143" y="2873383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F99E197F-0847-E928-B77E-D7E40873F5FD}"/>
              </a:ext>
            </a:extLst>
          </p:cNvPr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36DB3A9-8B9D-6DB7-3BCB-DC25AE883956}"/>
              </a:ext>
            </a:extLst>
          </p:cNvPr>
          <p:cNvSpPr/>
          <p:nvPr/>
        </p:nvSpPr>
        <p:spPr>
          <a:xfrm>
            <a:off x="71495" y="33801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3AB734BE-0A04-CBE9-E80F-A3858297834B}"/>
              </a:ext>
            </a:extLst>
          </p:cNvPr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4A0B5D96-6E53-DA43-9E9D-20ECB3E0ED36}"/>
              </a:ext>
            </a:extLst>
          </p:cNvPr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4197D2A9-2877-C3AD-DBEF-96AB624CA8DF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/>
                <a:cs typeface="AGA Aladdin Regular"/>
              </a:rPr>
              <a:t> ISLAMIC  EDUCATIONAL COLLEGE				DATE</a:t>
            </a:r>
            <a:r>
              <a:rPr lang="en-US" sz="2400" b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/>
                <a:cs typeface="AGA Aladdin Regular"/>
              </a:rPr>
              <a:t>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/>
                <a:cs typeface="AGA Aladdin Regular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/>
                <a:cs typeface="AGA Aladdin Regular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/>
                <a:cs typeface="AGA Aladdin Regular"/>
              </a:rPr>
              <a:t>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/>
              <a:cs typeface="AGA Aladdin Regular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32B998E-7F3E-89D0-F6D9-40EAA06D5344}"/>
              </a:ext>
            </a:extLst>
          </p:cNvPr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796CB5A9-D3F9-10BA-EE45-CA7FB95F6F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02558835-0393-D5C3-594F-316725D574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2B773E1-3877-F715-5A98-3E19910A5E35}"/>
              </a:ext>
            </a:extLst>
          </p:cNvPr>
          <p:cNvGrpSpPr/>
          <p:nvPr/>
        </p:nvGrpSpPr>
        <p:grpSpPr>
          <a:xfrm>
            <a:off x="10641486" y="1179783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2B80DC1A-DEDF-7491-8061-89109C94AEFB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8B6B7A5B-6409-360B-D21C-400B374A38C5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02:00 minutes </a:t>
              </a:r>
            </a:p>
          </p:txBody>
        </p:sp>
      </p:grp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40479545-AC00-1A67-4C77-098EB734245B}"/>
              </a:ext>
            </a:extLst>
          </p:cNvPr>
          <p:cNvSpPr/>
          <p:nvPr/>
        </p:nvSpPr>
        <p:spPr>
          <a:xfrm>
            <a:off x="85143" y="4880714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6BBB2EB-7A8F-C4D0-5D18-EBF6B6169F13}"/>
              </a:ext>
            </a:extLst>
          </p:cNvPr>
          <p:cNvSpPr txBox="1"/>
          <p:nvPr/>
        </p:nvSpPr>
        <p:spPr>
          <a:xfrm>
            <a:off x="2560320" y="1275443"/>
            <a:ext cx="6701245" cy="39395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lnSpc>
                <a:spcPct val="250000"/>
              </a:lnSpc>
            </a:pPr>
            <a:r>
              <a:rPr lang="en-US" sz="2000" b="1" dirty="0">
                <a:solidFill>
                  <a:srgbClr val="800000"/>
                </a:solidFill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EXIT TICKT</a:t>
            </a:r>
          </a:p>
          <a:p>
            <a:pPr algn="l">
              <a:lnSpc>
                <a:spcPct val="250000"/>
              </a:lnSpc>
            </a:pPr>
            <a:r>
              <a:rPr lang="en-US" sz="3600" b="1" dirty="0"/>
              <a:t>Write 2 things you                                                            have learnt today. </a:t>
            </a:r>
          </a:p>
          <a:p>
            <a:pPr algn="r"/>
            <a:endParaRPr lang="ar-JO" sz="2000" b="1" dirty="0"/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470333DB-9830-83DA-24A0-85B4652C0DE2}"/>
              </a:ext>
            </a:extLst>
          </p:cNvPr>
          <p:cNvSpPr/>
          <p:nvPr/>
        </p:nvSpPr>
        <p:spPr>
          <a:xfrm>
            <a:off x="98791" y="539834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56FBE9AB-089C-FE2C-40F9-5486A6D9D813}"/>
              </a:ext>
            </a:extLst>
          </p:cNvPr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6146" name="Picture 2" descr="Emoji exit ticket by Ms Fayes pretty little ones | TPT">
            <a:extLst>
              <a:ext uri="{FF2B5EF4-FFF2-40B4-BE49-F238E27FC236}">
                <a16:creationId xmlns:a16="http://schemas.microsoft.com/office/drawing/2014/main" id="{D27BD85F-161C-9BE0-FF7C-A88085EA3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131" y="5560154"/>
            <a:ext cx="1593094" cy="108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Double Wave 44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4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Double Wave 45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10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7" name="Double Wave 46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Vocabulary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8" name="Double Wave 47">
            <a:extLst>
              <a:ext uri="{FF2B5EF4-FFF2-40B4-BE49-F238E27FC236}">
                <a16:creationId xmlns:a16="http://schemas.microsoft.com/office/drawing/2014/main" id="{2F9AC521-2D58-F888-8C01-ECAF079DAA57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1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90E86D-5E64-431D-85E5-CB0387B324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696" y="1564037"/>
            <a:ext cx="5158726" cy="5158726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2261C7A2-4BC7-4155-A149-B12848D40F04}"/>
              </a:ext>
            </a:extLst>
          </p:cNvPr>
          <p:cNvSpPr txBox="1"/>
          <p:nvPr/>
        </p:nvSpPr>
        <p:spPr>
          <a:xfrm>
            <a:off x="2383438" y="4857246"/>
            <a:ext cx="61980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https://padlet.com/alselaweamneh/bulletin-board-qlgm7pd39mp0q5za</a:t>
            </a:r>
            <a:endParaRPr lang="en-US" dirty="0"/>
          </a:p>
        </p:txBody>
      </p:sp>
      <p:pic>
        <p:nvPicPr>
          <p:cNvPr id="3074" name="Picture 2" descr="Overview">
            <a:extLst>
              <a:ext uri="{FF2B5EF4-FFF2-40B4-BE49-F238E27FC236}">
                <a16:creationId xmlns:a16="http://schemas.microsoft.com/office/drawing/2014/main" id="{B9E5B31F-DE82-409A-9322-E97069CAB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422" y="5609744"/>
            <a:ext cx="3214274" cy="98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6745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OBJECTIVES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8791" y="234834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5143" y="2873383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1495" y="33801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185389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1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9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Vocabulary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10641486" y="1179783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85143" y="4880714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50107" y="1195248"/>
            <a:ext cx="8847145" cy="67403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lnSpc>
                <a:spcPct val="250000"/>
              </a:lnSpc>
            </a:pPr>
            <a:r>
              <a:rPr lang="en-US" sz="2000" b="1" dirty="0"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 </a:t>
            </a:r>
            <a:r>
              <a:rPr lang="en-US" sz="2000" b="1" dirty="0">
                <a:solidFill>
                  <a:srgbClr val="A50021"/>
                </a:solidFill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OBJECTIVES:</a:t>
            </a:r>
          </a:p>
          <a:p>
            <a:r>
              <a:rPr lang="en-US" sz="3600" b="1" dirty="0">
                <a:solidFill>
                  <a:schemeClr val="accent1"/>
                </a:solidFill>
              </a:rPr>
              <a:t>Define the new words and recognize their parts of speech .</a:t>
            </a:r>
          </a:p>
          <a:p>
            <a:r>
              <a:rPr lang="en-US" sz="3600" b="1" dirty="0">
                <a:solidFill>
                  <a:schemeClr val="accent1"/>
                </a:solidFill>
              </a:rPr>
              <a:t>Use the new words in sentences correctly . </a:t>
            </a:r>
          </a:p>
          <a:p>
            <a:r>
              <a:rPr lang="en-US" sz="3600" b="1" dirty="0">
                <a:solidFill>
                  <a:schemeClr val="accent1"/>
                </a:solidFill>
              </a:rPr>
              <a:t>Recognize the meaning of “</a:t>
            </a:r>
            <a:r>
              <a:rPr lang="en-US" sz="3600" b="1" dirty="0">
                <a:solidFill>
                  <a:schemeClr val="tx1">
                    <a:lumMod val="50000"/>
                  </a:schemeClr>
                </a:solidFill>
              </a:rPr>
              <a:t>compound words </a:t>
            </a:r>
            <a:r>
              <a:rPr lang="en-US" sz="3600" b="1" dirty="0">
                <a:solidFill>
                  <a:schemeClr val="accent1"/>
                </a:solidFill>
              </a:rPr>
              <a:t>“.</a:t>
            </a:r>
          </a:p>
          <a:p>
            <a:r>
              <a:rPr lang="en-US" sz="3600" b="1" dirty="0">
                <a:solidFill>
                  <a:schemeClr val="accent1"/>
                </a:solidFill>
              </a:rPr>
              <a:t>Join words together to form correct compound words .</a:t>
            </a:r>
            <a:endParaRPr lang="ar-JO" sz="3600" b="1" dirty="0">
              <a:solidFill>
                <a:schemeClr val="accent1"/>
              </a:solidFill>
            </a:endParaRPr>
          </a:p>
          <a:p>
            <a:pPr algn="r" rtl="1"/>
            <a:endParaRPr lang="ar-SA" sz="2000" b="1" dirty="0">
              <a:solidFill>
                <a:srgbClr val="0070C0"/>
              </a:solidFill>
            </a:endParaRPr>
          </a:p>
          <a:p>
            <a:endParaRPr lang="ar-JO" sz="2000" b="1" dirty="0">
              <a:solidFill>
                <a:srgbClr val="0070C0"/>
              </a:solidFill>
            </a:endParaRPr>
          </a:p>
          <a:p>
            <a:pPr algn="l">
              <a:lnSpc>
                <a:spcPct val="250000"/>
              </a:lnSpc>
            </a:pPr>
            <a:endParaRPr lang="en-US" sz="2000" b="1" dirty="0"/>
          </a:p>
          <a:p>
            <a:pPr algn="r"/>
            <a:r>
              <a:rPr lang="ar-JO" sz="2000" b="1" dirty="0"/>
              <a:t> </a:t>
            </a:r>
            <a:endParaRPr lang="en-US" sz="2000" b="1" dirty="0"/>
          </a:p>
          <a:p>
            <a:pPr algn="r"/>
            <a:endParaRPr lang="ar-JO" sz="2000" b="1" dirty="0"/>
          </a:p>
        </p:txBody>
      </p:sp>
      <p:sp>
        <p:nvSpPr>
          <p:cNvPr id="43" name="Rounded Rectangle 42"/>
          <p:cNvSpPr/>
          <p:nvPr/>
        </p:nvSpPr>
        <p:spPr>
          <a:xfrm>
            <a:off x="98791" y="539834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Double Wave 1">
            <a:extLst>
              <a:ext uri="{FF2B5EF4-FFF2-40B4-BE49-F238E27FC236}">
                <a16:creationId xmlns:a16="http://schemas.microsoft.com/office/drawing/2014/main" id="{2F9AC521-2D58-F888-8C01-ECAF079DAA57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1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8" name="Footer Placeholder 6">
            <a:extLst>
              <a:ext uri="{FF2B5EF4-FFF2-40B4-BE49-F238E27FC236}">
                <a16:creationId xmlns:a16="http://schemas.microsoft.com/office/drawing/2014/main" id="{4197D2A9-2877-C3AD-DBEF-96AB624CA8DF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/>
              </a:rPr>
              <a:t> ISLAMIC  EDUCATIONAL COLLEGE				DATE: </a:t>
            </a:r>
            <a:r>
              <a:rPr lang="en-US" sz="24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/>
              </a:rPr>
              <a:t>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/>
              </a:rPr>
              <a:t>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63365894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8791" y="234834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5143" y="2873383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1495" y="33801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10641486" y="1179783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 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85143" y="4880714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44059" y="1320750"/>
            <a:ext cx="7606227" cy="30162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lnSpc>
                <a:spcPct val="250000"/>
              </a:lnSpc>
            </a:pPr>
            <a:r>
              <a:rPr lang="en-US" sz="2000" b="1" dirty="0"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 </a:t>
            </a:r>
            <a:r>
              <a:rPr lang="en-US" sz="2000" b="1" dirty="0">
                <a:solidFill>
                  <a:srgbClr val="92D050"/>
                </a:solidFill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WARM UP:</a:t>
            </a:r>
          </a:p>
          <a:p>
            <a:pPr algn="r" rtl="1"/>
            <a:endParaRPr lang="en-US" sz="2000" b="1" dirty="0"/>
          </a:p>
          <a:p>
            <a:pPr algn="r"/>
            <a:r>
              <a:rPr lang="ar-JO" sz="2000" b="1" dirty="0"/>
              <a:t> </a:t>
            </a:r>
            <a:r>
              <a:rPr lang="en-US" sz="4000" b="1" dirty="0">
                <a:hlinkClick r:id="rId4"/>
              </a:rPr>
              <a:t>https://wordwall.net/resource/2146384/english/compound-words</a:t>
            </a:r>
            <a:endParaRPr lang="en-US" sz="4000" b="1" dirty="0"/>
          </a:p>
          <a:p>
            <a:pPr algn="r"/>
            <a:endParaRPr lang="ar-JO" sz="2000" b="1" dirty="0"/>
          </a:p>
        </p:txBody>
      </p:sp>
      <p:sp>
        <p:nvSpPr>
          <p:cNvPr id="43" name="Rounded Rectangle 42"/>
          <p:cNvSpPr/>
          <p:nvPr/>
        </p:nvSpPr>
        <p:spPr>
          <a:xfrm>
            <a:off x="98791" y="539834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1026" name="Picture 2" descr="Children To Prepare Exercise Stock Illustration - Download Image Now -  Child, Exercising, Warm Up Exercise - iStock">
            <a:extLst>
              <a:ext uri="{FF2B5EF4-FFF2-40B4-BE49-F238E27FC236}">
                <a16:creationId xmlns:a16="http://schemas.microsoft.com/office/drawing/2014/main" id="{ED8AF465-F3C0-A661-18FB-89B7EB731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620" y="5000102"/>
            <a:ext cx="2014885" cy="201488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Double Wave 44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4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Double Wave 45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10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7" name="Double Wave 46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Vocabulary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8" name="Double Wave 47">
            <a:extLst>
              <a:ext uri="{FF2B5EF4-FFF2-40B4-BE49-F238E27FC236}">
                <a16:creationId xmlns:a16="http://schemas.microsoft.com/office/drawing/2014/main" id="{2F9AC521-2D58-F888-8C01-ECAF079DAA57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1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9" name="Footer Placeholder 6">
            <a:extLst>
              <a:ext uri="{FF2B5EF4-FFF2-40B4-BE49-F238E27FC236}">
                <a16:creationId xmlns:a16="http://schemas.microsoft.com/office/drawing/2014/main" id="{4197D2A9-2877-C3AD-DBEF-96AB624CA8DF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/>
              </a:rPr>
              <a:t> ISLAMIC  EDUCATIONAL COLLEGE				DATE:  </a:t>
            </a:r>
            <a:r>
              <a:rPr lang="en-US" sz="24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/>
              </a:rPr>
              <a:t> /   / 2025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/>
              </a:rPr>
              <a:t>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3691482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D1F156-94C1-64C8-597A-8DD8029CD2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E0C63760-4291-C4D6-2D18-6C4EB3E5B71B}"/>
              </a:ext>
            </a:extLst>
          </p:cNvPr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45693A67-D605-47F0-5D6C-9ED24149D233}"/>
              </a:ext>
            </a:extLst>
          </p:cNvPr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75F2CD54-63D7-1A11-8CC9-15EC62897440}"/>
              </a:ext>
            </a:extLst>
          </p:cNvPr>
          <p:cNvSpPr/>
          <p:nvPr/>
        </p:nvSpPr>
        <p:spPr>
          <a:xfrm>
            <a:off x="98791" y="234834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68ECF975-766A-8E80-90DD-3A682BD76CD5}"/>
              </a:ext>
            </a:extLst>
          </p:cNvPr>
          <p:cNvSpPr/>
          <p:nvPr/>
        </p:nvSpPr>
        <p:spPr>
          <a:xfrm>
            <a:off x="85143" y="2873383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96063B54-A9E9-6E4A-3546-DA171DAC692B}"/>
              </a:ext>
            </a:extLst>
          </p:cNvPr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5862C8C2-C418-63DB-1C98-8D55E88858AA}"/>
              </a:ext>
            </a:extLst>
          </p:cNvPr>
          <p:cNvSpPr/>
          <p:nvPr/>
        </p:nvSpPr>
        <p:spPr>
          <a:xfrm>
            <a:off x="71495" y="33801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81799CC0-1A07-FE5B-D49D-13BD748B9387}"/>
              </a:ext>
            </a:extLst>
          </p:cNvPr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5F221014-EEEA-0D4D-36F2-C28BA4A2383F}"/>
              </a:ext>
            </a:extLst>
          </p:cNvPr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B230214-6CD3-2197-061B-B84304BB0ACA}"/>
              </a:ext>
            </a:extLst>
          </p:cNvPr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EDBFEEB1-8E22-AF91-0BA3-1806703407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6AD6B19B-637F-D490-71A1-22879D7381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5A53BCF9-8798-1356-0E5D-43352AF108CD}"/>
              </a:ext>
            </a:extLst>
          </p:cNvPr>
          <p:cNvGrpSpPr/>
          <p:nvPr/>
        </p:nvGrpSpPr>
        <p:grpSpPr>
          <a:xfrm>
            <a:off x="10641486" y="1179783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6F188782-49A2-31F8-DF24-5E2FC8CDBD8C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D23A1A4A-15BB-96DD-E04A-012F96FBB439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</a:t>
              </a:r>
            </a:p>
          </p:txBody>
        </p:sp>
      </p:grp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217EE400-0C53-8B5B-D47F-9482B044A47A}"/>
              </a:ext>
            </a:extLst>
          </p:cNvPr>
          <p:cNvSpPr/>
          <p:nvPr/>
        </p:nvSpPr>
        <p:spPr>
          <a:xfrm>
            <a:off x="85143" y="4880714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8F12EC-62B8-5753-3B79-728ABBAA70B9}"/>
              </a:ext>
            </a:extLst>
          </p:cNvPr>
          <p:cNvSpPr txBox="1"/>
          <p:nvPr/>
        </p:nvSpPr>
        <p:spPr>
          <a:xfrm>
            <a:off x="2830873" y="1275444"/>
            <a:ext cx="751460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endParaRPr lang="en-US" sz="2000" b="1" dirty="0"/>
          </a:p>
          <a:p>
            <a:pPr algn="r"/>
            <a:r>
              <a:rPr lang="ar-JO" sz="2000" b="1" dirty="0"/>
              <a:t> </a:t>
            </a:r>
            <a:endParaRPr lang="en-US" sz="2000" b="1" dirty="0"/>
          </a:p>
          <a:p>
            <a:pPr algn="r"/>
            <a:endParaRPr lang="ar-JO" sz="2000" b="1" dirty="0"/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F0650EDA-D2C7-1300-CA0F-05E0AEE6998E}"/>
              </a:ext>
            </a:extLst>
          </p:cNvPr>
          <p:cNvSpPr/>
          <p:nvPr/>
        </p:nvSpPr>
        <p:spPr>
          <a:xfrm>
            <a:off x="98791" y="539834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34DC92F2-B51E-55CA-6A49-4AD02FE4102A}"/>
              </a:ext>
            </a:extLst>
          </p:cNvPr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3" name="1 MINUTE COUNTDOWN TIMER (60 SECONDS TIMER)">
            <a:hlinkClick r:id="" action="ppaction://media"/>
            <a:extLst>
              <a:ext uri="{FF2B5EF4-FFF2-40B4-BE49-F238E27FC236}">
                <a16:creationId xmlns:a16="http://schemas.microsoft.com/office/drawing/2014/main" id="{A6694FBA-8A4A-8E51-970B-075D8E4D6C5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41486" y="1995757"/>
            <a:ext cx="1336507" cy="751785"/>
          </a:xfrm>
          <a:prstGeom prst="rect">
            <a:avLst/>
          </a:prstGeom>
        </p:spPr>
      </p:pic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9E303B45-8B9E-A59C-B601-E767E7C409EA}"/>
              </a:ext>
            </a:extLst>
          </p:cNvPr>
          <p:cNvSpPr/>
          <p:nvPr/>
        </p:nvSpPr>
        <p:spPr>
          <a:xfrm>
            <a:off x="10741813" y="6376030"/>
            <a:ext cx="1072103" cy="346733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BUZZ IN</a:t>
            </a:r>
          </a:p>
        </p:txBody>
      </p:sp>
      <p:sp>
        <p:nvSpPr>
          <p:cNvPr id="28" name="Double Wave 27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4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5" name="Double Wave 44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10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Double Wave 45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Vocabulary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7" name="Double Wave 46">
            <a:extLst>
              <a:ext uri="{FF2B5EF4-FFF2-40B4-BE49-F238E27FC236}">
                <a16:creationId xmlns:a16="http://schemas.microsoft.com/office/drawing/2014/main" id="{2F9AC521-2D58-F888-8C01-ECAF079DAA57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1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8" name="Footer Placeholder 6">
            <a:extLst>
              <a:ext uri="{FF2B5EF4-FFF2-40B4-BE49-F238E27FC236}">
                <a16:creationId xmlns:a16="http://schemas.microsoft.com/office/drawing/2014/main" id="{4197D2A9-2877-C3AD-DBEF-96AB624CA8DF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/>
              </a:rPr>
              <a:t> ISLAMIC  EDUCATIONAL COLLEGE				DATE: 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/>
              </a:rPr>
              <a:t>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/>
            </a:endParaRPr>
          </a:p>
        </p:txBody>
      </p:sp>
      <p:sp>
        <p:nvSpPr>
          <p:cNvPr id="2" name="AutoShape 2" descr="Most Searched Thing on Google: 2023 Edi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7336" y="1631016"/>
            <a:ext cx="2990850" cy="15335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30873" y="3409954"/>
            <a:ext cx="8024361" cy="1988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chemeClr val="tx1"/>
                </a:solidFill>
              </a:rPr>
              <a:t>What is a compound word? What types of compound words can you think of ?</a:t>
            </a:r>
          </a:p>
        </p:txBody>
      </p:sp>
    </p:spTree>
    <p:extLst>
      <p:ext uri="{BB962C8B-B14F-4D97-AF65-F5344CB8AC3E}">
        <p14:creationId xmlns:p14="http://schemas.microsoft.com/office/powerpoint/2010/main" val="36710686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oter Placeholder 6"/>
          <p:cNvSpPr txBox="1">
            <a:spLocks/>
          </p:cNvSpPr>
          <p:nvPr/>
        </p:nvSpPr>
        <p:spPr>
          <a:xfrm>
            <a:off x="264161" y="45389"/>
            <a:ext cx="11589644" cy="47625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en-US" sz="2400" b="1" dirty="0">
                <a:ln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Islamic Educational College       </a:t>
            </a:r>
            <a:r>
              <a:rPr lang="ar-JO" sz="2400" b="1" dirty="0">
                <a:ln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2" y="1120986"/>
            <a:ext cx="11339167" cy="557848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257" y="423714"/>
            <a:ext cx="650167" cy="644039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Double Wave 10"/>
          <p:cNvSpPr/>
          <p:nvPr/>
        </p:nvSpPr>
        <p:spPr>
          <a:xfrm>
            <a:off x="7724497" y="620278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2" name="Double Wave 11"/>
          <p:cNvSpPr/>
          <p:nvPr/>
        </p:nvSpPr>
        <p:spPr>
          <a:xfrm>
            <a:off x="5145207" y="603568"/>
            <a:ext cx="2906973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 9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3" name="Double Wave 12"/>
          <p:cNvSpPr/>
          <p:nvPr/>
        </p:nvSpPr>
        <p:spPr>
          <a:xfrm>
            <a:off x="3512035" y="603568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1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4" name="Double Wave 13"/>
          <p:cNvSpPr/>
          <p:nvPr/>
        </p:nvSpPr>
        <p:spPr>
          <a:xfrm>
            <a:off x="360382" y="603566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English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9921" y="1166390"/>
            <a:ext cx="11573456" cy="9140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Word Study : Compound Words .</a:t>
            </a:r>
          </a:p>
          <a:p>
            <a:endParaRPr lang="en-US" sz="2400" dirty="0"/>
          </a:p>
          <a:p>
            <a:r>
              <a:rPr lang="en-US" sz="2400" b="1" dirty="0"/>
              <a:t>Compound Words</a:t>
            </a:r>
          </a:p>
          <a:p>
            <a:r>
              <a:rPr lang="en-US" sz="3200" dirty="0"/>
              <a:t>When two words are used together to produce a new meaning, a compound is formed.</a:t>
            </a:r>
          </a:p>
          <a:p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b="1" dirty="0"/>
              <a:t>Compound words </a:t>
            </a:r>
            <a:r>
              <a:rPr lang="en-US" sz="3200" dirty="0"/>
              <a:t>can be written in three ways:</a:t>
            </a:r>
          </a:p>
          <a:p>
            <a:pPr marL="342891" indent="-342891">
              <a:buFont typeface="Arial" charset="0"/>
              <a:buChar char="•"/>
            </a:pP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Open compounds (spelled as two words, e.g., ice cream), </a:t>
            </a:r>
          </a:p>
          <a:p>
            <a:pPr marL="342891" indent="-342891">
              <a:buFont typeface="Arial" charset="0"/>
              <a:buChar char="•"/>
            </a:pP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Closed compounds (joined to form a single word, e.g., everyone)</a:t>
            </a:r>
          </a:p>
          <a:p>
            <a:pPr marL="342891" indent="-342891">
              <a:buFont typeface="Arial" charset="0"/>
              <a:buChar char="•"/>
            </a:pP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Hyphenated compounds </a:t>
            </a:r>
            <a:r>
              <a:rPr lang="en-US" sz="3200" dirty="0"/>
              <a:t>(two words joined by a hyphen, e.g., long-term). Sometimes, more than two words can form a compound (e.g., mother-in-law).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</a:t>
            </a:r>
          </a:p>
          <a:p>
            <a:r>
              <a:rPr lang="en-US" sz="2800" b="1" dirty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92710820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oter Placeholder 6"/>
          <p:cNvSpPr txBox="1">
            <a:spLocks/>
          </p:cNvSpPr>
          <p:nvPr/>
        </p:nvSpPr>
        <p:spPr>
          <a:xfrm>
            <a:off x="264161" y="45389"/>
            <a:ext cx="11589644" cy="47625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en-US" sz="2400" b="1" dirty="0">
                <a:ln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Islamic Educational College       </a:t>
            </a:r>
            <a:r>
              <a:rPr lang="ar-JO" sz="2400" b="1" dirty="0">
                <a:ln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2" y="1120986"/>
            <a:ext cx="11339167" cy="557848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257" y="423714"/>
            <a:ext cx="650167" cy="644039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Double Wave 10"/>
          <p:cNvSpPr/>
          <p:nvPr/>
        </p:nvSpPr>
        <p:spPr>
          <a:xfrm>
            <a:off x="7724497" y="620278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Page 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2" name="Double Wave 11"/>
          <p:cNvSpPr/>
          <p:nvPr/>
        </p:nvSpPr>
        <p:spPr>
          <a:xfrm>
            <a:off x="5145207" y="603568"/>
            <a:ext cx="2906973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 9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3" name="Double Wave 12"/>
          <p:cNvSpPr/>
          <p:nvPr/>
        </p:nvSpPr>
        <p:spPr>
          <a:xfrm>
            <a:off x="3512035" y="603568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1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4" name="Double Wave 13"/>
          <p:cNvSpPr/>
          <p:nvPr/>
        </p:nvSpPr>
        <p:spPr>
          <a:xfrm>
            <a:off x="360382" y="603566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English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9921" y="1166390"/>
            <a:ext cx="11223883" cy="754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Word Study : Compound Words .</a:t>
            </a:r>
          </a:p>
          <a:p>
            <a:endParaRPr lang="en-US" sz="2400" dirty="0"/>
          </a:p>
          <a:p>
            <a:r>
              <a:rPr lang="en-US" sz="2400" b="1" dirty="0"/>
              <a:t>Open Compound Word  </a:t>
            </a:r>
          </a:p>
          <a:p>
            <a:r>
              <a:rPr lang="en-US" sz="3200" dirty="0">
                <a:hlinkClick r:id="rId4"/>
              </a:rPr>
              <a:t>Open compound</a:t>
            </a:r>
            <a:r>
              <a:rPr lang="en-US" sz="3200" dirty="0"/>
              <a:t> words are formed when two words remain separate on the page but are used together to create a new idea with a specific meaning. For example, “high ” and “school” are used to form the open compound word “High school”. Other examples of open compounds include: </a:t>
            </a:r>
          </a:p>
          <a:p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peanut butter</a:t>
            </a:r>
          </a:p>
          <a:p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ice cream</a:t>
            </a:r>
          </a:p>
          <a:p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living room</a:t>
            </a:r>
          </a:p>
          <a:p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post office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</a:t>
            </a:r>
          </a:p>
          <a:p>
            <a:r>
              <a:rPr lang="en-US" sz="2800" b="1" dirty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98418312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oter Placeholder 6"/>
          <p:cNvSpPr txBox="1">
            <a:spLocks/>
          </p:cNvSpPr>
          <p:nvPr/>
        </p:nvSpPr>
        <p:spPr>
          <a:xfrm>
            <a:off x="264161" y="45389"/>
            <a:ext cx="11589644" cy="47625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en-US" sz="2400" b="1" dirty="0">
                <a:ln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Islamic Educational College       </a:t>
            </a:r>
            <a:r>
              <a:rPr lang="ar-JO" sz="2400" b="1" dirty="0">
                <a:ln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2" y="1120986"/>
            <a:ext cx="11339167" cy="557848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257" y="423714"/>
            <a:ext cx="650167" cy="644039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Double Wave 10"/>
          <p:cNvSpPr/>
          <p:nvPr/>
        </p:nvSpPr>
        <p:spPr>
          <a:xfrm>
            <a:off x="7724497" y="620278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2" name="Double Wave 11"/>
          <p:cNvSpPr/>
          <p:nvPr/>
        </p:nvSpPr>
        <p:spPr>
          <a:xfrm>
            <a:off x="5145207" y="603568"/>
            <a:ext cx="2906973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 9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3" name="Double Wave 12"/>
          <p:cNvSpPr/>
          <p:nvPr/>
        </p:nvSpPr>
        <p:spPr>
          <a:xfrm>
            <a:off x="3512035" y="603568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1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4" name="Double Wave 13"/>
          <p:cNvSpPr/>
          <p:nvPr/>
        </p:nvSpPr>
        <p:spPr>
          <a:xfrm>
            <a:off x="360382" y="603566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English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9922" y="1104273"/>
            <a:ext cx="1117043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Word Study : Compound Words .</a:t>
            </a:r>
          </a:p>
          <a:p>
            <a:endParaRPr lang="en-US" sz="2400" dirty="0"/>
          </a:p>
          <a:p>
            <a:r>
              <a:rPr lang="en-US" sz="2400" b="1" dirty="0"/>
              <a:t>Closed-Form Compound Word </a:t>
            </a:r>
          </a:p>
          <a:p>
            <a:r>
              <a:rPr lang="en-US" sz="3200" dirty="0">
                <a:hlinkClick r:id="rId4"/>
              </a:rPr>
              <a:t>Closed compound</a:t>
            </a:r>
            <a:r>
              <a:rPr lang="en-US" sz="3200" dirty="0"/>
              <a:t> words are formed when two fully independent, unique words are combined to create a new word. For example, you would combine “grand” and “mother” to create the closed-form word “grandmother”. In a sentence, this would look like, “My grandmother is coming over.” These are the most common types of compound words. </a:t>
            </a:r>
          </a:p>
          <a:p>
            <a:r>
              <a:rPr lang="en-US" sz="3200" dirty="0"/>
              <a:t>For example: 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snowball , mailbox , grandfather..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</a:t>
            </a:r>
          </a:p>
          <a:p>
            <a:r>
              <a:rPr lang="en-US" sz="2800" b="1" dirty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75404829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oter Placeholder 6"/>
          <p:cNvSpPr txBox="1">
            <a:spLocks/>
          </p:cNvSpPr>
          <p:nvPr/>
        </p:nvSpPr>
        <p:spPr>
          <a:xfrm>
            <a:off x="264161" y="45389"/>
            <a:ext cx="11589644" cy="47625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en-US" sz="2400" b="1" dirty="0">
                <a:ln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Islamic Educational College       </a:t>
            </a:r>
            <a:r>
              <a:rPr lang="ar-JO" sz="2400" b="1" dirty="0">
                <a:ln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2" y="1120986"/>
            <a:ext cx="11339167" cy="557848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257" y="423714"/>
            <a:ext cx="650167" cy="644039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Double Wave 10"/>
          <p:cNvSpPr/>
          <p:nvPr/>
        </p:nvSpPr>
        <p:spPr>
          <a:xfrm>
            <a:off x="7724497" y="620278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Page : 7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2" name="Double Wave 11"/>
          <p:cNvSpPr/>
          <p:nvPr/>
        </p:nvSpPr>
        <p:spPr>
          <a:xfrm>
            <a:off x="5145207" y="603568"/>
            <a:ext cx="2906973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 9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3" name="Double Wave 12"/>
          <p:cNvSpPr/>
          <p:nvPr/>
        </p:nvSpPr>
        <p:spPr>
          <a:xfrm>
            <a:off x="3512035" y="603568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1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4" name="Double Wave 13"/>
          <p:cNvSpPr/>
          <p:nvPr/>
        </p:nvSpPr>
        <p:spPr>
          <a:xfrm>
            <a:off x="360382" y="603566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English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5176" y="1149678"/>
            <a:ext cx="11268656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Word Study : Compound Words .</a:t>
            </a:r>
          </a:p>
          <a:p>
            <a:r>
              <a:rPr lang="en-US" sz="2400" b="1" dirty="0"/>
              <a:t>Hyphenated Compound Word </a:t>
            </a:r>
          </a:p>
          <a:p>
            <a:r>
              <a:rPr lang="en-US" sz="3200" dirty="0">
                <a:hlinkClick r:id="rId4"/>
              </a:rPr>
              <a:t>Hyphenated</a:t>
            </a:r>
            <a:r>
              <a:rPr lang="en-US" sz="3200" dirty="0"/>
              <a:t> compound words are formed when two separate words are joined together by a hyphen. Examples of hyphenated compound words include: </a:t>
            </a:r>
          </a:p>
          <a:p>
            <a:r>
              <a:rPr lang="en-US" sz="3200" dirty="0"/>
              <a:t>check-in</a:t>
            </a:r>
          </a:p>
          <a:p>
            <a:r>
              <a:rPr lang="en-US" sz="3200" dirty="0"/>
              <a:t>father-in-law </a:t>
            </a:r>
          </a:p>
          <a:p>
            <a:r>
              <a:rPr lang="en-US" sz="3200" dirty="0"/>
              <a:t>long-term</a:t>
            </a:r>
          </a:p>
          <a:p>
            <a:r>
              <a:rPr lang="en-US" sz="3200" dirty="0"/>
              <a:t>up-to-date</a:t>
            </a:r>
          </a:p>
          <a:p>
            <a:r>
              <a:rPr lang="en-US" sz="3200" dirty="0"/>
              <a:t>mother-in-law</a:t>
            </a:r>
          </a:p>
          <a:p>
            <a:r>
              <a:rPr lang="en-US" sz="3200" dirty="0"/>
              <a:t>one-half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</a:t>
            </a:r>
          </a:p>
          <a:p>
            <a:r>
              <a:rPr lang="en-US" sz="2800" b="1" dirty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4249038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8791" y="234834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5143" y="2873383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1495" y="33801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10641486" y="1179783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02:00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85143" y="4880714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30874" y="1275444"/>
            <a:ext cx="3805057" cy="143116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Differentiation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 </a:t>
            </a:r>
          </a:p>
          <a:p>
            <a:pPr algn="l">
              <a:lnSpc>
                <a:spcPct val="150000"/>
              </a:lnSpc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GE SS Text Bold" pitchFamily="18" charset="-78"/>
              <a:ea typeface="GE SS Text Bold" pitchFamily="18" charset="-78"/>
              <a:cs typeface="GE SS Text Bold" pitchFamily="18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8791" y="539834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052" name="Picture 4" descr="Free Student Assessment Cliparts, Download Free Student Assessment Cliparts  png images, Free ClipArts on Clipart Library">
            <a:extLst>
              <a:ext uri="{FF2B5EF4-FFF2-40B4-BE49-F238E27FC236}">
                <a16:creationId xmlns:a16="http://schemas.microsoft.com/office/drawing/2014/main" id="{2E5D9A7B-1ACE-0FF2-1B74-2DD5F1F39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5614" y="3750747"/>
            <a:ext cx="1862772" cy="224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2 MINUTE TIMER - COUNTDOWN TIMER">
            <a:hlinkClick r:id="" action="ppaction://media"/>
            <a:extLst>
              <a:ext uri="{FF2B5EF4-FFF2-40B4-BE49-F238E27FC236}">
                <a16:creationId xmlns:a16="http://schemas.microsoft.com/office/drawing/2014/main" id="{2526002A-A169-1952-E695-3FEFE830C23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83339" y="2083359"/>
            <a:ext cx="1652406" cy="929478"/>
          </a:xfrm>
          <a:prstGeom prst="rect">
            <a:avLst/>
          </a:prstGeom>
        </p:spPr>
      </p:pic>
      <p:sp>
        <p:nvSpPr>
          <p:cNvPr id="45" name="Double Wave 44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4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Double Wave 45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10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7" name="Double Wave 46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Vocabulary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8" name="Double Wave 47">
            <a:extLst>
              <a:ext uri="{FF2B5EF4-FFF2-40B4-BE49-F238E27FC236}">
                <a16:creationId xmlns:a16="http://schemas.microsoft.com/office/drawing/2014/main" id="{2F9AC521-2D58-F888-8C01-ECAF079DAA57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1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9" name="Footer Placeholder 6">
            <a:extLst>
              <a:ext uri="{FF2B5EF4-FFF2-40B4-BE49-F238E27FC236}">
                <a16:creationId xmlns:a16="http://schemas.microsoft.com/office/drawing/2014/main" id="{4197D2A9-2877-C3AD-DBEF-96AB624CA8DF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/>
              </a:rPr>
              <a:t> ISLAMIC  EDUCATIONAL COLLEGE				DATE: </a:t>
            </a:r>
            <a:r>
              <a:rPr lang="en-US" sz="24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/>
              </a:rPr>
              <a:t>/ / 2025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/>
              </a:rPr>
              <a:t>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109" y="2196110"/>
            <a:ext cx="4859217" cy="300107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21131" y="5398346"/>
            <a:ext cx="3091201" cy="12245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1+3 : 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Classify the following compound words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704889" y="5384328"/>
            <a:ext cx="3091201" cy="12245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2+4 : 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Combine words from column A with words from column B to form compound words.</a:t>
            </a:r>
          </a:p>
        </p:txBody>
      </p:sp>
    </p:spTree>
    <p:extLst>
      <p:ext uri="{BB962C8B-B14F-4D97-AF65-F5344CB8AC3E}">
        <p14:creationId xmlns:p14="http://schemas.microsoft.com/office/powerpoint/2010/main" val="33528125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CD5A634654594FBBFFA6A58C1B7A05" ma:contentTypeVersion="13" ma:contentTypeDescription="Create a new document." ma:contentTypeScope="" ma:versionID="f37b025c4973909104dde76a9bef02f9">
  <xsd:schema xmlns:xsd="http://www.w3.org/2001/XMLSchema" xmlns:xs="http://www.w3.org/2001/XMLSchema" xmlns:p="http://schemas.microsoft.com/office/2006/metadata/properties" xmlns:ns2="0b7d3d12-a688-4a65-9735-5d5242335cee" xmlns:ns3="3e03e693-6f57-4a0f-8762-2487ed846c1c" targetNamespace="http://schemas.microsoft.com/office/2006/metadata/properties" ma:root="true" ma:fieldsID="e92a64b099f2c24ff20cae5981273d1c" ns2:_="" ns3:_="">
    <xsd:import namespace="0b7d3d12-a688-4a65-9735-5d5242335cee"/>
    <xsd:import namespace="3e03e693-6f57-4a0f-8762-2487ed846c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7d3d12-a688-4a65-9735-5d5242335c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3d429481-e3d0-471e-bc25-7565d51e70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03e693-6f57-4a0f-8762-2487ed846c1c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824593b5-bb6d-4ace-b8b0-595ce26c6980}" ma:internalName="TaxCatchAll" ma:showField="CatchAllData" ma:web="3e03e693-6f57-4a0f-8762-2487ed846c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7d3d12-a688-4a65-9735-5d5242335cee">
      <Terms xmlns="http://schemas.microsoft.com/office/infopath/2007/PartnerControls"/>
    </lcf76f155ced4ddcb4097134ff3c332f>
    <TaxCatchAll xmlns="3e03e693-6f57-4a0f-8762-2487ed846c1c" xsi:nil="true"/>
  </documentManagement>
</p:properties>
</file>

<file path=customXml/itemProps1.xml><?xml version="1.0" encoding="utf-8"?>
<ds:datastoreItem xmlns:ds="http://schemas.openxmlformats.org/officeDocument/2006/customXml" ds:itemID="{15AD6C25-8444-4DDA-9ADE-E2C49951B0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7d3d12-a688-4a65-9735-5d5242335cee"/>
    <ds:schemaRef ds:uri="3e03e693-6f57-4a0f-8762-2487ed846c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AB8161E-BD0C-466A-A485-771AFCA1A20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164DD6-026A-48EE-A2E2-5AA6B287A041}">
  <ds:schemaRefs>
    <ds:schemaRef ds:uri="http://schemas.microsoft.com/office/2006/metadata/properties"/>
    <ds:schemaRef ds:uri="http://schemas.microsoft.com/office/infopath/2007/PartnerControls"/>
    <ds:schemaRef ds:uri="0b7d3d12-a688-4a65-9735-5d5242335cee"/>
    <ds:schemaRef ds:uri="3e03e693-6f57-4a0f-8762-2487ed846c1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2167</TotalTime>
  <Words>986</Words>
  <Application>Microsoft Office PowerPoint</Application>
  <PresentationFormat>Widescreen</PresentationFormat>
  <Paragraphs>245</Paragraphs>
  <Slides>15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Adobe Arabic</vt:lpstr>
      <vt:lpstr>Arial</vt:lpstr>
      <vt:lpstr>Calibri</vt:lpstr>
      <vt:lpstr>Calibri Light</vt:lpstr>
      <vt:lpstr>GE SS Text Bold</vt:lpstr>
      <vt:lpstr>HelveticaNeueLT Arabic 45 Light</vt:lpstr>
      <vt:lpstr>HelveticaNeueLT Arabic 55 Roman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Ghassan Hazza</dc:creator>
  <cp:lastModifiedBy>ibrahim hussein</cp:lastModifiedBy>
  <cp:revision>387</cp:revision>
  <dcterms:created xsi:type="dcterms:W3CDTF">2019-06-13T08:00:41Z</dcterms:created>
  <dcterms:modified xsi:type="dcterms:W3CDTF">2025-09-21T16:32:42Z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0x0101005FCD5A634654594FBBFFA6A58C1B7A05</vt:lpwstr>
  </property>
  <property fmtid="{D5CDD505-2E9C-101B-9397-08002B2CF9AE}" pid="3" name="MediaServiceImageTags">
    <vt:lpwstr/>
  </property>
</Properties>
</file>