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3"/>
  </p:notesMasterIdLst>
  <p:sldIdLst>
    <p:sldId id="256" r:id="rId5"/>
    <p:sldId id="274" r:id="rId6"/>
    <p:sldId id="275" r:id="rId7"/>
    <p:sldId id="276" r:id="rId8"/>
    <p:sldId id="290" r:id="rId9"/>
    <p:sldId id="291" r:id="rId10"/>
    <p:sldId id="292" r:id="rId11"/>
    <p:sldId id="293" r:id="rId12"/>
    <p:sldId id="305" r:id="rId13"/>
    <p:sldId id="309" r:id="rId14"/>
    <p:sldId id="310" r:id="rId15"/>
    <p:sldId id="301" r:id="rId16"/>
    <p:sldId id="302" r:id="rId17"/>
    <p:sldId id="303" r:id="rId18"/>
    <p:sldId id="306" r:id="rId19"/>
    <p:sldId id="307" r:id="rId20"/>
    <p:sldId id="308" r:id="rId21"/>
    <p:sldId id="314" r:id="rId22"/>
    <p:sldId id="300" r:id="rId23"/>
    <p:sldId id="311" r:id="rId24"/>
    <p:sldId id="312" r:id="rId25"/>
    <p:sldId id="304" r:id="rId26"/>
    <p:sldId id="313" r:id="rId27"/>
    <p:sldId id="299" r:id="rId28"/>
    <p:sldId id="284" r:id="rId29"/>
    <p:sldId id="286" r:id="rId30"/>
    <p:sldId id="315" r:id="rId31"/>
    <p:sldId id="297" r:id="rId32"/>
    <p:sldId id="277" r:id="rId33"/>
    <p:sldId id="316" r:id="rId34"/>
    <p:sldId id="317" r:id="rId35"/>
    <p:sldId id="318" r:id="rId36"/>
    <p:sldId id="319" r:id="rId37"/>
    <p:sldId id="320" r:id="rId38"/>
    <p:sldId id="321" r:id="rId39"/>
    <p:sldId id="322" r:id="rId40"/>
    <p:sldId id="323" r:id="rId41"/>
    <p:sldId id="324" r:id="rId42"/>
    <p:sldId id="325" r:id="rId43"/>
    <p:sldId id="278" r:id="rId44"/>
    <p:sldId id="289" r:id="rId45"/>
    <p:sldId id="326" r:id="rId46"/>
    <p:sldId id="327" r:id="rId47"/>
    <p:sldId id="328" r:id="rId48"/>
    <p:sldId id="329" r:id="rId49"/>
    <p:sldId id="330" r:id="rId50"/>
    <p:sldId id="331" r:id="rId51"/>
    <p:sldId id="332" r:id="rId52"/>
    <p:sldId id="333" r:id="rId53"/>
    <p:sldId id="334" r:id="rId54"/>
    <p:sldId id="288" r:id="rId55"/>
    <p:sldId id="335" r:id="rId56"/>
    <p:sldId id="336" r:id="rId57"/>
    <p:sldId id="337" r:id="rId58"/>
    <p:sldId id="338" r:id="rId59"/>
    <p:sldId id="339" r:id="rId60"/>
    <p:sldId id="342" r:id="rId61"/>
    <p:sldId id="340"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990033"/>
    <a:srgbClr val="990099"/>
    <a:srgbClr val="009900"/>
    <a:srgbClr val="800000"/>
    <a:srgbClr val="9900CC"/>
    <a:srgbClr val="CC9900"/>
    <a:srgbClr val="3333FF"/>
    <a:srgbClr val="CCCC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F2FE1E-7D38-3B92-EFB4-3CDFB0E30A8C}" v="46" dt="2025-02-08T14:52:29.5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92" autoAdjust="0"/>
    <p:restoredTop sz="94660"/>
  </p:normalViewPr>
  <p:slideViewPr>
    <p:cSldViewPr snapToGrid="0">
      <p:cViewPr varScale="1">
        <p:scale>
          <a:sx n="97" d="100"/>
          <a:sy n="97" d="100"/>
        </p:scale>
        <p:origin x="91"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hammad Issa" userId="S::mohammad5337@islamic-ec.edu.jo::2ff55569-f6c3-4af4-af0e-342e0099c163" providerId="AD" clId="Web-{056C985F-EAA8-EDBB-9338-DA2E13ABC55C}"/>
    <pc:docChg chg="modSld">
      <pc:chgData name="Mohammad Issa" userId="S::mohammad5337@islamic-ec.edu.jo::2ff55569-f6c3-4af4-af0e-342e0099c163" providerId="AD" clId="Web-{056C985F-EAA8-EDBB-9338-DA2E13ABC55C}" dt="2025-01-09T09:19:23.388" v="238" actId="20577"/>
      <pc:docMkLst>
        <pc:docMk/>
      </pc:docMkLst>
      <pc:sldChg chg="modSp">
        <pc:chgData name="Mohammad Issa" userId="S::mohammad5337@islamic-ec.edu.jo::2ff55569-f6c3-4af4-af0e-342e0099c163" providerId="AD" clId="Web-{056C985F-EAA8-EDBB-9338-DA2E13ABC55C}" dt="2025-01-09T08:58:21.133" v="2" actId="20577"/>
        <pc:sldMkLst>
          <pc:docMk/>
          <pc:sldMk cId="3633658944" sldId="274"/>
        </pc:sldMkLst>
        <pc:spChg chg="mod">
          <ac:chgData name="Mohammad Issa" userId="S::mohammad5337@islamic-ec.edu.jo::2ff55569-f6c3-4af4-af0e-342e0099c163" providerId="AD" clId="Web-{056C985F-EAA8-EDBB-9338-DA2E13ABC55C}" dt="2025-01-09T08:58:21.133" v="2" actId="20577"/>
          <ac:spMkLst>
            <pc:docMk/>
            <pc:sldMk cId="3633658944" sldId="274"/>
            <ac:spMk id="28" creationId="{4197D2A9-2877-C3AD-DBEF-96AB624CA8DF}"/>
          </ac:spMkLst>
        </pc:spChg>
      </pc:sldChg>
      <pc:sldChg chg="modSp">
        <pc:chgData name="Mohammad Issa" userId="S::mohammad5337@islamic-ec.edu.jo::2ff55569-f6c3-4af4-af0e-342e0099c163" providerId="AD" clId="Web-{056C985F-EAA8-EDBB-9338-DA2E13ABC55C}" dt="2025-01-09T08:58:49.212" v="4" actId="20577"/>
        <pc:sldMkLst>
          <pc:docMk/>
          <pc:sldMk cId="836914826" sldId="275"/>
        </pc:sldMkLst>
        <pc:spChg chg="mod">
          <ac:chgData name="Mohammad Issa" userId="S::mohammad5337@islamic-ec.edu.jo::2ff55569-f6c3-4af4-af0e-342e0099c163" providerId="AD" clId="Web-{056C985F-EAA8-EDBB-9338-DA2E13ABC55C}" dt="2025-01-09T08:58:49.212" v="4" actId="20577"/>
          <ac:spMkLst>
            <pc:docMk/>
            <pc:sldMk cId="836914826" sldId="275"/>
            <ac:spMk id="49" creationId="{4197D2A9-2877-C3AD-DBEF-96AB624CA8DF}"/>
          </ac:spMkLst>
        </pc:spChg>
      </pc:sldChg>
      <pc:sldChg chg="modSp">
        <pc:chgData name="Mohammad Issa" userId="S::mohammad5337@islamic-ec.edu.jo::2ff55569-f6c3-4af4-af0e-342e0099c163" providerId="AD" clId="Web-{056C985F-EAA8-EDBB-9338-DA2E13ABC55C}" dt="2025-01-09T08:59:11.619" v="5" actId="20577"/>
        <pc:sldMkLst>
          <pc:docMk/>
          <pc:sldMk cId="3352812552" sldId="276"/>
        </pc:sldMkLst>
        <pc:spChg chg="mod">
          <ac:chgData name="Mohammad Issa" userId="S::mohammad5337@islamic-ec.edu.jo::2ff55569-f6c3-4af4-af0e-342e0099c163" providerId="AD" clId="Web-{056C985F-EAA8-EDBB-9338-DA2E13ABC55C}" dt="2025-01-09T08:59:11.619" v="5" actId="20577"/>
          <ac:spMkLst>
            <pc:docMk/>
            <pc:sldMk cId="3352812552" sldId="276"/>
            <ac:spMk id="49" creationId="{4197D2A9-2877-C3AD-DBEF-96AB624CA8DF}"/>
          </ac:spMkLst>
        </pc:spChg>
      </pc:sldChg>
      <pc:sldChg chg="modSp">
        <pc:chgData name="Mohammad Issa" userId="S::mohammad5337@islamic-ec.edu.jo::2ff55569-f6c3-4af4-af0e-342e0099c163" providerId="AD" clId="Web-{056C985F-EAA8-EDBB-9338-DA2E13ABC55C}" dt="2025-01-09T08:59:36.026" v="6" actId="20577"/>
        <pc:sldMkLst>
          <pc:docMk/>
          <pc:sldMk cId="4046870" sldId="277"/>
        </pc:sldMkLst>
        <pc:spChg chg="mod">
          <ac:chgData name="Mohammad Issa" userId="S::mohammad5337@islamic-ec.edu.jo::2ff55569-f6c3-4af4-af0e-342e0099c163" providerId="AD" clId="Web-{056C985F-EAA8-EDBB-9338-DA2E13ABC55C}" dt="2025-01-09T08:59:36.026" v="6" actId="20577"/>
          <ac:spMkLst>
            <pc:docMk/>
            <pc:sldMk cId="4046870" sldId="277"/>
            <ac:spMk id="48" creationId="{4197D2A9-2877-C3AD-DBEF-96AB624CA8DF}"/>
          </ac:spMkLst>
        </pc:spChg>
      </pc:sldChg>
      <pc:sldChg chg="modSp">
        <pc:chgData name="Mohammad Issa" userId="S::mohammad5337@islamic-ec.edu.jo::2ff55569-f6c3-4af4-af0e-342e0099c163" providerId="AD" clId="Web-{056C985F-EAA8-EDBB-9338-DA2E13ABC55C}" dt="2025-01-09T09:00:33.873" v="8" actId="20577"/>
        <pc:sldMkLst>
          <pc:docMk/>
          <pc:sldMk cId="2247810410" sldId="278"/>
        </pc:sldMkLst>
        <pc:spChg chg="mod">
          <ac:chgData name="Mohammad Issa" userId="S::mohammad5337@islamic-ec.edu.jo::2ff55569-f6c3-4af4-af0e-342e0099c163" providerId="AD" clId="Web-{056C985F-EAA8-EDBB-9338-DA2E13ABC55C}" dt="2025-01-09T09:00:33.873" v="8" actId="20577"/>
          <ac:spMkLst>
            <pc:docMk/>
            <pc:sldMk cId="2247810410" sldId="278"/>
            <ac:spMk id="49" creationId="{4197D2A9-2877-C3AD-DBEF-96AB624CA8DF}"/>
          </ac:spMkLst>
        </pc:spChg>
      </pc:sldChg>
      <pc:sldChg chg="addSp delSp modSp">
        <pc:chgData name="Mohammad Issa" userId="S::mohammad5337@islamic-ec.edu.jo::2ff55569-f6c3-4af4-af0e-342e0099c163" providerId="AD" clId="Web-{056C985F-EAA8-EDBB-9338-DA2E13ABC55C}" dt="2025-01-09T09:17:58.993" v="226" actId="20577"/>
        <pc:sldMkLst>
          <pc:docMk/>
          <pc:sldMk cId="3366615611" sldId="282"/>
        </pc:sldMkLst>
        <pc:spChg chg="add mod">
          <ac:chgData name="Mohammad Issa" userId="S::mohammad5337@islamic-ec.edu.jo::2ff55569-f6c3-4af4-af0e-342e0099c163" providerId="AD" clId="Web-{056C985F-EAA8-EDBB-9338-DA2E13ABC55C}" dt="2025-01-09T09:04:42.976" v="58" actId="20577"/>
          <ac:spMkLst>
            <pc:docMk/>
            <pc:sldMk cId="3366615611" sldId="282"/>
            <ac:spMk id="16" creationId="{EA83D0FB-A178-5F32-04FD-B8EE795F8BA4}"/>
          </ac:spMkLst>
        </pc:spChg>
        <pc:spChg chg="add mod">
          <ac:chgData name="Mohammad Issa" userId="S::mohammad5337@islamic-ec.edu.jo::2ff55569-f6c3-4af4-af0e-342e0099c163" providerId="AD" clId="Web-{056C985F-EAA8-EDBB-9338-DA2E13ABC55C}" dt="2025-01-09T09:05:58.792" v="85" actId="14100"/>
          <ac:spMkLst>
            <pc:docMk/>
            <pc:sldMk cId="3366615611" sldId="282"/>
            <ac:spMk id="17" creationId="{E7C30252-5EFF-516E-ED12-34F6F6444A74}"/>
          </ac:spMkLst>
        </pc:spChg>
        <pc:spChg chg="add mod">
          <ac:chgData name="Mohammad Issa" userId="S::mohammad5337@islamic-ec.edu.jo::2ff55569-f6c3-4af4-af0e-342e0099c163" providerId="AD" clId="Web-{056C985F-EAA8-EDBB-9338-DA2E13ABC55C}" dt="2025-01-09T09:08:24.486" v="131"/>
          <ac:spMkLst>
            <pc:docMk/>
            <pc:sldMk cId="3366615611" sldId="282"/>
            <ac:spMk id="18" creationId="{D46E794C-EB40-B464-10EF-B069B1BB05C4}"/>
          </ac:spMkLst>
        </pc:spChg>
        <pc:spChg chg="add del mod">
          <ac:chgData name="Mohammad Issa" userId="S::mohammad5337@islamic-ec.edu.jo::2ff55569-f6c3-4af4-af0e-342e0099c163" providerId="AD" clId="Web-{056C985F-EAA8-EDBB-9338-DA2E13ABC55C}" dt="2025-01-09T09:11:03.648" v="139"/>
          <ac:spMkLst>
            <pc:docMk/>
            <pc:sldMk cId="3366615611" sldId="282"/>
            <ac:spMk id="19" creationId="{AF02786D-A517-CF46-C542-718FBB1B6CBA}"/>
          </ac:spMkLst>
        </pc:spChg>
        <pc:spChg chg="add del mod">
          <ac:chgData name="Mohammad Issa" userId="S::mohammad5337@islamic-ec.edu.jo::2ff55569-f6c3-4af4-af0e-342e0099c163" providerId="AD" clId="Web-{056C985F-EAA8-EDBB-9338-DA2E13ABC55C}" dt="2025-01-09T09:15:00.361" v="163"/>
          <ac:spMkLst>
            <pc:docMk/>
            <pc:sldMk cId="3366615611" sldId="282"/>
            <ac:spMk id="20" creationId="{D0AE061E-6A26-D82F-4BDE-5CEE9D9F6012}"/>
          </ac:spMkLst>
        </pc:spChg>
        <pc:spChg chg="mod">
          <ac:chgData name="Mohammad Issa" userId="S::mohammad5337@islamic-ec.edu.jo::2ff55569-f6c3-4af4-af0e-342e0099c163" providerId="AD" clId="Web-{056C985F-EAA8-EDBB-9338-DA2E13ABC55C}" dt="2025-01-09T09:01:34.281" v="30" actId="20577"/>
          <ac:spMkLst>
            <pc:docMk/>
            <pc:sldMk cId="3366615611" sldId="282"/>
            <ac:spMk id="25" creationId="{5F060C06-5155-D592-B84E-0388B6B5E6F8}"/>
          </ac:spMkLst>
        </pc:spChg>
        <pc:spChg chg="add mod">
          <ac:chgData name="Mohammad Issa" userId="S::mohammad5337@islamic-ec.edu.jo::2ff55569-f6c3-4af4-af0e-342e0099c163" providerId="AD" clId="Web-{056C985F-EAA8-EDBB-9338-DA2E13ABC55C}" dt="2025-01-09T09:17:41.649" v="222" actId="20577"/>
          <ac:spMkLst>
            <pc:docMk/>
            <pc:sldMk cId="3366615611" sldId="282"/>
            <ac:spMk id="33" creationId="{DC0D5F20-AAD1-11F5-E166-AC6AB8DB28E7}"/>
          </ac:spMkLst>
        </pc:spChg>
        <pc:spChg chg="mod">
          <ac:chgData name="Mohammad Issa" userId="S::mohammad5337@islamic-ec.edu.jo::2ff55569-f6c3-4af4-af0e-342e0099c163" providerId="AD" clId="Web-{056C985F-EAA8-EDBB-9338-DA2E13ABC55C}" dt="2025-01-09T09:17:58.993" v="226" actId="20577"/>
          <ac:spMkLst>
            <pc:docMk/>
            <pc:sldMk cId="3366615611" sldId="282"/>
            <ac:spMk id="49" creationId="{4197D2A9-2877-C3AD-DBEF-96AB624CA8DF}"/>
          </ac:spMkLst>
        </pc:spChg>
      </pc:sldChg>
      <pc:sldChg chg="modSp">
        <pc:chgData name="Mohammad Issa" userId="S::mohammad5337@islamic-ec.edu.jo::2ff55569-f6c3-4af4-af0e-342e0099c163" providerId="AD" clId="Web-{056C985F-EAA8-EDBB-9338-DA2E13ABC55C}" dt="2025-01-09T09:18:44.917" v="233" actId="20577"/>
        <pc:sldMkLst>
          <pc:docMk/>
          <pc:sldMk cId="83687059" sldId="283"/>
        </pc:sldMkLst>
        <pc:spChg chg="mod">
          <ac:chgData name="Mohammad Issa" userId="S::mohammad5337@islamic-ec.edu.jo::2ff55569-f6c3-4af4-af0e-342e0099c163" providerId="AD" clId="Web-{056C985F-EAA8-EDBB-9338-DA2E13ABC55C}" dt="2025-01-09T09:18:44.917" v="233" actId="20577"/>
          <ac:spMkLst>
            <pc:docMk/>
            <pc:sldMk cId="83687059" sldId="283"/>
            <ac:spMk id="48" creationId="{4197D2A9-2877-C3AD-DBEF-96AB624CA8DF}"/>
          </ac:spMkLst>
        </pc:spChg>
      </pc:sldChg>
      <pc:sldChg chg="modSp">
        <pc:chgData name="Mohammad Issa" userId="S::mohammad5337@islamic-ec.edu.jo::2ff55569-f6c3-4af4-af0e-342e0099c163" providerId="AD" clId="Web-{056C985F-EAA8-EDBB-9338-DA2E13ABC55C}" dt="2025-01-09T09:18:34.010" v="232" actId="20577"/>
        <pc:sldMkLst>
          <pc:docMk/>
          <pc:sldMk cId="3671068699" sldId="284"/>
        </pc:sldMkLst>
        <pc:spChg chg="mod">
          <ac:chgData name="Mohammad Issa" userId="S::mohammad5337@islamic-ec.edu.jo::2ff55569-f6c3-4af4-af0e-342e0099c163" providerId="AD" clId="Web-{056C985F-EAA8-EDBB-9338-DA2E13ABC55C}" dt="2025-01-09T09:18:34.010" v="232" actId="20577"/>
          <ac:spMkLst>
            <pc:docMk/>
            <pc:sldMk cId="3671068699" sldId="284"/>
            <ac:spMk id="48" creationId="{4197D2A9-2877-C3AD-DBEF-96AB624CA8DF}"/>
          </ac:spMkLst>
        </pc:spChg>
      </pc:sldChg>
      <pc:sldChg chg="modSp">
        <pc:chgData name="Mohammad Issa" userId="S::mohammad5337@islamic-ec.edu.jo::2ff55569-f6c3-4af4-af0e-342e0099c163" providerId="AD" clId="Web-{056C985F-EAA8-EDBB-9338-DA2E13ABC55C}" dt="2025-01-09T09:19:23.388" v="238" actId="20577"/>
        <pc:sldMkLst>
          <pc:docMk/>
          <pc:sldMk cId="201667457" sldId="286"/>
        </pc:sldMkLst>
        <pc:spChg chg="mod">
          <ac:chgData name="Mohammad Issa" userId="S::mohammad5337@islamic-ec.edu.jo::2ff55569-f6c3-4af4-af0e-342e0099c163" providerId="AD" clId="Web-{056C985F-EAA8-EDBB-9338-DA2E13ABC55C}" dt="2025-01-09T09:19:23.388" v="238" actId="20577"/>
          <ac:spMkLst>
            <pc:docMk/>
            <pc:sldMk cId="201667457" sldId="286"/>
            <ac:spMk id="36" creationId="{4197D2A9-2877-C3AD-DBEF-96AB624CA8DF}"/>
          </ac:spMkLst>
        </pc:spChg>
      </pc:sldChg>
      <pc:sldChg chg="modSp">
        <pc:chgData name="Mohammad Issa" userId="S::mohammad5337@islamic-ec.edu.jo::2ff55569-f6c3-4af4-af0e-342e0099c163" providerId="AD" clId="Web-{056C985F-EAA8-EDBB-9338-DA2E13ABC55C}" dt="2025-01-09T09:00:07.762" v="7" actId="20577"/>
        <pc:sldMkLst>
          <pc:docMk/>
          <pc:sldMk cId="1363364360" sldId="288"/>
        </pc:sldMkLst>
        <pc:spChg chg="mod">
          <ac:chgData name="Mohammad Issa" userId="S::mohammad5337@islamic-ec.edu.jo::2ff55569-f6c3-4af4-af0e-342e0099c163" providerId="AD" clId="Web-{056C985F-EAA8-EDBB-9338-DA2E13ABC55C}" dt="2025-01-09T09:00:07.762" v="7" actId="20577"/>
          <ac:spMkLst>
            <pc:docMk/>
            <pc:sldMk cId="1363364360" sldId="288"/>
            <ac:spMk id="48" creationId="{4197D2A9-2877-C3AD-DBEF-96AB624CA8DF}"/>
          </ac:spMkLst>
        </pc:spChg>
      </pc:sldChg>
      <pc:sldChg chg="modSp">
        <pc:chgData name="Mohammad Issa" userId="S::mohammad5337@islamic-ec.edu.jo::2ff55569-f6c3-4af4-af0e-342e0099c163" providerId="AD" clId="Web-{056C985F-EAA8-EDBB-9338-DA2E13ABC55C}" dt="2025-01-09T09:00:52.780" v="9" actId="20577"/>
        <pc:sldMkLst>
          <pc:docMk/>
          <pc:sldMk cId="3609998766" sldId="289"/>
        </pc:sldMkLst>
        <pc:spChg chg="mod">
          <ac:chgData name="Mohammad Issa" userId="S::mohammad5337@islamic-ec.edu.jo::2ff55569-f6c3-4af4-af0e-342e0099c163" providerId="AD" clId="Web-{056C985F-EAA8-EDBB-9338-DA2E13ABC55C}" dt="2025-01-09T09:00:52.780" v="9" actId="20577"/>
          <ac:spMkLst>
            <pc:docMk/>
            <pc:sldMk cId="3609998766" sldId="289"/>
            <ac:spMk id="49" creationId="{4197D2A9-2877-C3AD-DBEF-96AB624CA8DF}"/>
          </ac:spMkLst>
        </pc:spChg>
      </pc:sldChg>
    </pc:docChg>
  </pc:docChgLst>
  <pc:docChgLst>
    <pc:chgData clId="Web-{A5F2FE1E-7D38-3B92-EFB4-3CDFB0E30A8C}"/>
    <pc:docChg chg="modSld">
      <pc:chgData name="" userId="" providerId="" clId="Web-{A5F2FE1E-7D38-3B92-EFB4-3CDFB0E30A8C}" dt="2025-02-08T14:42:21.245" v="0" actId="20577"/>
      <pc:docMkLst>
        <pc:docMk/>
      </pc:docMkLst>
      <pc:sldChg chg="modSp">
        <pc:chgData name="" userId="" providerId="" clId="Web-{A5F2FE1E-7D38-3B92-EFB4-3CDFB0E30A8C}" dt="2025-02-08T14:42:21.245" v="0" actId="20577"/>
        <pc:sldMkLst>
          <pc:docMk/>
          <pc:sldMk cId="4271810504" sldId="256"/>
        </pc:sldMkLst>
        <pc:spChg chg="mod">
          <ac:chgData name="" userId="" providerId="" clId="Web-{A5F2FE1E-7D38-3B92-EFB4-3CDFB0E30A8C}" dt="2025-02-08T14:42:21.245" v="0" actId="20577"/>
          <ac:spMkLst>
            <pc:docMk/>
            <pc:sldMk cId="4271810504" sldId="256"/>
            <ac:spMk id="3" creationId="{00000000-0000-0000-0000-000000000000}"/>
          </ac:spMkLst>
        </pc:spChg>
      </pc:sldChg>
    </pc:docChg>
  </pc:docChgLst>
  <pc:docChgLst>
    <pc:chgData name="Mohammad Issa" userId="S::mohammad5337@islamic-ec.edu.jo::2ff55569-f6c3-4af4-af0e-342e0099c163" providerId="AD" clId="Web-{A5F2FE1E-7D38-3B92-EFB4-3CDFB0E30A8C}"/>
    <pc:docChg chg="modSld">
      <pc:chgData name="Mohammad Issa" userId="S::mohammad5337@islamic-ec.edu.jo::2ff55569-f6c3-4af4-af0e-342e0099c163" providerId="AD" clId="Web-{A5F2FE1E-7D38-3B92-EFB4-3CDFB0E30A8C}" dt="2025-02-08T14:52:29.548" v="25" actId="14100"/>
      <pc:docMkLst>
        <pc:docMk/>
      </pc:docMkLst>
      <pc:sldChg chg="modSp">
        <pc:chgData name="Mohammad Issa" userId="S::mohammad5337@islamic-ec.edu.jo::2ff55569-f6c3-4af4-af0e-342e0099c163" providerId="AD" clId="Web-{A5F2FE1E-7D38-3B92-EFB4-3CDFB0E30A8C}" dt="2025-02-08T14:43:24.278" v="11" actId="14100"/>
        <pc:sldMkLst>
          <pc:docMk/>
          <pc:sldMk cId="4271810504" sldId="256"/>
        </pc:sldMkLst>
        <pc:spChg chg="mod">
          <ac:chgData name="Mohammad Issa" userId="S::mohammad5337@islamic-ec.edu.jo::2ff55569-f6c3-4af4-af0e-342e0099c163" providerId="AD" clId="Web-{A5F2FE1E-7D38-3B92-EFB4-3CDFB0E30A8C}" dt="2025-02-08T14:43:24.278" v="11" actId="14100"/>
          <ac:spMkLst>
            <pc:docMk/>
            <pc:sldMk cId="4271810504" sldId="256"/>
            <ac:spMk id="3" creationId="{00000000-0000-0000-0000-000000000000}"/>
          </ac:spMkLst>
        </pc:spChg>
      </pc:sldChg>
      <pc:sldChg chg="modSp">
        <pc:chgData name="Mohammad Issa" userId="S::mohammad5337@islamic-ec.edu.jo::2ff55569-f6c3-4af4-af0e-342e0099c163" providerId="AD" clId="Web-{A5F2FE1E-7D38-3B92-EFB4-3CDFB0E30A8C}" dt="2025-02-08T14:46:35.241" v="13" actId="14100"/>
        <pc:sldMkLst>
          <pc:docMk/>
          <pc:sldMk cId="836914826" sldId="275"/>
        </pc:sldMkLst>
        <pc:spChg chg="mod">
          <ac:chgData name="Mohammad Issa" userId="S::mohammad5337@islamic-ec.edu.jo::2ff55569-f6c3-4af4-af0e-342e0099c163" providerId="AD" clId="Web-{A5F2FE1E-7D38-3B92-EFB4-3CDFB0E30A8C}" dt="2025-02-08T14:46:35.241" v="13" actId="14100"/>
          <ac:spMkLst>
            <pc:docMk/>
            <pc:sldMk cId="836914826" sldId="275"/>
            <ac:spMk id="25" creationId="{00000000-0000-0000-0000-000000000000}"/>
          </ac:spMkLst>
        </pc:spChg>
      </pc:sldChg>
      <pc:sldChg chg="modSp">
        <pc:chgData name="Mohammad Issa" userId="S::mohammad5337@islamic-ec.edu.jo::2ff55569-f6c3-4af4-af0e-342e0099c163" providerId="AD" clId="Web-{A5F2FE1E-7D38-3B92-EFB4-3CDFB0E30A8C}" dt="2025-02-08T14:51:14.765" v="22" actId="20577"/>
        <pc:sldMkLst>
          <pc:docMk/>
          <pc:sldMk cId="3352812552" sldId="276"/>
        </pc:sldMkLst>
        <pc:spChg chg="mod">
          <ac:chgData name="Mohammad Issa" userId="S::mohammad5337@islamic-ec.edu.jo::2ff55569-f6c3-4af4-af0e-342e0099c163" providerId="AD" clId="Web-{A5F2FE1E-7D38-3B92-EFB4-3CDFB0E30A8C}" dt="2025-02-08T14:51:14.765" v="22" actId="20577"/>
          <ac:spMkLst>
            <pc:docMk/>
            <pc:sldMk cId="3352812552" sldId="276"/>
            <ac:spMk id="5" creationId="{00000000-0000-0000-0000-000000000000}"/>
          </ac:spMkLst>
        </pc:spChg>
      </pc:sldChg>
      <pc:sldChg chg="modSp">
        <pc:chgData name="Mohammad Issa" userId="S::mohammad5337@islamic-ec.edu.jo::2ff55569-f6c3-4af4-af0e-342e0099c163" providerId="AD" clId="Web-{A5F2FE1E-7D38-3B92-EFB4-3CDFB0E30A8C}" dt="2025-02-08T14:52:29.548" v="25" actId="14100"/>
        <pc:sldMkLst>
          <pc:docMk/>
          <pc:sldMk cId="1363364360" sldId="288"/>
        </pc:sldMkLst>
        <pc:spChg chg="mod">
          <ac:chgData name="Mohammad Issa" userId="S::mohammad5337@islamic-ec.edu.jo::2ff55569-f6c3-4af4-af0e-342e0099c163" providerId="AD" clId="Web-{A5F2FE1E-7D38-3B92-EFB4-3CDFB0E30A8C}" dt="2025-02-08T14:52:29.548" v="25" actId="14100"/>
          <ac:spMkLst>
            <pc:docMk/>
            <pc:sldMk cId="1363364360" sldId="288"/>
            <ac:spMk id="2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E83232-AA57-4BF3-A390-7F78DD56773C}" type="datetimeFigureOut">
              <a:rPr lang="en-US" smtClean="0"/>
              <a:t>21-09-2025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61EA3E-A501-48E5-AEF4-D307CF092328}" type="slidenum">
              <a:rPr lang="en-US" smtClean="0"/>
              <a:t>‹#›</a:t>
            </a:fld>
            <a:endParaRPr lang="en-US"/>
          </a:p>
        </p:txBody>
      </p:sp>
    </p:spTree>
    <p:extLst>
      <p:ext uri="{BB962C8B-B14F-4D97-AF65-F5344CB8AC3E}">
        <p14:creationId xmlns:p14="http://schemas.microsoft.com/office/powerpoint/2010/main" val="3873741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573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6F202-E086-43E8-BC5F-C161767B9809}" type="datetimeFigureOut">
              <a:rPr lang="en-US" smtClean="0"/>
              <a:t>21-09-2025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345756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6F202-E086-43E8-BC5F-C161767B9809}" type="datetimeFigureOut">
              <a:rPr lang="en-US" smtClean="0"/>
              <a:t>21-09-2025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10029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43" name="Group 42"/>
          <p:cNvGrpSpPr/>
          <p:nvPr/>
        </p:nvGrpSpPr>
        <p:grpSpPr>
          <a:xfrm>
            <a:off x="-509872" y="0"/>
            <a:ext cx="13243109"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198795" y="-21511"/>
            <a:ext cx="46736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311154" y="2708476"/>
            <a:ext cx="4417807"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6311154" y="4421081"/>
            <a:ext cx="4413071"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318325" y="1516829"/>
            <a:ext cx="2844800" cy="750981"/>
          </a:xfrm>
        </p:spPr>
        <p:txBody>
          <a:bodyPr anchor="b"/>
          <a:lstStyle>
            <a:lvl1pPr algn="l">
              <a:defRPr sz="2400"/>
            </a:lvl1pPr>
          </a:lstStyle>
          <a:p>
            <a:fld id="{ADC6F202-E086-43E8-BC5F-C161767B9809}" type="datetimeFigureOut">
              <a:rPr lang="en-US" smtClean="0"/>
              <a:t>21-09-2025</a:t>
            </a:fld>
            <a:endParaRPr lang="en-US"/>
          </a:p>
        </p:txBody>
      </p:sp>
      <p:sp>
        <p:nvSpPr>
          <p:cNvPr id="50" name="Rectangle 49"/>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7071360" y="5719967"/>
            <a:ext cx="3775456"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6198795" y="5719967"/>
            <a:ext cx="858221" cy="365125"/>
          </a:xfrm>
        </p:spPr>
        <p:txBody>
          <a:bodyPr/>
          <a:lstStyle>
            <a:lvl1pPr>
              <a:defRPr>
                <a:solidFill>
                  <a:schemeClr val="accent1"/>
                </a:solidFill>
              </a:defRPr>
            </a:lvl1pPr>
          </a:lstStyle>
          <a:p>
            <a:fld id="{C128DE67-49EB-4AE0-88C0-2B97B80F6F80}" type="slidenum">
              <a:rPr lang="en-US" smtClean="0"/>
              <a:t>‹#›</a:t>
            </a:fld>
            <a:endParaRPr lang="en-US"/>
          </a:p>
        </p:txBody>
      </p:sp>
      <p:sp>
        <p:nvSpPr>
          <p:cNvPr id="89" name="Rectangle 88"/>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7748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6F202-E086-43E8-BC5F-C161767B9809}" type="datetimeFigureOut">
              <a:rPr lang="en-US" smtClean="0"/>
              <a:t>21-09-2025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748092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C6F202-E086-43E8-BC5F-C161767B9809}" type="datetimeFigureOut">
              <a:rPr lang="en-US" smtClean="0"/>
              <a:t>21-09-2025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1304051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C6F202-E086-43E8-BC5F-C161767B9809}" type="datetimeFigureOut">
              <a:rPr lang="en-US" smtClean="0"/>
              <a:t>21-09-2025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2490114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C6F202-E086-43E8-BC5F-C161767B9809}" type="datetimeFigureOut">
              <a:rPr lang="en-US" smtClean="0"/>
              <a:t>21-09-2025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2622924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C6F202-E086-43E8-BC5F-C161767B9809}" type="datetimeFigureOut">
              <a:rPr lang="en-US" smtClean="0"/>
              <a:t>21-09-2025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581137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C6F202-E086-43E8-BC5F-C161767B9809}" type="datetimeFigureOut">
              <a:rPr lang="en-US" smtClean="0"/>
              <a:t>21-09-2025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114221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C6F202-E086-43E8-BC5F-C161767B9809}" type="datetimeFigureOut">
              <a:rPr lang="en-US" smtClean="0"/>
              <a:t>21-09-2025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080714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C6F202-E086-43E8-BC5F-C161767B9809}" type="datetimeFigureOut">
              <a:rPr lang="en-US" smtClean="0"/>
              <a:t>21-09-2025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72152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C6F202-E086-43E8-BC5F-C161767B9809}" type="datetimeFigureOut">
              <a:rPr lang="en-US" smtClean="0"/>
              <a:t>21-09-2025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28DE67-49EB-4AE0-88C0-2B97B80F6F80}" type="slidenum">
              <a:rPr lang="en-US" smtClean="0"/>
              <a:t>‹#›</a:t>
            </a:fld>
            <a:endParaRPr lang="en-US"/>
          </a:p>
        </p:txBody>
      </p:sp>
    </p:spTree>
    <p:extLst>
      <p:ext uri="{BB962C8B-B14F-4D97-AF65-F5344CB8AC3E}">
        <p14:creationId xmlns:p14="http://schemas.microsoft.com/office/powerpoint/2010/main" val="2114978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padlet.com/alselaweamneh/my-shiny-padlet-79o364n9hwxgsse7"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create.kahoot.it/details/67a0f0c9-8f10-4684-bb78-3fc671af4f08"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7.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hyperlink" Target="https://create.kahoot.it/details/0d350b1a-01b0-497d-8e7d-dc9238255bb2" TargetMode="External"/><Relationship Id="rId5" Type="http://schemas.openxmlformats.org/officeDocument/2006/relationships/image" Target="../media/image19.png"/><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7.jpeg"/><Relationship Id="rId4" Type="http://schemas.openxmlformats.org/officeDocument/2006/relationships/image" Target="../media/image3.png"/><Relationship Id="rId9" Type="http://schemas.openxmlformats.org/officeDocument/2006/relationships/hyperlink" Target="https://padlet.com/alselaweamneh/a-lesson-you-learned-ombexa33pnfjxh89"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pe.app/a/questions/933304557"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hyperlink" Target="https://padlet.com/alselaweamneh/a-lesson-you-learned-ombexa33pnfjxh89"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094"/>
          <a:stretch/>
        </p:blipFill>
        <p:spPr bwMode="auto">
          <a:xfrm>
            <a:off x="0" y="0"/>
            <a:ext cx="2082800" cy="185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53141" y="1850363"/>
            <a:ext cx="11416938" cy="4154984"/>
          </a:xfrm>
          <a:prstGeom prst="rect">
            <a:avLst/>
          </a:prstGeom>
          <a:noFill/>
        </p:spPr>
        <p:txBody>
          <a:bodyPr wrap="square" lIns="91440" tIns="45720" rIns="91440" bIns="45720" rtlCol="1" anchor="t">
            <a:spAutoFit/>
          </a:bodyPr>
          <a:lstStyle/>
          <a:p>
            <a:pPr algn="l">
              <a:lnSpc>
                <a:spcPct val="150000"/>
              </a:lnSpc>
            </a:pPr>
            <a:r>
              <a:rPr lang="en-US" sz="4400" b="1" dirty="0">
                <a:solidFill>
                  <a:schemeClr val="accent2">
                    <a:lumMod val="75000"/>
                  </a:schemeClr>
                </a:solidFill>
                <a:cs typeface="GE SS Text Bold"/>
              </a:rPr>
              <a:t>Unit:</a:t>
            </a:r>
            <a:r>
              <a:rPr lang="en-US" sz="4400" dirty="0">
                <a:solidFill>
                  <a:schemeClr val="accent2">
                    <a:lumMod val="75000"/>
                  </a:schemeClr>
                </a:solidFill>
                <a:cs typeface="GE SS Text Bold"/>
              </a:rPr>
              <a:t> 1</a:t>
            </a:r>
            <a:endParaRPr lang="ar-SA" sz="4400" dirty="0">
              <a:solidFill>
                <a:schemeClr val="accent2">
                  <a:lumMod val="75000"/>
                </a:schemeClr>
              </a:solidFill>
              <a:cs typeface="GE SS Text Bold"/>
            </a:endParaRPr>
          </a:p>
          <a:p>
            <a:pPr>
              <a:lnSpc>
                <a:spcPct val="150000"/>
              </a:lnSpc>
            </a:pPr>
            <a:r>
              <a:rPr lang="en-US" sz="4000" b="1" dirty="0">
                <a:solidFill>
                  <a:schemeClr val="accent2">
                    <a:lumMod val="75000"/>
                  </a:schemeClr>
                </a:solidFill>
                <a:cs typeface="GE SS Text Bold"/>
              </a:rPr>
              <a:t>Lesson: </a:t>
            </a:r>
            <a:r>
              <a:rPr lang="en-US" sz="4000" dirty="0">
                <a:solidFill>
                  <a:schemeClr val="accent2">
                    <a:lumMod val="75000"/>
                  </a:schemeClr>
                </a:solidFill>
                <a:cs typeface="GE SS Text Bold"/>
              </a:rPr>
              <a:t>Grandmother Spider Brings the Sun. </a:t>
            </a:r>
            <a:endParaRPr lang="ar-JO" sz="4000" dirty="0">
              <a:solidFill>
                <a:schemeClr val="accent2">
                  <a:lumMod val="75000"/>
                </a:schemeClr>
              </a:solidFill>
              <a:cs typeface="GE SS Text Bold"/>
            </a:endParaRPr>
          </a:p>
          <a:p>
            <a:pPr algn="l">
              <a:lnSpc>
                <a:spcPct val="150000"/>
              </a:lnSpc>
            </a:pPr>
            <a:r>
              <a:rPr lang="en-US" sz="4000" b="1" dirty="0">
                <a:solidFill>
                  <a:schemeClr val="accent2">
                    <a:lumMod val="75000"/>
                  </a:schemeClr>
                </a:solidFill>
                <a:cs typeface="GE SS Text Bold"/>
              </a:rPr>
              <a:t>Subject:</a:t>
            </a:r>
            <a:r>
              <a:rPr lang="en-US" sz="4000" dirty="0">
                <a:solidFill>
                  <a:schemeClr val="accent2">
                    <a:lumMod val="75000"/>
                  </a:schemeClr>
                </a:solidFill>
                <a:cs typeface="GE SS Text Bold"/>
              </a:rPr>
              <a:t> Reading part 1</a:t>
            </a:r>
            <a:endParaRPr lang="ar-SA" sz="4000" dirty="0">
              <a:solidFill>
                <a:schemeClr val="accent2">
                  <a:lumMod val="75000"/>
                </a:schemeClr>
              </a:solidFill>
              <a:cs typeface="GE SS Text Bold"/>
            </a:endParaRPr>
          </a:p>
          <a:p>
            <a:pPr algn="l">
              <a:lnSpc>
                <a:spcPct val="150000"/>
              </a:lnSpc>
            </a:pPr>
            <a:r>
              <a:rPr lang="en-US" sz="4000" b="1" dirty="0">
                <a:solidFill>
                  <a:schemeClr val="accent2">
                    <a:lumMod val="75000"/>
                  </a:schemeClr>
                </a:solidFill>
                <a:cs typeface="GE SS Text Bold"/>
              </a:rPr>
              <a:t>Grade:</a:t>
            </a:r>
            <a:r>
              <a:rPr lang="en-US" sz="4000" dirty="0">
                <a:solidFill>
                  <a:schemeClr val="accent2">
                    <a:lumMod val="75000"/>
                  </a:schemeClr>
                </a:solidFill>
                <a:cs typeface="GE SS Text Bold"/>
              </a:rPr>
              <a:t> 9</a:t>
            </a:r>
            <a:endParaRPr lang="ar-JO" sz="4000" dirty="0">
              <a:solidFill>
                <a:schemeClr val="accent2">
                  <a:lumMod val="75000"/>
                </a:schemeClr>
              </a:solidFill>
              <a:cs typeface="GE SS Text Bold"/>
            </a:endParaRPr>
          </a:p>
          <a:p>
            <a:endParaRPr lang="ar-JO"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805" y="328517"/>
            <a:ext cx="5910202" cy="1857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181050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BEFB8F-7A1D-4A41-9E53-4AF2764169BF}"/>
              </a:ext>
            </a:extLst>
          </p:cNvPr>
          <p:cNvSpPr/>
          <p:nvPr/>
        </p:nvSpPr>
        <p:spPr>
          <a:xfrm>
            <a:off x="417331" y="843420"/>
            <a:ext cx="11357338" cy="5632311"/>
          </a:xfrm>
          <a:prstGeom prst="rect">
            <a:avLst/>
          </a:prstGeom>
        </p:spPr>
        <p:txBody>
          <a:bodyPr wrap="square">
            <a:spAutoFit/>
          </a:bodyPr>
          <a:lstStyle/>
          <a:p>
            <a:r>
              <a:rPr lang="en-US" sz="2400" dirty="0">
                <a:solidFill>
                  <a:srgbClr val="231F20"/>
                </a:solidFill>
                <a:latin typeface="StoneSerifITCPro-Medium_f9i"/>
              </a:rPr>
              <a:t>A long time ago it is said that half the world had the sun, but the other side of the world was very dark. </a:t>
            </a:r>
            <a:r>
              <a:rPr lang="en-US" sz="2400" dirty="0">
                <a:solidFill>
                  <a:schemeClr val="accent3">
                    <a:lumMod val="75000"/>
                  </a:schemeClr>
                </a:solidFill>
                <a:latin typeface="StoneSerifITCPro-Medium_f9i"/>
              </a:rPr>
              <a:t>It was so dark that all the animals were always </a:t>
            </a:r>
            <a:r>
              <a:rPr lang="en-US" sz="2400" dirty="0">
                <a:solidFill>
                  <a:schemeClr val="accent3">
                    <a:lumMod val="75000"/>
                  </a:schemeClr>
                </a:solidFill>
                <a:highlight>
                  <a:srgbClr val="FFFF00"/>
                </a:highlight>
                <a:latin typeface="StoneSerifITCPro-Medium_f9i"/>
              </a:rPr>
              <a:t>bumping</a:t>
            </a:r>
            <a:r>
              <a:rPr lang="en-US" sz="2400" dirty="0">
                <a:solidFill>
                  <a:schemeClr val="accent3">
                    <a:lumMod val="75000"/>
                  </a:schemeClr>
                </a:solidFill>
                <a:latin typeface="StoneSerifITCPro-Medium_f9i"/>
              </a:rPr>
              <a:t> into each other and getting lost</a:t>
            </a:r>
            <a:r>
              <a:rPr lang="en-US" sz="2400" dirty="0">
                <a:solidFill>
                  <a:srgbClr val="231F20"/>
                </a:solidFill>
                <a:latin typeface="StoneSerifITCPro-Medium_f9i"/>
              </a:rPr>
              <a:t>. Wolf lived on </a:t>
            </a:r>
            <a:r>
              <a:rPr lang="en-US" sz="2400" u="sng" dirty="0">
                <a:solidFill>
                  <a:srgbClr val="231F20"/>
                </a:solidFill>
                <a:latin typeface="StoneSerifITCPro-Medium_f9i"/>
              </a:rPr>
              <a:t>this</a:t>
            </a:r>
            <a:r>
              <a:rPr lang="en-US" sz="2400" dirty="0">
                <a:solidFill>
                  <a:srgbClr val="231F20"/>
                </a:solidFill>
                <a:latin typeface="StoneSerifITCPro-Medium_f9i"/>
              </a:rPr>
              <a:t> side of the world. </a:t>
            </a:r>
            <a:r>
              <a:rPr lang="en-US" sz="2400" dirty="0">
                <a:solidFill>
                  <a:srgbClr val="231F20"/>
                </a:solidFill>
                <a:highlight>
                  <a:srgbClr val="FFFF00"/>
                </a:highlight>
                <a:latin typeface="StoneSerifITCPro-Medium_f9i"/>
              </a:rPr>
              <a:t>He was tired of everybody bumping into him </a:t>
            </a:r>
            <a:r>
              <a:rPr lang="en-US" sz="2400" dirty="0">
                <a:solidFill>
                  <a:srgbClr val="231F20"/>
                </a:solidFill>
                <a:latin typeface="StoneSerifITCPro-Medium_f9i"/>
              </a:rPr>
              <a:t>and asking him for directions, for you see, Wolf could see in the </a:t>
            </a:r>
            <a:r>
              <a:rPr lang="en-US" sz="2400" dirty="0">
                <a:solidFill>
                  <a:srgbClr val="231F20"/>
                </a:solidFill>
                <a:highlight>
                  <a:srgbClr val="FFFF00"/>
                </a:highlight>
                <a:latin typeface="StoneSerifITCPro-Medium_f9i"/>
              </a:rPr>
              <a:t>nighttime.</a:t>
            </a:r>
            <a:r>
              <a:rPr lang="en-US" sz="2400" dirty="0">
                <a:solidFill>
                  <a:srgbClr val="231F20"/>
                </a:solidFill>
                <a:latin typeface="StoneSerifITCPro-Medium_f9i"/>
              </a:rPr>
              <a:t> Wolf gathered all the animals together in a big cave. He got up in front of them and crossed his arms, and he said, “</a:t>
            </a:r>
            <a:r>
              <a:rPr lang="en-US" sz="2400" dirty="0">
                <a:solidFill>
                  <a:srgbClr val="231F20"/>
                </a:solidFill>
                <a:highlight>
                  <a:srgbClr val="FFFF00"/>
                </a:highlight>
                <a:latin typeface="StoneSerifITCPro-Medium_f9i"/>
              </a:rPr>
              <a:t>I am tired of everybody bumping into me </a:t>
            </a:r>
            <a:r>
              <a:rPr lang="en-US" sz="2400" dirty="0">
                <a:solidFill>
                  <a:srgbClr val="231F20"/>
                </a:solidFill>
                <a:latin typeface="StoneSerifITCPro-Medium_f9i"/>
              </a:rPr>
              <a:t>and asking me for directions.” “I have an idea,” he said. “I think we should go to the other side of the world and ask them for a piece of their sun. I think if we’re nice, they’ll give us a piece.”</a:t>
            </a:r>
            <a:r>
              <a:rPr lang="en-US" sz="2400" dirty="0"/>
              <a:t> Another animal jumped up. </a:t>
            </a:r>
            <a:r>
              <a:rPr lang="en-US" sz="2400" dirty="0">
                <a:solidFill>
                  <a:schemeClr val="accent3">
                    <a:lumMod val="75000"/>
                  </a:schemeClr>
                </a:solidFill>
              </a:rPr>
              <a:t>This was Coyote, known as the trickster because he lies and cheats and steals</a:t>
            </a:r>
            <a:r>
              <a:rPr lang="en-US" sz="2400" dirty="0"/>
              <a:t>. Coyote said, “</a:t>
            </a:r>
            <a:r>
              <a:rPr lang="en-US" sz="2400" dirty="0">
                <a:highlight>
                  <a:srgbClr val="FFFF00"/>
                </a:highlight>
              </a:rPr>
              <a:t>No, no, no, no, no</a:t>
            </a:r>
            <a:r>
              <a:rPr lang="en-US" sz="2400" dirty="0"/>
              <a:t>! I don’t think we should be so nice! </a:t>
            </a:r>
            <a:r>
              <a:rPr lang="en-US" sz="2400" dirty="0">
                <a:highlight>
                  <a:srgbClr val="FFFF00"/>
                </a:highlight>
              </a:rPr>
              <a:t>If they’re so nice, how come they haven’t offered us a piece of their sun</a:t>
            </a:r>
            <a:r>
              <a:rPr lang="en-US" sz="2400" dirty="0"/>
              <a:t>?” The other animals nodded in agreement. “I have a better idea,” Coyote said. “I think we should sneak over there and just steal a piece. ”Steal a piece!” said Wolf. “What are you talking about, Coyote?” “</a:t>
            </a:r>
            <a:r>
              <a:rPr lang="en-US" sz="2400" dirty="0">
                <a:highlight>
                  <a:srgbClr val="FFFF00"/>
                </a:highlight>
              </a:rPr>
              <a:t>Calm down, calm down, calm down</a:t>
            </a:r>
            <a:r>
              <a:rPr lang="en-US" sz="2400" dirty="0"/>
              <a:t>,” Coyote said. “We’re not going to steal a big piece. We’ll only take a little piece. They’ll never even miss </a:t>
            </a:r>
            <a:r>
              <a:rPr lang="en-US" sz="2400" dirty="0">
                <a:solidFill>
                  <a:schemeClr val="accent3">
                    <a:lumMod val="75000"/>
                  </a:schemeClr>
                </a:solidFill>
              </a:rPr>
              <a:t>it</a:t>
            </a:r>
            <a:r>
              <a:rPr lang="en-US" sz="2400" dirty="0"/>
              <a:t>.”</a:t>
            </a:r>
          </a:p>
        </p:txBody>
      </p:sp>
    </p:spTree>
    <p:extLst>
      <p:ext uri="{BB962C8B-B14F-4D97-AF65-F5344CB8AC3E}">
        <p14:creationId xmlns:p14="http://schemas.microsoft.com/office/powerpoint/2010/main" val="1193989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B67E43-A3A6-49B5-BA47-74639997E5AC}"/>
              </a:ext>
            </a:extLst>
          </p:cNvPr>
          <p:cNvSpPr txBox="1"/>
          <p:nvPr/>
        </p:nvSpPr>
        <p:spPr>
          <a:xfrm>
            <a:off x="2479877" y="875210"/>
            <a:ext cx="6094070" cy="923330"/>
          </a:xfrm>
          <a:prstGeom prst="rect">
            <a:avLst/>
          </a:prstGeom>
          <a:noFill/>
        </p:spPr>
        <p:txBody>
          <a:bodyPr wrap="square">
            <a:spAutoFit/>
          </a:bodyPr>
          <a:lstStyle/>
          <a:p>
            <a:r>
              <a:rPr lang="en-US" b="1" dirty="0"/>
              <a:t>Onomatopoeia (</a:t>
            </a:r>
            <a:r>
              <a:rPr lang="en-US" b="1" i="1" dirty="0"/>
              <a:t>bumping</a:t>
            </a:r>
            <a:r>
              <a:rPr lang="en-US" b="1" dirty="0"/>
              <a:t>)</a:t>
            </a:r>
            <a:r>
              <a:rPr lang="en-US" dirty="0"/>
              <a:t> → shows the constant noise of animals hitting each other in the dark, which helps the reader </a:t>
            </a:r>
            <a:r>
              <a:rPr lang="en-US" i="1" dirty="0"/>
              <a:t>hear</a:t>
            </a:r>
            <a:r>
              <a:rPr lang="en-US" dirty="0"/>
              <a:t> and imagine the confusion they live in.</a:t>
            </a:r>
          </a:p>
        </p:txBody>
      </p:sp>
      <p:sp>
        <p:nvSpPr>
          <p:cNvPr id="5" name="TextBox 4">
            <a:extLst>
              <a:ext uri="{FF2B5EF4-FFF2-40B4-BE49-F238E27FC236}">
                <a16:creationId xmlns:a16="http://schemas.microsoft.com/office/drawing/2014/main" id="{916CD38D-1F1B-459C-A91B-3206811BCD42}"/>
              </a:ext>
            </a:extLst>
          </p:cNvPr>
          <p:cNvSpPr txBox="1"/>
          <p:nvPr/>
        </p:nvSpPr>
        <p:spPr>
          <a:xfrm>
            <a:off x="2479877" y="2228671"/>
            <a:ext cx="6094070" cy="1200329"/>
          </a:xfrm>
          <a:prstGeom prst="rect">
            <a:avLst/>
          </a:prstGeom>
          <a:noFill/>
        </p:spPr>
        <p:txBody>
          <a:bodyPr wrap="square">
            <a:spAutoFit/>
          </a:bodyPr>
          <a:lstStyle/>
          <a:p>
            <a:r>
              <a:rPr lang="en-US" b="1" dirty="0"/>
              <a:t>Repetition</a:t>
            </a:r>
            <a:r>
              <a:rPr lang="en-US" dirty="0"/>
              <a:t> → phrases like </a:t>
            </a:r>
            <a:r>
              <a:rPr lang="en-US" i="1" dirty="0"/>
              <a:t>“bumping into me and asking me for directions”</a:t>
            </a:r>
            <a:r>
              <a:rPr lang="en-US" dirty="0"/>
              <a:t> and </a:t>
            </a:r>
            <a:r>
              <a:rPr lang="en-US" i="1" dirty="0"/>
              <a:t>“no, no, no, no, no”</a:t>
            </a:r>
            <a:r>
              <a:rPr lang="en-US" dirty="0"/>
              <a:t> show the character’s feelings clearly. It emphasizes </a:t>
            </a:r>
            <a:r>
              <a:rPr lang="en-US" b="1" dirty="0"/>
              <a:t>Wolf’s frustration</a:t>
            </a:r>
            <a:r>
              <a:rPr lang="en-US" dirty="0"/>
              <a:t> and </a:t>
            </a:r>
            <a:r>
              <a:rPr lang="en-US" b="1" dirty="0"/>
              <a:t>Coyote’s insistence</a:t>
            </a:r>
            <a:r>
              <a:rPr lang="en-US" dirty="0"/>
              <a:t>, making their emotions and personalities stand out.</a:t>
            </a:r>
          </a:p>
        </p:txBody>
      </p:sp>
      <p:sp>
        <p:nvSpPr>
          <p:cNvPr id="9" name="TextBox 8">
            <a:extLst>
              <a:ext uri="{FF2B5EF4-FFF2-40B4-BE49-F238E27FC236}">
                <a16:creationId xmlns:a16="http://schemas.microsoft.com/office/drawing/2014/main" id="{EC3B0BF1-E763-4108-8252-EAAE323D0707}"/>
              </a:ext>
            </a:extLst>
          </p:cNvPr>
          <p:cNvSpPr txBox="1"/>
          <p:nvPr/>
        </p:nvSpPr>
        <p:spPr>
          <a:xfrm>
            <a:off x="2630348" y="3582133"/>
            <a:ext cx="6094070" cy="1477328"/>
          </a:xfrm>
          <a:prstGeom prst="rect">
            <a:avLst/>
          </a:prstGeom>
          <a:noFill/>
        </p:spPr>
        <p:txBody>
          <a:bodyPr wrap="square">
            <a:spAutoFit/>
          </a:bodyPr>
          <a:lstStyle/>
          <a:p>
            <a:r>
              <a:rPr lang="en-US" b="1" dirty="0"/>
              <a:t>Irony</a:t>
            </a:r>
            <a:r>
              <a:rPr lang="en-US" dirty="0"/>
              <a:t> appears because Wolf, who can see in the dark, complains the most, and because he believes kindness will work even though the other side never shared the sun—this makes the reader see the contrast between expectation and reality.</a:t>
            </a:r>
          </a:p>
        </p:txBody>
      </p:sp>
    </p:spTree>
    <p:extLst>
      <p:ext uri="{BB962C8B-B14F-4D97-AF65-F5344CB8AC3E}">
        <p14:creationId xmlns:p14="http://schemas.microsoft.com/office/powerpoint/2010/main" val="215412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agan Structures">
            <a:extLst>
              <a:ext uri="{FF2B5EF4-FFF2-40B4-BE49-F238E27FC236}">
                <a16:creationId xmlns:a16="http://schemas.microsoft.com/office/drawing/2014/main" id="{25F3C272-FFEB-41BF-B5F3-6AEBA5999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6664" y="0"/>
            <a:ext cx="2133600"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D832A30-C0D2-4F2B-972C-BBD9DBAA179E}"/>
              </a:ext>
            </a:extLst>
          </p:cNvPr>
          <p:cNvSpPr txBox="1"/>
          <p:nvPr/>
        </p:nvSpPr>
        <p:spPr>
          <a:xfrm>
            <a:off x="886186" y="141890"/>
            <a:ext cx="7985235" cy="1846659"/>
          </a:xfrm>
          <a:prstGeom prst="rect">
            <a:avLst/>
          </a:prstGeom>
          <a:noFill/>
        </p:spPr>
        <p:txBody>
          <a:bodyPr wrap="square" rtlCol="0">
            <a:spAutoFit/>
          </a:bodyPr>
          <a:lstStyle/>
          <a:p>
            <a:r>
              <a:rPr lang="en-US" sz="3200" b="1" dirty="0">
                <a:solidFill>
                  <a:srgbClr val="FF0000"/>
                </a:solidFill>
              </a:rPr>
              <a:t>Answer , highlight the answers ,scan the code, type your names , take a picture , post on Padlet, celebrate</a:t>
            </a:r>
          </a:p>
          <a:p>
            <a:endParaRPr lang="en-US" dirty="0"/>
          </a:p>
        </p:txBody>
      </p:sp>
      <p:sp>
        <p:nvSpPr>
          <p:cNvPr id="6" name="Rounded Rectangle 22">
            <a:extLst>
              <a:ext uri="{FF2B5EF4-FFF2-40B4-BE49-F238E27FC236}">
                <a16:creationId xmlns:a16="http://schemas.microsoft.com/office/drawing/2014/main" id="{E5B58A42-F199-4BD7-B4A9-AFFA682F81C2}"/>
              </a:ext>
            </a:extLst>
          </p:cNvPr>
          <p:cNvSpPr/>
          <p:nvPr/>
        </p:nvSpPr>
        <p:spPr>
          <a:xfrm>
            <a:off x="10775507" y="1290980"/>
            <a:ext cx="1060614" cy="567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05:00 minutes</a:t>
            </a:r>
          </a:p>
        </p:txBody>
      </p:sp>
      <p:pic>
        <p:nvPicPr>
          <p:cNvPr id="7" name="Picture 6">
            <a:extLst>
              <a:ext uri="{FF2B5EF4-FFF2-40B4-BE49-F238E27FC236}">
                <a16:creationId xmlns:a16="http://schemas.microsoft.com/office/drawing/2014/main" id="{E248DF90-1169-40CB-AAC4-E2B377F8A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1974" y="2061410"/>
            <a:ext cx="4575873" cy="4575873"/>
          </a:xfrm>
          <a:prstGeom prst="rect">
            <a:avLst/>
          </a:prstGeom>
        </p:spPr>
      </p:pic>
      <p:sp>
        <p:nvSpPr>
          <p:cNvPr id="10" name="TextBox 9">
            <a:extLst>
              <a:ext uri="{FF2B5EF4-FFF2-40B4-BE49-F238E27FC236}">
                <a16:creationId xmlns:a16="http://schemas.microsoft.com/office/drawing/2014/main" id="{98B92EBB-CC22-43D8-8A20-912D5C8556C9}"/>
              </a:ext>
            </a:extLst>
          </p:cNvPr>
          <p:cNvSpPr txBox="1"/>
          <p:nvPr/>
        </p:nvSpPr>
        <p:spPr>
          <a:xfrm>
            <a:off x="124152" y="6258748"/>
            <a:ext cx="7367821" cy="369332"/>
          </a:xfrm>
          <a:prstGeom prst="rect">
            <a:avLst/>
          </a:prstGeom>
          <a:noFill/>
        </p:spPr>
        <p:txBody>
          <a:bodyPr wrap="square">
            <a:spAutoFit/>
          </a:bodyPr>
          <a:lstStyle/>
          <a:p>
            <a:r>
              <a:rPr lang="en-US" dirty="0">
                <a:hlinkClick r:id="rId4"/>
              </a:rPr>
              <a:t>https://padlet.com/alselaweamneh/my-shiny-padlet-79o364n9hwxgsse7</a:t>
            </a:r>
            <a:endParaRPr lang="en-US" dirty="0"/>
          </a:p>
        </p:txBody>
      </p:sp>
      <p:pic>
        <p:nvPicPr>
          <p:cNvPr id="11" name="Picture 10">
            <a:extLst>
              <a:ext uri="{FF2B5EF4-FFF2-40B4-BE49-F238E27FC236}">
                <a16:creationId xmlns:a16="http://schemas.microsoft.com/office/drawing/2014/main" id="{249BD2E3-38CB-4E92-83EF-5292BDED2286}"/>
              </a:ext>
            </a:extLst>
          </p:cNvPr>
          <p:cNvPicPr>
            <a:picLocks noChangeAspect="1"/>
          </p:cNvPicPr>
          <p:nvPr/>
        </p:nvPicPr>
        <p:blipFill>
          <a:blip r:embed="rId5"/>
          <a:stretch>
            <a:fillRect/>
          </a:stretch>
        </p:blipFill>
        <p:spPr>
          <a:xfrm>
            <a:off x="708480" y="1988549"/>
            <a:ext cx="5696511" cy="3867067"/>
          </a:xfrm>
          <a:prstGeom prst="rect">
            <a:avLst/>
          </a:prstGeom>
        </p:spPr>
      </p:pic>
    </p:spTree>
    <p:extLst>
      <p:ext uri="{BB962C8B-B14F-4D97-AF65-F5344CB8AC3E}">
        <p14:creationId xmlns:p14="http://schemas.microsoft.com/office/powerpoint/2010/main" val="3617629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2B3B32-D9CC-4300-AC64-D1EDA802561B}"/>
              </a:ext>
            </a:extLst>
          </p:cNvPr>
          <p:cNvPicPr>
            <a:picLocks noChangeAspect="1"/>
          </p:cNvPicPr>
          <p:nvPr/>
        </p:nvPicPr>
        <p:blipFill>
          <a:blip r:embed="rId2"/>
          <a:stretch>
            <a:fillRect/>
          </a:stretch>
        </p:blipFill>
        <p:spPr>
          <a:xfrm>
            <a:off x="1633537" y="433387"/>
            <a:ext cx="8924925" cy="5991225"/>
          </a:xfrm>
          <a:prstGeom prst="rect">
            <a:avLst/>
          </a:prstGeom>
        </p:spPr>
      </p:pic>
    </p:spTree>
    <p:extLst>
      <p:ext uri="{BB962C8B-B14F-4D97-AF65-F5344CB8AC3E}">
        <p14:creationId xmlns:p14="http://schemas.microsoft.com/office/powerpoint/2010/main" val="1480988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0C2EB5-9A21-428E-B277-D394491D9BF4}"/>
              </a:ext>
            </a:extLst>
          </p:cNvPr>
          <p:cNvSpPr txBox="1"/>
          <p:nvPr/>
        </p:nvSpPr>
        <p:spPr>
          <a:xfrm>
            <a:off x="1637644" y="3243232"/>
            <a:ext cx="6097314" cy="923330"/>
          </a:xfrm>
          <a:prstGeom prst="rect">
            <a:avLst/>
          </a:prstGeom>
          <a:noFill/>
        </p:spPr>
        <p:txBody>
          <a:bodyPr wrap="square">
            <a:spAutoFit/>
          </a:bodyPr>
          <a:lstStyle/>
          <a:p>
            <a:r>
              <a:rPr lang="en-US" dirty="0"/>
              <a:t>If you were in the animals’ place, what would you do differently and why? How does it connect to honesty and fairness in your life?</a:t>
            </a:r>
          </a:p>
        </p:txBody>
      </p:sp>
      <p:sp>
        <p:nvSpPr>
          <p:cNvPr id="4" name="Rounded Rectangle 23">
            <a:extLst>
              <a:ext uri="{FF2B5EF4-FFF2-40B4-BE49-F238E27FC236}">
                <a16:creationId xmlns:a16="http://schemas.microsoft.com/office/drawing/2014/main" id="{2288CB64-1D42-42D0-8C9C-17AAD049CAA8}"/>
              </a:ext>
            </a:extLst>
          </p:cNvPr>
          <p:cNvSpPr/>
          <p:nvPr/>
        </p:nvSpPr>
        <p:spPr>
          <a:xfrm>
            <a:off x="1344414" y="324005"/>
            <a:ext cx="4337084" cy="1204775"/>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6" name="TextBox 5">
            <a:extLst>
              <a:ext uri="{FF2B5EF4-FFF2-40B4-BE49-F238E27FC236}">
                <a16:creationId xmlns:a16="http://schemas.microsoft.com/office/drawing/2014/main" id="{FDF2DE60-D53D-4E0D-A4AC-0378B431B3D4}"/>
              </a:ext>
            </a:extLst>
          </p:cNvPr>
          <p:cNvSpPr txBox="1"/>
          <p:nvPr/>
        </p:nvSpPr>
        <p:spPr>
          <a:xfrm>
            <a:off x="1637644" y="4288249"/>
            <a:ext cx="6097314" cy="646331"/>
          </a:xfrm>
          <a:prstGeom prst="rect">
            <a:avLst/>
          </a:prstGeom>
          <a:noFill/>
        </p:spPr>
        <p:txBody>
          <a:bodyPr wrap="square">
            <a:spAutoFit/>
          </a:bodyPr>
          <a:lstStyle/>
          <a:p>
            <a:r>
              <a:rPr lang="en-US" dirty="0"/>
              <a:t>How did the other animals’ choice show that peer influence can affect decisions? Can you give a real-life example?</a:t>
            </a:r>
          </a:p>
        </p:txBody>
      </p:sp>
      <p:sp>
        <p:nvSpPr>
          <p:cNvPr id="8" name="TextBox 7">
            <a:extLst>
              <a:ext uri="{FF2B5EF4-FFF2-40B4-BE49-F238E27FC236}">
                <a16:creationId xmlns:a16="http://schemas.microsoft.com/office/drawing/2014/main" id="{774F2CFB-3804-4404-A00E-31598DB77E83}"/>
              </a:ext>
            </a:extLst>
          </p:cNvPr>
          <p:cNvSpPr txBox="1"/>
          <p:nvPr/>
        </p:nvSpPr>
        <p:spPr>
          <a:xfrm>
            <a:off x="1960836" y="1652659"/>
            <a:ext cx="6097314" cy="1356782"/>
          </a:xfrm>
          <a:prstGeom prst="rect">
            <a:avLst/>
          </a:prstGeom>
          <a:noFill/>
        </p:spPr>
        <p:txBody>
          <a:bodyPr wrap="square">
            <a:spAutoFit/>
          </a:bodyPr>
          <a:lstStyle/>
          <a:p>
            <a:pPr algn="l">
              <a:lnSpc>
                <a:spcPct val="250000"/>
              </a:lnSpc>
            </a:pPr>
            <a:r>
              <a:rPr lang="en-US" sz="1800" b="1" dirty="0">
                <a:solidFill>
                  <a:srgbClr val="9900CC"/>
                </a:solidFill>
                <a:latin typeface="GE SS Text Bold" pitchFamily="18" charset="-78"/>
                <a:ea typeface="GE SS Text Bold" pitchFamily="18" charset="-78"/>
                <a:cs typeface="GE SS Text Bold" pitchFamily="18" charset="-78"/>
              </a:rPr>
              <a:t>Choose a question , think about it AND THEN SHARE IT WITH YOUR GROUP </a:t>
            </a:r>
          </a:p>
        </p:txBody>
      </p:sp>
    </p:spTree>
    <p:extLst>
      <p:ext uri="{BB962C8B-B14F-4D97-AF65-F5344CB8AC3E}">
        <p14:creationId xmlns:p14="http://schemas.microsoft.com/office/powerpoint/2010/main" val="282943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C4042CE7-4A60-4EBA-9D29-D57C8D6D4C75}"/>
              </a:ext>
            </a:extLst>
          </p:cNvPr>
          <p:cNvGraphicFramePr>
            <a:graphicFrameLocks noGrp="1"/>
          </p:cNvGraphicFramePr>
          <p:nvPr>
            <p:extLst>
              <p:ext uri="{D42A27DB-BD31-4B8C-83A1-F6EECF244321}">
                <p14:modId xmlns:p14="http://schemas.microsoft.com/office/powerpoint/2010/main" val="415297299"/>
              </p:ext>
            </p:extLst>
          </p:nvPr>
        </p:nvGraphicFramePr>
        <p:xfrm>
          <a:off x="2199290" y="843455"/>
          <a:ext cx="7960710" cy="3566160"/>
        </p:xfrm>
        <a:graphic>
          <a:graphicData uri="http://schemas.openxmlformats.org/drawingml/2006/table">
            <a:tbl>
              <a:tblPr firstRow="1" bandRow="1">
                <a:tableStyleId>{5C22544A-7EE6-4342-B048-85BDC9FD1C3A}</a:tableStyleId>
              </a:tblPr>
              <a:tblGrid>
                <a:gridCol w="3980355">
                  <a:extLst>
                    <a:ext uri="{9D8B030D-6E8A-4147-A177-3AD203B41FA5}">
                      <a16:colId xmlns:a16="http://schemas.microsoft.com/office/drawing/2014/main" val="3023010054"/>
                    </a:ext>
                  </a:extLst>
                </a:gridCol>
                <a:gridCol w="3980355">
                  <a:extLst>
                    <a:ext uri="{9D8B030D-6E8A-4147-A177-3AD203B41FA5}">
                      <a16:colId xmlns:a16="http://schemas.microsoft.com/office/drawing/2014/main" val="2474684935"/>
                    </a:ext>
                  </a:extLst>
                </a:gridCol>
              </a:tblGrid>
              <a:tr h="327767">
                <a:tc>
                  <a:txBody>
                    <a:bodyPr/>
                    <a:lstStyle/>
                    <a:p>
                      <a:r>
                        <a:rPr lang="en-US" dirty="0"/>
                        <a:t>Story elements </a:t>
                      </a:r>
                    </a:p>
                  </a:txBody>
                  <a:tcPr/>
                </a:tc>
                <a:tc>
                  <a:txBody>
                    <a:bodyPr/>
                    <a:lstStyle/>
                    <a:p>
                      <a:endParaRPr lang="en-US"/>
                    </a:p>
                  </a:txBody>
                  <a:tcPr/>
                </a:tc>
                <a:extLst>
                  <a:ext uri="{0D108BD9-81ED-4DB2-BD59-A6C34878D82A}">
                    <a16:rowId xmlns:a16="http://schemas.microsoft.com/office/drawing/2014/main" val="19284486"/>
                  </a:ext>
                </a:extLst>
              </a:tr>
              <a:tr h="451556">
                <a:tc>
                  <a:txBody>
                    <a:bodyPr/>
                    <a:lstStyle/>
                    <a:p>
                      <a:r>
                        <a:rPr lang="en-US" sz="3600" dirty="0"/>
                        <a:t>Setting </a:t>
                      </a:r>
                    </a:p>
                  </a:txBody>
                  <a:tcPr/>
                </a:tc>
                <a:tc>
                  <a:txBody>
                    <a:bodyPr/>
                    <a:lstStyle/>
                    <a:p>
                      <a:endParaRPr lang="en-US" sz="3600"/>
                    </a:p>
                  </a:txBody>
                  <a:tcPr/>
                </a:tc>
                <a:extLst>
                  <a:ext uri="{0D108BD9-81ED-4DB2-BD59-A6C34878D82A}">
                    <a16:rowId xmlns:a16="http://schemas.microsoft.com/office/drawing/2014/main" val="315901896"/>
                  </a:ext>
                </a:extLst>
              </a:tr>
              <a:tr h="451556">
                <a:tc>
                  <a:txBody>
                    <a:bodyPr/>
                    <a:lstStyle/>
                    <a:p>
                      <a:r>
                        <a:rPr lang="en-US" sz="3600" dirty="0"/>
                        <a:t>Characters </a:t>
                      </a:r>
                    </a:p>
                  </a:txBody>
                  <a:tcPr/>
                </a:tc>
                <a:tc>
                  <a:txBody>
                    <a:bodyPr/>
                    <a:lstStyle/>
                    <a:p>
                      <a:endParaRPr lang="en-US" sz="3600"/>
                    </a:p>
                  </a:txBody>
                  <a:tcPr/>
                </a:tc>
                <a:extLst>
                  <a:ext uri="{0D108BD9-81ED-4DB2-BD59-A6C34878D82A}">
                    <a16:rowId xmlns:a16="http://schemas.microsoft.com/office/drawing/2014/main" val="737593184"/>
                  </a:ext>
                </a:extLst>
              </a:tr>
              <a:tr h="451556">
                <a:tc>
                  <a:txBody>
                    <a:bodyPr/>
                    <a:lstStyle/>
                    <a:p>
                      <a:r>
                        <a:rPr lang="en-US" sz="3600" dirty="0"/>
                        <a:t>Problem </a:t>
                      </a:r>
                    </a:p>
                  </a:txBody>
                  <a:tcPr/>
                </a:tc>
                <a:tc>
                  <a:txBody>
                    <a:bodyPr/>
                    <a:lstStyle/>
                    <a:p>
                      <a:endParaRPr lang="en-US" sz="3600" dirty="0"/>
                    </a:p>
                  </a:txBody>
                  <a:tcPr/>
                </a:tc>
                <a:extLst>
                  <a:ext uri="{0D108BD9-81ED-4DB2-BD59-A6C34878D82A}">
                    <a16:rowId xmlns:a16="http://schemas.microsoft.com/office/drawing/2014/main" val="3729298625"/>
                  </a:ext>
                </a:extLst>
              </a:tr>
              <a:tr h="451556">
                <a:tc>
                  <a:txBody>
                    <a:bodyPr/>
                    <a:lstStyle/>
                    <a:p>
                      <a:r>
                        <a:rPr lang="en-US" sz="3600" dirty="0"/>
                        <a:t>Events </a:t>
                      </a:r>
                    </a:p>
                  </a:txBody>
                  <a:tcPr/>
                </a:tc>
                <a:tc>
                  <a:txBody>
                    <a:bodyPr/>
                    <a:lstStyle/>
                    <a:p>
                      <a:endParaRPr lang="en-US" sz="3600" dirty="0"/>
                    </a:p>
                  </a:txBody>
                  <a:tcPr/>
                </a:tc>
                <a:extLst>
                  <a:ext uri="{0D108BD9-81ED-4DB2-BD59-A6C34878D82A}">
                    <a16:rowId xmlns:a16="http://schemas.microsoft.com/office/drawing/2014/main" val="2098667914"/>
                  </a:ext>
                </a:extLst>
              </a:tr>
              <a:tr h="451556">
                <a:tc>
                  <a:txBody>
                    <a:bodyPr/>
                    <a:lstStyle/>
                    <a:p>
                      <a:r>
                        <a:rPr lang="en-US" sz="3600" dirty="0"/>
                        <a:t>Theme/message </a:t>
                      </a:r>
                    </a:p>
                  </a:txBody>
                  <a:tcPr/>
                </a:tc>
                <a:tc>
                  <a:txBody>
                    <a:bodyPr/>
                    <a:lstStyle/>
                    <a:p>
                      <a:endParaRPr lang="en-US" sz="3600" dirty="0"/>
                    </a:p>
                  </a:txBody>
                  <a:tcPr/>
                </a:tc>
                <a:extLst>
                  <a:ext uri="{0D108BD9-81ED-4DB2-BD59-A6C34878D82A}">
                    <a16:rowId xmlns:a16="http://schemas.microsoft.com/office/drawing/2014/main" val="512045352"/>
                  </a:ext>
                </a:extLst>
              </a:tr>
            </a:tbl>
          </a:graphicData>
        </a:graphic>
      </p:graphicFrame>
      <p:pic>
        <p:nvPicPr>
          <p:cNvPr id="5" name="Picture 4">
            <a:extLst>
              <a:ext uri="{FF2B5EF4-FFF2-40B4-BE49-F238E27FC236}">
                <a16:creationId xmlns:a16="http://schemas.microsoft.com/office/drawing/2014/main" id="{D4526F8A-986C-4047-99E4-14055CDBE48B}"/>
              </a:ext>
            </a:extLst>
          </p:cNvPr>
          <p:cNvPicPr>
            <a:picLocks noChangeAspect="1"/>
          </p:cNvPicPr>
          <p:nvPr/>
        </p:nvPicPr>
        <p:blipFill>
          <a:blip r:embed="rId2"/>
          <a:stretch>
            <a:fillRect/>
          </a:stretch>
        </p:blipFill>
        <p:spPr>
          <a:xfrm>
            <a:off x="3373821" y="5223809"/>
            <a:ext cx="4029568" cy="1744550"/>
          </a:xfrm>
          <a:prstGeom prst="rect">
            <a:avLst/>
          </a:prstGeom>
        </p:spPr>
      </p:pic>
      <p:grpSp>
        <p:nvGrpSpPr>
          <p:cNvPr id="8" name="Group 7">
            <a:extLst>
              <a:ext uri="{FF2B5EF4-FFF2-40B4-BE49-F238E27FC236}">
                <a16:creationId xmlns:a16="http://schemas.microsoft.com/office/drawing/2014/main" id="{775DCDD9-B476-42AA-BC5E-2FD3F011CFA9}"/>
              </a:ext>
            </a:extLst>
          </p:cNvPr>
          <p:cNvGrpSpPr/>
          <p:nvPr/>
        </p:nvGrpSpPr>
        <p:grpSpPr>
          <a:xfrm>
            <a:off x="10641486" y="1179783"/>
            <a:ext cx="1261271" cy="716434"/>
            <a:chOff x="7446246" y="205862"/>
            <a:chExt cx="1544854" cy="691058"/>
          </a:xfrm>
        </p:grpSpPr>
        <p:sp>
          <p:nvSpPr>
            <p:cNvPr id="9" name="Rounded Rectangle 10">
              <a:extLst>
                <a:ext uri="{FF2B5EF4-FFF2-40B4-BE49-F238E27FC236}">
                  <a16:creationId xmlns:a16="http://schemas.microsoft.com/office/drawing/2014/main" id="{04CDD3B8-4DC2-41EF-B614-E1F66F8CF386}"/>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2">
              <a:extLst>
                <a:ext uri="{FF2B5EF4-FFF2-40B4-BE49-F238E27FC236}">
                  <a16:creationId xmlns:a16="http://schemas.microsoft.com/office/drawing/2014/main" id="{B1439B73-1078-4BB8-B0D5-263B57FDD3C0}"/>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03:00 minutes</a:t>
              </a:r>
            </a:p>
          </p:txBody>
        </p:sp>
      </p:grpSp>
      <p:sp>
        <p:nvSpPr>
          <p:cNvPr id="7" name="Rounded Rectangle 34">
            <a:extLst>
              <a:ext uri="{FF2B5EF4-FFF2-40B4-BE49-F238E27FC236}">
                <a16:creationId xmlns:a16="http://schemas.microsoft.com/office/drawing/2014/main" id="{F235FC98-3DA2-4CB6-8BF9-1A3057EB3A4D}"/>
              </a:ext>
            </a:extLst>
          </p:cNvPr>
          <p:cNvSpPr/>
          <p:nvPr/>
        </p:nvSpPr>
        <p:spPr>
          <a:xfrm>
            <a:off x="0" y="241108"/>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Tree>
    <p:extLst>
      <p:ext uri="{BB962C8B-B14F-4D97-AF65-F5344CB8AC3E}">
        <p14:creationId xmlns:p14="http://schemas.microsoft.com/office/powerpoint/2010/main" val="3196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5AFB1157-2A63-47E5-BA5B-B1F70A04A92F}"/>
              </a:ext>
            </a:extLst>
          </p:cNvPr>
          <p:cNvGraphicFramePr>
            <a:graphicFrameLocks noGrp="1"/>
          </p:cNvGraphicFramePr>
          <p:nvPr>
            <p:extLst>
              <p:ext uri="{D42A27DB-BD31-4B8C-83A1-F6EECF244321}">
                <p14:modId xmlns:p14="http://schemas.microsoft.com/office/powerpoint/2010/main" val="2278573122"/>
              </p:ext>
            </p:extLst>
          </p:nvPr>
        </p:nvGraphicFramePr>
        <p:xfrm>
          <a:off x="208343" y="231422"/>
          <a:ext cx="11771454" cy="6578036"/>
        </p:xfrm>
        <a:graphic>
          <a:graphicData uri="http://schemas.openxmlformats.org/drawingml/2006/table">
            <a:tbl>
              <a:tblPr firstRow="1" bandRow="1">
                <a:tableStyleId>{5C22544A-7EE6-4342-B048-85BDC9FD1C3A}</a:tableStyleId>
              </a:tblPr>
              <a:tblGrid>
                <a:gridCol w="2685328">
                  <a:extLst>
                    <a:ext uri="{9D8B030D-6E8A-4147-A177-3AD203B41FA5}">
                      <a16:colId xmlns:a16="http://schemas.microsoft.com/office/drawing/2014/main" val="3023010054"/>
                    </a:ext>
                  </a:extLst>
                </a:gridCol>
                <a:gridCol w="9086126">
                  <a:extLst>
                    <a:ext uri="{9D8B030D-6E8A-4147-A177-3AD203B41FA5}">
                      <a16:colId xmlns:a16="http://schemas.microsoft.com/office/drawing/2014/main" val="2474684935"/>
                    </a:ext>
                  </a:extLst>
                </a:gridCol>
              </a:tblGrid>
              <a:tr h="451556">
                <a:tc>
                  <a:txBody>
                    <a:bodyPr/>
                    <a:lstStyle/>
                    <a:p>
                      <a:r>
                        <a:rPr lang="en-US" dirty="0"/>
                        <a:t>Story elements </a:t>
                      </a:r>
                    </a:p>
                  </a:txBody>
                  <a:tcPr/>
                </a:tc>
                <a:tc>
                  <a:txBody>
                    <a:bodyPr/>
                    <a:lstStyle/>
                    <a:p>
                      <a:endParaRPr lang="en-US"/>
                    </a:p>
                  </a:txBody>
                  <a:tcPr/>
                </a:tc>
                <a:extLst>
                  <a:ext uri="{0D108BD9-81ED-4DB2-BD59-A6C34878D82A}">
                    <a16:rowId xmlns:a16="http://schemas.microsoft.com/office/drawing/2014/main" val="19284486"/>
                  </a:ext>
                </a:extLst>
              </a:tr>
              <a:tr h="451556">
                <a:tc>
                  <a:txBody>
                    <a:bodyPr/>
                    <a:lstStyle/>
                    <a:p>
                      <a:r>
                        <a:rPr lang="en-US" sz="3600" dirty="0"/>
                        <a:t>Setting </a:t>
                      </a:r>
                    </a:p>
                  </a:txBody>
                  <a:tcPr/>
                </a:tc>
                <a:tc>
                  <a:txBody>
                    <a:bodyPr/>
                    <a:lstStyle/>
                    <a:p>
                      <a:r>
                        <a:rPr lang="en-US" sz="2400" dirty="0"/>
                        <a:t>* A long time ago, in a dark part of the world where there was no sun.</a:t>
                      </a:r>
                    </a:p>
                    <a:p>
                      <a:r>
                        <a:rPr lang="en-US" sz="2400" dirty="0"/>
                        <a:t>* In a big cave where the animals gathered.</a:t>
                      </a:r>
                      <a:endParaRPr lang="en-US" sz="3600" dirty="0"/>
                    </a:p>
                  </a:txBody>
                  <a:tcPr/>
                </a:tc>
                <a:extLst>
                  <a:ext uri="{0D108BD9-81ED-4DB2-BD59-A6C34878D82A}">
                    <a16:rowId xmlns:a16="http://schemas.microsoft.com/office/drawing/2014/main" val="315901896"/>
                  </a:ext>
                </a:extLst>
              </a:tr>
              <a:tr h="451556">
                <a:tc>
                  <a:txBody>
                    <a:bodyPr/>
                    <a:lstStyle/>
                    <a:p>
                      <a:r>
                        <a:rPr lang="en-US" sz="3600" dirty="0"/>
                        <a:t>Characters </a:t>
                      </a:r>
                    </a:p>
                  </a:txBody>
                  <a:tcPr/>
                </a:tc>
                <a:tc>
                  <a:txBody>
                    <a:bodyPr/>
                    <a:lstStyle/>
                    <a:p>
                      <a:r>
                        <a:rPr lang="en-US" sz="2400" dirty="0"/>
                        <a:t>* Wolf → can see in the dark, feels annoyed, wants a fair solution.</a:t>
                      </a:r>
                    </a:p>
                    <a:p>
                      <a:r>
                        <a:rPr lang="en-US" sz="2400" dirty="0"/>
                        <a:t>* Coyote → a trickster, clever but dishonest, suggests stealing.</a:t>
                      </a:r>
                    </a:p>
                    <a:p>
                      <a:r>
                        <a:rPr lang="en-US" sz="2400" dirty="0"/>
                        <a:t>* Other animals → supporting group, listening and agreeing.</a:t>
                      </a:r>
                    </a:p>
                  </a:txBody>
                  <a:tcPr/>
                </a:tc>
                <a:extLst>
                  <a:ext uri="{0D108BD9-81ED-4DB2-BD59-A6C34878D82A}">
                    <a16:rowId xmlns:a16="http://schemas.microsoft.com/office/drawing/2014/main" val="737593184"/>
                  </a:ext>
                </a:extLst>
              </a:tr>
              <a:tr h="451556">
                <a:tc>
                  <a:txBody>
                    <a:bodyPr/>
                    <a:lstStyle/>
                    <a:p>
                      <a:r>
                        <a:rPr lang="en-US" sz="3600" dirty="0"/>
                        <a:t>Problem </a:t>
                      </a:r>
                    </a:p>
                  </a:txBody>
                  <a:tcPr/>
                </a:tc>
                <a:tc>
                  <a:txBody>
                    <a:bodyPr/>
                    <a:lstStyle/>
                    <a:p>
                      <a:r>
                        <a:rPr lang="en-US" sz="2400" dirty="0"/>
                        <a:t>* Half the world has the sun, but the animals’ side is dark. </a:t>
                      </a:r>
                    </a:p>
                    <a:p>
                      <a:r>
                        <a:rPr lang="en-US" sz="2400" dirty="0"/>
                        <a:t>* They keep bumping into each other and getting lost</a:t>
                      </a:r>
                      <a:r>
                        <a:rPr lang="en-US" sz="3600" dirty="0"/>
                        <a:t>.</a:t>
                      </a:r>
                    </a:p>
                  </a:txBody>
                  <a:tcPr/>
                </a:tc>
                <a:extLst>
                  <a:ext uri="{0D108BD9-81ED-4DB2-BD59-A6C34878D82A}">
                    <a16:rowId xmlns:a16="http://schemas.microsoft.com/office/drawing/2014/main" val="3729298625"/>
                  </a:ext>
                </a:extLst>
              </a:tr>
              <a:tr h="451556">
                <a:tc>
                  <a:txBody>
                    <a:bodyPr/>
                    <a:lstStyle/>
                    <a:p>
                      <a:r>
                        <a:rPr lang="en-US" sz="3600" dirty="0"/>
                        <a:t>Events </a:t>
                      </a:r>
                    </a:p>
                  </a:txBody>
                  <a:tcPr/>
                </a:tc>
                <a:tc>
                  <a:txBody>
                    <a:bodyPr/>
                    <a:lstStyle/>
                    <a:p>
                      <a:r>
                        <a:rPr lang="en-US" sz="2400" dirty="0"/>
                        <a:t>* Wolf gathers the animals.</a:t>
                      </a:r>
                    </a:p>
                    <a:p>
                      <a:r>
                        <a:rPr lang="en-US" sz="2400" dirty="0"/>
                        <a:t>* Wolf suggests politely asking for a piece of the sun.</a:t>
                      </a:r>
                    </a:p>
                    <a:p>
                      <a:r>
                        <a:rPr lang="en-US" sz="2400" dirty="0"/>
                        <a:t>* Coyote interrupts, says they should steal instead.</a:t>
                      </a:r>
                    </a:p>
                    <a:p>
                      <a:r>
                        <a:rPr lang="en-US" sz="2400" dirty="0"/>
                        <a:t>* The animals agree with Coyote</a:t>
                      </a:r>
                      <a:r>
                        <a:rPr lang="en-US" sz="3600" dirty="0"/>
                        <a:t>.</a:t>
                      </a:r>
                    </a:p>
                  </a:txBody>
                  <a:tcPr/>
                </a:tc>
                <a:extLst>
                  <a:ext uri="{0D108BD9-81ED-4DB2-BD59-A6C34878D82A}">
                    <a16:rowId xmlns:a16="http://schemas.microsoft.com/office/drawing/2014/main" val="2098667914"/>
                  </a:ext>
                </a:extLst>
              </a:tr>
              <a:tr h="451556">
                <a:tc>
                  <a:txBody>
                    <a:bodyPr/>
                    <a:lstStyle/>
                    <a:p>
                      <a:r>
                        <a:rPr lang="en-US" sz="3600" dirty="0"/>
                        <a:t>Theme /message </a:t>
                      </a:r>
                    </a:p>
                  </a:txBody>
                  <a:tcPr/>
                </a:tc>
                <a:tc>
                  <a:txBody>
                    <a:bodyPr/>
                    <a:lstStyle/>
                    <a:p>
                      <a:r>
                        <a:rPr lang="en-US" sz="2400" dirty="0"/>
                        <a:t>* Different ways to solve a problem: kindness vs trickery.</a:t>
                      </a:r>
                    </a:p>
                    <a:p>
                      <a:r>
                        <a:rPr lang="en-US" sz="2400" dirty="0"/>
                        <a:t>* Sometimes tricksters influence others with clever words.</a:t>
                      </a:r>
                    </a:p>
                    <a:p>
                      <a:endParaRPr lang="en-US" sz="3600" dirty="0"/>
                    </a:p>
                  </a:txBody>
                  <a:tcPr/>
                </a:tc>
                <a:extLst>
                  <a:ext uri="{0D108BD9-81ED-4DB2-BD59-A6C34878D82A}">
                    <a16:rowId xmlns:a16="http://schemas.microsoft.com/office/drawing/2014/main" val="512045352"/>
                  </a:ext>
                </a:extLst>
              </a:tr>
            </a:tbl>
          </a:graphicData>
        </a:graphic>
      </p:graphicFrame>
    </p:spTree>
    <p:extLst>
      <p:ext uri="{BB962C8B-B14F-4D97-AF65-F5344CB8AC3E}">
        <p14:creationId xmlns:p14="http://schemas.microsoft.com/office/powerpoint/2010/main" val="427388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3C59D4-6509-4263-B273-54D500FD4DE7}"/>
              </a:ext>
            </a:extLst>
          </p:cNvPr>
          <p:cNvSpPr txBox="1"/>
          <p:nvPr/>
        </p:nvSpPr>
        <p:spPr>
          <a:xfrm>
            <a:off x="2882096" y="1620456"/>
            <a:ext cx="6574420" cy="1200329"/>
          </a:xfrm>
          <a:prstGeom prst="rect">
            <a:avLst/>
          </a:prstGeom>
          <a:noFill/>
        </p:spPr>
        <p:txBody>
          <a:bodyPr wrap="square" rtlCol="0">
            <a:spAutoFit/>
          </a:bodyPr>
          <a:lstStyle/>
          <a:p>
            <a:r>
              <a:rPr lang="en-US" sz="7200" dirty="0">
                <a:highlight>
                  <a:srgbClr val="FFFF00"/>
                </a:highlight>
              </a:rPr>
              <a:t>Predict</a:t>
            </a:r>
            <a:r>
              <a:rPr lang="en-US" dirty="0"/>
              <a:t> </a:t>
            </a:r>
          </a:p>
        </p:txBody>
      </p:sp>
    </p:spTree>
    <p:extLst>
      <p:ext uri="{BB962C8B-B14F-4D97-AF65-F5344CB8AC3E}">
        <p14:creationId xmlns:p14="http://schemas.microsoft.com/office/powerpoint/2010/main" val="175419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7CAFDF-3D83-4861-8BD2-193649867A1D}"/>
              </a:ext>
            </a:extLst>
          </p:cNvPr>
          <p:cNvSpPr txBox="1"/>
          <p:nvPr/>
        </p:nvSpPr>
        <p:spPr>
          <a:xfrm>
            <a:off x="2514600" y="867103"/>
            <a:ext cx="6069724" cy="1200329"/>
          </a:xfrm>
          <a:prstGeom prst="rect">
            <a:avLst/>
          </a:prstGeom>
          <a:noFill/>
        </p:spPr>
        <p:txBody>
          <a:bodyPr wrap="square" rtlCol="0">
            <a:spAutoFit/>
          </a:bodyPr>
          <a:lstStyle/>
          <a:p>
            <a:pPr marL="342900" indent="-342900">
              <a:buAutoNum type="arabicPeriod"/>
            </a:pPr>
            <a:r>
              <a:rPr lang="en-US" dirty="0"/>
              <a:t>Who will go</a:t>
            </a:r>
          </a:p>
          <a:p>
            <a:pPr marL="342900" indent="-342900">
              <a:buAutoNum type="arabicPeriod"/>
            </a:pPr>
            <a:r>
              <a:rPr lang="en-US" dirty="0"/>
              <a:t>Describe the new character</a:t>
            </a:r>
          </a:p>
          <a:p>
            <a:pPr marL="342900" indent="-342900">
              <a:buAutoNum type="arabicPeriod"/>
            </a:pPr>
            <a:r>
              <a:rPr lang="en-US" dirty="0"/>
              <a:t> How will the character steal a piece from the sun </a:t>
            </a:r>
          </a:p>
          <a:p>
            <a:pPr marL="342900" indent="-342900">
              <a:buAutoNum type="arabicPeriod"/>
            </a:pPr>
            <a:endParaRPr lang="en-US" dirty="0"/>
          </a:p>
        </p:txBody>
      </p:sp>
    </p:spTree>
    <p:extLst>
      <p:ext uri="{BB962C8B-B14F-4D97-AF65-F5344CB8AC3E}">
        <p14:creationId xmlns:p14="http://schemas.microsoft.com/office/powerpoint/2010/main" val="529421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1702" y="692331"/>
            <a:ext cx="10737669" cy="4093428"/>
          </a:xfrm>
          <a:prstGeom prst="rect">
            <a:avLst/>
          </a:prstGeom>
        </p:spPr>
        <p:txBody>
          <a:bodyPr wrap="square">
            <a:spAutoFit/>
          </a:bodyPr>
          <a:lstStyle/>
          <a:p>
            <a:r>
              <a:rPr lang="en-US" sz="2000" dirty="0">
                <a:solidFill>
                  <a:srgbClr val="231F20"/>
                </a:solidFill>
                <a:latin typeface="StoneSerifITCPro-Medium_f9i"/>
              </a:rPr>
              <a:t>Then all the animals began asking, “Who is going to go to the other side of the world? How will they get there?” Everybody had an idea, but none seemed quite right. Then from the back of the room came a small voice. “Hey, I’ll go! I’ll go!” Wolf said, “Who is that? Come down here. I can’t see you. ”Down to the front of the room came a little round animal with chubby cheeks. He was shy and quiet. He stood up in front of all the animals, and as he looked at all those hundreds of eyes looking back at him, he got kind of scared. </a:t>
            </a:r>
            <a:r>
              <a:rPr lang="en-US" sz="2000" dirty="0">
                <a:solidFill>
                  <a:schemeClr val="accent3">
                    <a:lumMod val="75000"/>
                  </a:schemeClr>
                </a:solidFill>
                <a:latin typeface="StoneSerifITCPro-Medium_f9i"/>
              </a:rPr>
              <a:t>He looked out over the crowd of animals and he said in his timid voice, “Hi. M-m-m-my name is Possum</a:t>
            </a:r>
            <a:r>
              <a:rPr lang="en-US" sz="2000" dirty="0">
                <a:solidFill>
                  <a:srgbClr val="231F20"/>
                </a:solidFill>
                <a:latin typeface="StoneSerifITCPro-Medium_f9i"/>
              </a:rPr>
              <a:t>. I think I can go to the other side of the world. You see, I’ve got these long, sharp claws, and I think I can dig a tunnel. And when I go </a:t>
            </a:r>
            <a:r>
              <a:rPr lang="en-US" sz="2000" dirty="0">
                <a:solidFill>
                  <a:srgbClr val="231F20"/>
                </a:solidFill>
                <a:latin typeface="StoneSerifITCPro-MediumItal_f9j"/>
              </a:rPr>
              <a:t>all </a:t>
            </a:r>
            <a:r>
              <a:rPr lang="en-US" sz="2000" dirty="0">
                <a:solidFill>
                  <a:srgbClr val="231F20"/>
                </a:solidFill>
                <a:latin typeface="StoneSerifITCPro-Medium_f9i"/>
              </a:rPr>
              <a:t>the way to the other side of the world, I’ll take a piece of the sun and I’ll hide it in my big, bushy tail.” And Wolf said, “Oh, a tunnel! That’s the best idea yet!” So Possum went to the big wall of dirt at the back of the cave, stuck in his sharp claws, and began to dig and dig and dig and dig, faster and faster and faster and faster. Possum disappeared inside the tunnel, and soon he had gone all the way to the other side of the world</a:t>
            </a:r>
            <a:endParaRPr lang="en-US" sz="2000" dirty="0"/>
          </a:p>
        </p:txBody>
      </p:sp>
      <p:sp>
        <p:nvSpPr>
          <p:cNvPr id="3" name="TextBox 2">
            <a:extLst>
              <a:ext uri="{FF2B5EF4-FFF2-40B4-BE49-F238E27FC236}">
                <a16:creationId xmlns:a16="http://schemas.microsoft.com/office/drawing/2014/main" id="{FD705BA8-67C0-4ABF-874F-F7A48078B03C}"/>
              </a:ext>
            </a:extLst>
          </p:cNvPr>
          <p:cNvSpPr txBox="1"/>
          <p:nvPr/>
        </p:nvSpPr>
        <p:spPr>
          <a:xfrm>
            <a:off x="532435" y="173924"/>
            <a:ext cx="10208871" cy="369332"/>
          </a:xfrm>
          <a:prstGeom prst="rect">
            <a:avLst/>
          </a:prstGeom>
          <a:noFill/>
        </p:spPr>
        <p:txBody>
          <a:bodyPr wrap="square" rtlCol="0">
            <a:spAutoFit/>
          </a:bodyPr>
          <a:lstStyle/>
          <a:p>
            <a:r>
              <a:rPr lang="en-US" dirty="0"/>
              <a:t>As you  read , highlight </a:t>
            </a:r>
            <a:r>
              <a:rPr lang="en-US" b="1" dirty="0">
                <a:highlight>
                  <a:srgbClr val="FFFF00"/>
                </a:highlight>
              </a:rPr>
              <a:t>onomatopoeia , repetition, irony and compound nouns</a:t>
            </a:r>
          </a:p>
        </p:txBody>
      </p:sp>
      <p:pic>
        <p:nvPicPr>
          <p:cNvPr id="4" name="Picture 2" descr="Kagan Structures">
            <a:extLst>
              <a:ext uri="{FF2B5EF4-FFF2-40B4-BE49-F238E27FC236}">
                <a16:creationId xmlns:a16="http://schemas.microsoft.com/office/drawing/2014/main" id="{1AA4A1ED-1E08-4F7B-BB44-F2B7D1C85B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6698" y="4540951"/>
            <a:ext cx="21336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125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OBJECTIVES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3" name="Double Wave 32"/>
          <p:cNvSpPr/>
          <p:nvPr/>
        </p:nvSpPr>
        <p:spPr>
          <a:xfrm>
            <a:off x="9185389" y="603566"/>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4</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641486" y="1179783"/>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01:00 minute</a:t>
              </a:r>
            </a:p>
          </p:txBody>
        </p:sp>
      </p:grpSp>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p:cNvSpPr txBox="1"/>
          <p:nvPr/>
        </p:nvSpPr>
        <p:spPr>
          <a:xfrm>
            <a:off x="2830874" y="1275444"/>
            <a:ext cx="8058799" cy="4555093"/>
          </a:xfrm>
          <a:prstGeom prst="rect">
            <a:avLst/>
          </a:prstGeom>
          <a:noFill/>
        </p:spPr>
        <p:txBody>
          <a:bodyPr wrap="square" rtlCol="1">
            <a:spAutoFit/>
          </a:bodyPr>
          <a:lstStyle/>
          <a:p>
            <a:pPr algn="l">
              <a:lnSpc>
                <a:spcPct val="250000"/>
              </a:lnSpc>
            </a:pPr>
            <a:r>
              <a:rPr lang="en-US" sz="2000" b="1" dirty="0">
                <a:latin typeface="GE SS Text Bold" pitchFamily="18" charset="-78"/>
                <a:ea typeface="GE SS Text Bold" pitchFamily="18" charset="-78"/>
                <a:cs typeface="GE SS Text Bold" pitchFamily="18" charset="-78"/>
              </a:rPr>
              <a:t> </a:t>
            </a:r>
            <a:r>
              <a:rPr lang="en-US" sz="2000" b="1" dirty="0">
                <a:solidFill>
                  <a:srgbClr val="A50021"/>
                </a:solidFill>
                <a:latin typeface="GE SS Text Bold" pitchFamily="18" charset="-78"/>
                <a:ea typeface="GE SS Text Bold" pitchFamily="18" charset="-78"/>
                <a:cs typeface="GE SS Text Bold" pitchFamily="18" charset="-78"/>
              </a:rPr>
              <a:t>OBJECTIVES:</a:t>
            </a:r>
          </a:p>
          <a:p>
            <a:pPr algn="l">
              <a:lnSpc>
                <a:spcPct val="250000"/>
              </a:lnSpc>
            </a:pPr>
            <a:r>
              <a:rPr lang="en-US" sz="2000" dirty="0">
                <a:solidFill>
                  <a:srgbClr val="A50021"/>
                </a:solidFill>
                <a:latin typeface="GE SS Text Bold" pitchFamily="18" charset="-78"/>
                <a:ea typeface="GE SS Text Bold" pitchFamily="18" charset="-78"/>
                <a:cs typeface="GE SS Text Bold" pitchFamily="18" charset="-78"/>
              </a:rPr>
              <a:t>1. to read for specific details in the myth </a:t>
            </a:r>
          </a:p>
          <a:p>
            <a:pPr algn="l">
              <a:lnSpc>
                <a:spcPct val="250000"/>
              </a:lnSpc>
            </a:pPr>
            <a:r>
              <a:rPr lang="en-US" sz="2000" dirty="0">
                <a:solidFill>
                  <a:srgbClr val="A50021"/>
                </a:solidFill>
                <a:latin typeface="GE SS Text Bold" pitchFamily="18" charset="-78"/>
                <a:ea typeface="GE SS Text Bold" pitchFamily="18" charset="-78"/>
                <a:cs typeface="GE SS Text Bold" pitchFamily="18" charset="-78"/>
              </a:rPr>
              <a:t>2. to identify the meanings of the new words in the text </a:t>
            </a:r>
          </a:p>
          <a:p>
            <a:pPr algn="l">
              <a:lnSpc>
                <a:spcPct val="250000"/>
              </a:lnSpc>
            </a:pPr>
            <a:r>
              <a:rPr lang="en-GB" sz="2000" dirty="0">
                <a:solidFill>
                  <a:srgbClr val="A50021"/>
                </a:solidFill>
                <a:latin typeface="GE SS Text Bold" pitchFamily="18" charset="-78"/>
                <a:ea typeface="GE SS Text Bold" pitchFamily="18" charset="-78"/>
                <a:cs typeface="GE SS Text Bold" pitchFamily="18" charset="-78"/>
              </a:rPr>
              <a:t>3. to value the role of </a:t>
            </a:r>
            <a:r>
              <a:rPr lang="en-US" sz="2000" dirty="0">
                <a:solidFill>
                  <a:srgbClr val="A50021"/>
                </a:solidFill>
                <a:latin typeface="GE SS Text Bold" pitchFamily="18" charset="-78"/>
                <a:ea typeface="GE SS Text Bold" pitchFamily="18" charset="-78"/>
                <a:cs typeface="GE SS Text Bold" pitchFamily="18" charset="-78"/>
              </a:rPr>
              <a:t>teamwork.</a:t>
            </a:r>
          </a:p>
          <a:p>
            <a:pPr algn="l">
              <a:lnSpc>
                <a:spcPct val="250000"/>
              </a:lnSpc>
            </a:pPr>
            <a:endParaRPr lang="en-US" sz="2000" b="1" dirty="0"/>
          </a:p>
          <a:p>
            <a:pPr algn="r"/>
            <a:r>
              <a:rPr lang="ar-JO" sz="2000" b="1" dirty="0"/>
              <a:t> </a:t>
            </a:r>
            <a:endParaRPr lang="en-US" sz="2000" b="1" dirty="0"/>
          </a:p>
          <a:p>
            <a:pPr algn="r"/>
            <a:endParaRPr lang="ar-JO" sz="2000" b="1" dirty="0"/>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Double Wave 1">
            <a:extLst>
              <a:ext uri="{FF2B5EF4-FFF2-40B4-BE49-F238E27FC236}">
                <a16:creationId xmlns:a16="http://schemas.microsoft.com/office/drawing/2014/main" id="{2F9AC521-2D58-F888-8C01-ECAF079DAA57}"/>
              </a:ext>
            </a:extLst>
          </p:cNvPr>
          <p:cNvSpPr/>
          <p:nvPr/>
        </p:nvSpPr>
        <p:spPr>
          <a:xfrm>
            <a:off x="9162545" y="596171"/>
            <a:ext cx="2726771"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28" name="Footer Placeholder 6">
            <a:extLst>
              <a:ext uri="{FF2B5EF4-FFF2-40B4-BE49-F238E27FC236}">
                <a16:creationId xmlns:a16="http://schemas.microsoft.com/office/drawing/2014/main" id="{4197D2A9-2877-C3AD-DBEF-96AB624CA8DF}"/>
              </a:ext>
            </a:extLst>
          </p:cNvPr>
          <p:cNvSpPr txBox="1">
            <a:spLocks/>
          </p:cNvSpPr>
          <p:nvPr/>
        </p:nvSpPr>
        <p:spPr>
          <a:xfrm>
            <a:off x="468880" y="45390"/>
            <a:ext cx="11589644" cy="4762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ISLAMIC  EDUCATIONAL COLLEGE				DATE: </a:t>
            </a:r>
            <a:r>
              <a:rPr lang="en-US" sz="240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endParaRPr>
          </a:p>
        </p:txBody>
      </p:sp>
    </p:spTree>
    <p:extLst>
      <p:ext uri="{BB962C8B-B14F-4D97-AF65-F5344CB8AC3E}">
        <p14:creationId xmlns:p14="http://schemas.microsoft.com/office/powerpoint/2010/main" val="3633658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anim calcmode="lin" valueType="num">
                                      <p:cBhvr additive="base">
                                        <p:cTn id="7"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xEl>
                                              <p:pRg st="2" end="2"/>
                                            </p:txEl>
                                          </p:spTgt>
                                        </p:tgtEl>
                                        <p:attrNameLst>
                                          <p:attrName>style.visibility</p:attrName>
                                        </p:attrNameLst>
                                      </p:cBhvr>
                                      <p:to>
                                        <p:strVal val="visible"/>
                                      </p:to>
                                    </p:set>
                                    <p:anim calcmode="lin" valueType="num">
                                      <p:cBhvr additive="base">
                                        <p:cTn id="13"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xEl>
                                              <p:pRg st="3" end="3"/>
                                            </p:txEl>
                                          </p:spTgt>
                                        </p:tgtEl>
                                        <p:attrNameLst>
                                          <p:attrName>style.visibility</p:attrName>
                                        </p:attrNameLst>
                                      </p:cBhvr>
                                      <p:to>
                                        <p:strVal val="visible"/>
                                      </p:to>
                                    </p:set>
                                    <p:anim calcmode="lin" valueType="num">
                                      <p:cBhvr additive="base">
                                        <p:cTn id="19"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9E0EE6-58B6-4864-A3D9-A3A566DE8D0C}"/>
              </a:ext>
            </a:extLst>
          </p:cNvPr>
          <p:cNvSpPr/>
          <p:nvPr/>
        </p:nvSpPr>
        <p:spPr>
          <a:xfrm>
            <a:off x="561702" y="692331"/>
            <a:ext cx="10737669" cy="3785652"/>
          </a:xfrm>
          <a:prstGeom prst="rect">
            <a:avLst/>
          </a:prstGeom>
        </p:spPr>
        <p:txBody>
          <a:bodyPr wrap="square">
            <a:spAutoFit/>
          </a:bodyPr>
          <a:lstStyle/>
          <a:p>
            <a:r>
              <a:rPr lang="en-US" sz="2000" dirty="0">
                <a:solidFill>
                  <a:srgbClr val="231F20"/>
                </a:solidFill>
                <a:latin typeface="StoneSerifITCPro-Medium_f9i"/>
              </a:rPr>
              <a:t>Then all the animals began asking, “Who is going to go to the other side of the world? How will they get there?” Everybody had an idea, but none seemed quite right. Then from the back of the room came a small voice. “Hey, </a:t>
            </a:r>
            <a:r>
              <a:rPr lang="en-US" sz="2000" dirty="0">
                <a:solidFill>
                  <a:srgbClr val="231F20"/>
                </a:solidFill>
                <a:highlight>
                  <a:srgbClr val="FFFF00"/>
                </a:highlight>
                <a:latin typeface="StoneSerifITCPro-Medium_f9i"/>
              </a:rPr>
              <a:t>I’ll go! I’ll go</a:t>
            </a:r>
            <a:r>
              <a:rPr lang="en-US" sz="2000" dirty="0">
                <a:solidFill>
                  <a:srgbClr val="231F20"/>
                </a:solidFill>
                <a:latin typeface="StoneSerifITCPro-Medium_f9i"/>
              </a:rPr>
              <a:t>!” Wolf said, “Who is that? Come down here. I can’t see you. ”Down to the front of the room came a little round animal with chubby cheeks. He was shy and quiet. He stood up in front of all the animals, and as he looked at all those hundreds of eyes looking back at him, he got kind of scared. </a:t>
            </a:r>
            <a:r>
              <a:rPr lang="en-US" sz="2000" dirty="0">
                <a:solidFill>
                  <a:schemeClr val="accent3">
                    <a:lumMod val="75000"/>
                  </a:schemeClr>
                </a:solidFill>
                <a:latin typeface="StoneSerifITCPro-Medium_f9i"/>
              </a:rPr>
              <a:t>He looked out over the crowd of animals and he said in his timid voice, “Hi. M-m-m-my name is Possum</a:t>
            </a:r>
            <a:r>
              <a:rPr lang="en-US" sz="2000" dirty="0">
                <a:solidFill>
                  <a:srgbClr val="231F20"/>
                </a:solidFill>
                <a:latin typeface="StoneSerifITCPro-Medium_f9i"/>
              </a:rPr>
              <a:t>. I think I can go to the other side of the world. You see, I’ve got these long, sharp claws, and I think I can dig a tunnel. And when I go </a:t>
            </a:r>
            <a:r>
              <a:rPr lang="en-US" sz="2000" dirty="0">
                <a:solidFill>
                  <a:srgbClr val="231F20"/>
                </a:solidFill>
                <a:latin typeface="StoneSerifITCPro-MediumItal_f9j"/>
              </a:rPr>
              <a:t>all </a:t>
            </a:r>
            <a:r>
              <a:rPr lang="en-US" sz="2000" dirty="0">
                <a:solidFill>
                  <a:srgbClr val="231F20"/>
                </a:solidFill>
                <a:latin typeface="StoneSerifITCPro-Medium_f9i"/>
              </a:rPr>
              <a:t>the way to the other side of the world, I’ll take a piece of the sun and I’ll hide it in my big, bushy tail.” And Wolf said, “Oh, a tunnel! That’s the best idea yet!” So Possum went to the big wall of dirt at the back of the cave, stuck in his sharp claws, and began to </a:t>
            </a:r>
            <a:r>
              <a:rPr lang="en-US" sz="2000" dirty="0">
                <a:solidFill>
                  <a:srgbClr val="231F20"/>
                </a:solidFill>
                <a:highlight>
                  <a:srgbClr val="FFFF00"/>
                </a:highlight>
                <a:latin typeface="StoneSerifITCPro-Medium_f9i"/>
              </a:rPr>
              <a:t>dig and dig and dig and dig</a:t>
            </a:r>
            <a:r>
              <a:rPr lang="en-US" sz="2000" dirty="0">
                <a:solidFill>
                  <a:srgbClr val="231F20"/>
                </a:solidFill>
                <a:latin typeface="StoneSerifITCPro-Medium_f9i"/>
              </a:rPr>
              <a:t>, </a:t>
            </a:r>
            <a:r>
              <a:rPr lang="en-US" sz="2000" dirty="0">
                <a:solidFill>
                  <a:srgbClr val="231F20"/>
                </a:solidFill>
                <a:highlight>
                  <a:srgbClr val="FFFF00"/>
                </a:highlight>
                <a:latin typeface="StoneSerifITCPro-Medium_f9i"/>
              </a:rPr>
              <a:t>faster and faster and faster and faster</a:t>
            </a:r>
            <a:r>
              <a:rPr lang="en-US" sz="2000" dirty="0">
                <a:solidFill>
                  <a:srgbClr val="231F20"/>
                </a:solidFill>
                <a:latin typeface="StoneSerifITCPro-Medium_f9i"/>
              </a:rPr>
              <a:t>. Possum disappeared inside the tunnel, and soon he had gone all the way to the other side of the world</a:t>
            </a:r>
            <a:endParaRPr lang="en-US" sz="2000" dirty="0"/>
          </a:p>
        </p:txBody>
      </p:sp>
      <p:sp>
        <p:nvSpPr>
          <p:cNvPr id="3" name="TextBox 2">
            <a:extLst>
              <a:ext uri="{FF2B5EF4-FFF2-40B4-BE49-F238E27FC236}">
                <a16:creationId xmlns:a16="http://schemas.microsoft.com/office/drawing/2014/main" id="{0413F73F-08C0-4FAA-A108-E30E91B407F6}"/>
              </a:ext>
            </a:extLst>
          </p:cNvPr>
          <p:cNvSpPr txBox="1"/>
          <p:nvPr/>
        </p:nvSpPr>
        <p:spPr>
          <a:xfrm>
            <a:off x="532435" y="173924"/>
            <a:ext cx="10208871" cy="369332"/>
          </a:xfrm>
          <a:prstGeom prst="rect">
            <a:avLst/>
          </a:prstGeom>
          <a:noFill/>
        </p:spPr>
        <p:txBody>
          <a:bodyPr wrap="square" rtlCol="0">
            <a:spAutoFit/>
          </a:bodyPr>
          <a:lstStyle/>
          <a:p>
            <a:r>
              <a:rPr lang="en-US" dirty="0"/>
              <a:t>As you  read , highlight </a:t>
            </a:r>
            <a:r>
              <a:rPr lang="en-US" b="1" dirty="0">
                <a:highlight>
                  <a:srgbClr val="FFFF00"/>
                </a:highlight>
              </a:rPr>
              <a:t>onomatopoeia , repetition, irony and compound nouns</a:t>
            </a:r>
          </a:p>
        </p:txBody>
      </p:sp>
    </p:spTree>
    <p:extLst>
      <p:ext uri="{BB962C8B-B14F-4D97-AF65-F5344CB8AC3E}">
        <p14:creationId xmlns:p14="http://schemas.microsoft.com/office/powerpoint/2010/main" val="1009272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FB95CD-87AB-410B-A2FE-872901C5C566}"/>
              </a:ext>
            </a:extLst>
          </p:cNvPr>
          <p:cNvSpPr txBox="1"/>
          <p:nvPr/>
        </p:nvSpPr>
        <p:spPr>
          <a:xfrm>
            <a:off x="2514600" y="690413"/>
            <a:ext cx="6094070" cy="1200329"/>
          </a:xfrm>
          <a:prstGeom prst="rect">
            <a:avLst/>
          </a:prstGeom>
          <a:noFill/>
        </p:spPr>
        <p:txBody>
          <a:bodyPr wrap="square">
            <a:spAutoFit/>
          </a:bodyPr>
          <a:lstStyle/>
          <a:p>
            <a:r>
              <a:rPr lang="en-US" b="1" dirty="0"/>
              <a:t>Repetition</a:t>
            </a:r>
          </a:p>
          <a:p>
            <a:pPr>
              <a:buFont typeface="Arial" panose="020B0604020202020204" pitchFamily="34" charset="0"/>
              <a:buChar char="•"/>
            </a:pPr>
            <a:r>
              <a:rPr lang="en-US" i="1" dirty="0"/>
              <a:t>“I’ll go! I’ll go!”</a:t>
            </a:r>
            <a:r>
              <a:rPr lang="en-US" dirty="0"/>
              <a:t> → shows eagerness and courage.</a:t>
            </a:r>
          </a:p>
          <a:p>
            <a:pPr>
              <a:buFont typeface="Arial" panose="020B0604020202020204" pitchFamily="34" charset="0"/>
              <a:buChar char="•"/>
            </a:pPr>
            <a:r>
              <a:rPr lang="en-US" i="1" dirty="0"/>
              <a:t>“Dig and dig and dig and dig, faster and faster and faster and faster”</a:t>
            </a:r>
            <a:r>
              <a:rPr lang="en-US" dirty="0"/>
              <a:t> → emphasizes effort and speed.</a:t>
            </a:r>
          </a:p>
        </p:txBody>
      </p:sp>
      <p:sp>
        <p:nvSpPr>
          <p:cNvPr id="5" name="TextBox 4">
            <a:extLst>
              <a:ext uri="{FF2B5EF4-FFF2-40B4-BE49-F238E27FC236}">
                <a16:creationId xmlns:a16="http://schemas.microsoft.com/office/drawing/2014/main" id="{C32E0717-5333-45DE-B5A1-2CDF28AFD65F}"/>
              </a:ext>
            </a:extLst>
          </p:cNvPr>
          <p:cNvSpPr txBox="1"/>
          <p:nvPr/>
        </p:nvSpPr>
        <p:spPr>
          <a:xfrm>
            <a:off x="3047036" y="3108728"/>
            <a:ext cx="6094070" cy="646331"/>
          </a:xfrm>
          <a:prstGeom prst="rect">
            <a:avLst/>
          </a:prstGeom>
          <a:noFill/>
        </p:spPr>
        <p:txBody>
          <a:bodyPr wrap="square">
            <a:spAutoFit/>
          </a:bodyPr>
          <a:lstStyle/>
          <a:p>
            <a:r>
              <a:rPr lang="en-US" b="1" dirty="0"/>
              <a:t>speech-onomatopoeia</a:t>
            </a:r>
            <a:r>
              <a:rPr lang="en-US" dirty="0"/>
              <a:t> because it imitates </a:t>
            </a:r>
            <a:r>
              <a:rPr lang="en-US" b="1" dirty="0"/>
              <a:t>how someone speaks</a:t>
            </a:r>
            <a:r>
              <a:rPr lang="en-US" dirty="0"/>
              <a:t>.</a:t>
            </a:r>
          </a:p>
        </p:txBody>
      </p:sp>
      <p:sp>
        <p:nvSpPr>
          <p:cNvPr id="7" name="TextBox 6">
            <a:extLst>
              <a:ext uri="{FF2B5EF4-FFF2-40B4-BE49-F238E27FC236}">
                <a16:creationId xmlns:a16="http://schemas.microsoft.com/office/drawing/2014/main" id="{84825453-E0B5-479C-8F89-4F0B3396F00E}"/>
              </a:ext>
            </a:extLst>
          </p:cNvPr>
          <p:cNvSpPr txBox="1"/>
          <p:nvPr/>
        </p:nvSpPr>
        <p:spPr>
          <a:xfrm>
            <a:off x="2931289" y="2739396"/>
            <a:ext cx="6094070" cy="369332"/>
          </a:xfrm>
          <a:prstGeom prst="rect">
            <a:avLst/>
          </a:prstGeom>
          <a:noFill/>
        </p:spPr>
        <p:txBody>
          <a:bodyPr wrap="square">
            <a:spAutoFit/>
          </a:bodyPr>
          <a:lstStyle/>
          <a:p>
            <a:r>
              <a:rPr lang="en-US" i="1" dirty="0"/>
              <a:t>M-m-m-my</a:t>
            </a:r>
            <a:r>
              <a:rPr lang="en-US" dirty="0"/>
              <a:t> → imitates stuttering, sound of nervous speech.</a:t>
            </a:r>
          </a:p>
        </p:txBody>
      </p:sp>
      <p:sp>
        <p:nvSpPr>
          <p:cNvPr id="9" name="TextBox 8">
            <a:extLst>
              <a:ext uri="{FF2B5EF4-FFF2-40B4-BE49-F238E27FC236}">
                <a16:creationId xmlns:a16="http://schemas.microsoft.com/office/drawing/2014/main" id="{90441285-F1AA-4B9C-A42D-33672CE6CF54}"/>
              </a:ext>
            </a:extLst>
          </p:cNvPr>
          <p:cNvSpPr txBox="1"/>
          <p:nvPr/>
        </p:nvSpPr>
        <p:spPr>
          <a:xfrm>
            <a:off x="2792393" y="4752334"/>
            <a:ext cx="6094070" cy="646331"/>
          </a:xfrm>
          <a:prstGeom prst="rect">
            <a:avLst/>
          </a:prstGeom>
          <a:noFill/>
        </p:spPr>
        <p:txBody>
          <a:bodyPr wrap="square">
            <a:spAutoFit/>
          </a:bodyPr>
          <a:lstStyle/>
          <a:p>
            <a:r>
              <a:rPr lang="en-US" dirty="0"/>
              <a:t>Possum is </a:t>
            </a:r>
            <a:r>
              <a:rPr lang="en-US" b="1" dirty="0"/>
              <a:t>small and timid</a:t>
            </a:r>
            <a:r>
              <a:rPr lang="en-US" dirty="0"/>
              <a:t>, yet he volunteers for a dangerous mission — contrast between appearance and action.</a:t>
            </a:r>
          </a:p>
        </p:txBody>
      </p:sp>
    </p:spTree>
    <p:extLst>
      <p:ext uri="{BB962C8B-B14F-4D97-AF65-F5344CB8AC3E}">
        <p14:creationId xmlns:p14="http://schemas.microsoft.com/office/powerpoint/2010/main" val="2201654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F9A4BA-D4B8-4B4E-A838-3672D2790057}"/>
              </a:ext>
            </a:extLst>
          </p:cNvPr>
          <p:cNvSpPr txBox="1"/>
          <p:nvPr/>
        </p:nvSpPr>
        <p:spPr>
          <a:xfrm>
            <a:off x="2921336" y="2782669"/>
            <a:ext cx="6097314" cy="646331"/>
          </a:xfrm>
          <a:prstGeom prst="rect">
            <a:avLst/>
          </a:prstGeom>
          <a:noFill/>
        </p:spPr>
        <p:txBody>
          <a:bodyPr wrap="square">
            <a:spAutoFit/>
          </a:bodyPr>
          <a:lstStyle/>
          <a:p>
            <a:r>
              <a:rPr lang="en-US" dirty="0">
                <a:hlinkClick r:id="rId2"/>
              </a:rPr>
              <a:t>https://create.kahoot.it/details/67a0f0c9-8f10-4684-bb78-3fc671af4f08</a:t>
            </a:r>
            <a:endParaRPr lang="en-US" dirty="0"/>
          </a:p>
        </p:txBody>
      </p:sp>
      <p:sp>
        <p:nvSpPr>
          <p:cNvPr id="4" name="TextBox 3">
            <a:extLst>
              <a:ext uri="{FF2B5EF4-FFF2-40B4-BE49-F238E27FC236}">
                <a16:creationId xmlns:a16="http://schemas.microsoft.com/office/drawing/2014/main" id="{423F46E7-CE59-4F70-A9BE-364F3E13E1D3}"/>
              </a:ext>
            </a:extLst>
          </p:cNvPr>
          <p:cNvSpPr txBox="1"/>
          <p:nvPr/>
        </p:nvSpPr>
        <p:spPr>
          <a:xfrm>
            <a:off x="2522483" y="441434"/>
            <a:ext cx="7062951" cy="923330"/>
          </a:xfrm>
          <a:prstGeom prst="rect">
            <a:avLst/>
          </a:prstGeom>
          <a:noFill/>
        </p:spPr>
        <p:txBody>
          <a:bodyPr wrap="square" rtlCol="0">
            <a:spAutoFit/>
          </a:bodyPr>
          <a:lstStyle/>
          <a:p>
            <a:r>
              <a:rPr lang="en-US" sz="3600" dirty="0"/>
              <a:t>Go to </a:t>
            </a:r>
            <a:r>
              <a:rPr lang="en-US" sz="3600" b="1" dirty="0" err="1">
                <a:solidFill>
                  <a:srgbClr val="FF0000"/>
                </a:solidFill>
              </a:rPr>
              <a:t>kahoot</a:t>
            </a:r>
            <a:r>
              <a:rPr lang="en-US" sz="3600" b="1" dirty="0">
                <a:solidFill>
                  <a:srgbClr val="FF0000"/>
                </a:solidFill>
              </a:rPr>
              <a:t>, </a:t>
            </a:r>
            <a:r>
              <a:rPr lang="en-US" sz="3600" b="1" dirty="0"/>
              <a:t>enter the </a:t>
            </a:r>
            <a:r>
              <a:rPr lang="en-US" sz="3600" b="1" dirty="0">
                <a:solidFill>
                  <a:srgbClr val="FF0000"/>
                </a:solidFill>
              </a:rPr>
              <a:t>pin , </a:t>
            </a:r>
            <a:r>
              <a:rPr lang="en-US" sz="3600" b="1" dirty="0"/>
              <a:t>play</a:t>
            </a:r>
          </a:p>
          <a:p>
            <a:endParaRPr lang="en-US" b="1" dirty="0">
              <a:solidFill>
                <a:srgbClr val="FF0000"/>
              </a:solidFill>
            </a:endParaRPr>
          </a:p>
        </p:txBody>
      </p:sp>
    </p:spTree>
    <p:extLst>
      <p:ext uri="{BB962C8B-B14F-4D97-AF65-F5344CB8AC3E}">
        <p14:creationId xmlns:p14="http://schemas.microsoft.com/office/powerpoint/2010/main" val="3594782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BABCB6-F4CE-40A3-A726-F7EA5B66734B}"/>
              </a:ext>
            </a:extLst>
          </p:cNvPr>
          <p:cNvSpPr txBox="1"/>
          <p:nvPr/>
        </p:nvSpPr>
        <p:spPr>
          <a:xfrm>
            <a:off x="1979271" y="1685438"/>
            <a:ext cx="7312306" cy="1384995"/>
          </a:xfrm>
          <a:prstGeom prst="rect">
            <a:avLst/>
          </a:prstGeom>
          <a:noFill/>
        </p:spPr>
        <p:txBody>
          <a:bodyPr wrap="square">
            <a:spAutoFit/>
          </a:bodyPr>
          <a:lstStyle/>
          <a:p>
            <a:r>
              <a:rPr lang="en-US" sz="2800" b="1" dirty="0"/>
              <a:t>Can you think of a time in real life when someone small or unlikely did something brave, like Possum? </a:t>
            </a:r>
          </a:p>
        </p:txBody>
      </p:sp>
      <p:sp>
        <p:nvSpPr>
          <p:cNvPr id="4" name="Rounded Rectangle 23">
            <a:extLst>
              <a:ext uri="{FF2B5EF4-FFF2-40B4-BE49-F238E27FC236}">
                <a16:creationId xmlns:a16="http://schemas.microsoft.com/office/drawing/2014/main" id="{193A1B45-5D13-412F-BD4A-32738E569ED9}"/>
              </a:ext>
            </a:extLst>
          </p:cNvPr>
          <p:cNvSpPr/>
          <p:nvPr/>
        </p:nvSpPr>
        <p:spPr>
          <a:xfrm>
            <a:off x="2801073" y="598080"/>
            <a:ext cx="2855338" cy="825605"/>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Tree>
    <p:extLst>
      <p:ext uri="{BB962C8B-B14F-4D97-AF65-F5344CB8AC3E}">
        <p14:creationId xmlns:p14="http://schemas.microsoft.com/office/powerpoint/2010/main" val="1126297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p:cNvSpPr txBox="1"/>
          <p:nvPr/>
        </p:nvSpPr>
        <p:spPr>
          <a:xfrm>
            <a:off x="2596965" y="1589807"/>
            <a:ext cx="6181275" cy="1015663"/>
          </a:xfrm>
          <a:prstGeom prst="rect">
            <a:avLst/>
          </a:prstGeom>
          <a:noFill/>
        </p:spPr>
        <p:txBody>
          <a:bodyPr wrap="square" lIns="91440" tIns="45720" rIns="91440" bIns="45720" rtlCol="1" anchor="t">
            <a:spAutoFit/>
          </a:bodyPr>
          <a:lstStyle/>
          <a:p>
            <a:pPr algn="r" rtl="1"/>
            <a:endParaRPr lang="en-US" sz="2000" b="1" dirty="0"/>
          </a:p>
          <a:p>
            <a:pPr algn="r"/>
            <a:r>
              <a:rPr lang="ar-JO" sz="2000" b="1" dirty="0"/>
              <a:t> </a:t>
            </a:r>
            <a:endParaRPr lang="en-US" sz="2000" b="1" dirty="0"/>
          </a:p>
          <a:p>
            <a:pPr algn="r"/>
            <a:endParaRPr lang="ar-JO" sz="2000" b="1" dirty="0"/>
          </a:p>
        </p:txBody>
      </p:sp>
      <p:sp>
        <p:nvSpPr>
          <p:cNvPr id="43" name="Rounded Rectangle 42"/>
          <p:cNvSpPr/>
          <p:nvPr/>
        </p:nvSpPr>
        <p:spPr>
          <a:xfrm>
            <a:off x="98791" y="5398346"/>
            <a:ext cx="2227050" cy="360040"/>
          </a:xfrm>
          <a:prstGeom prst="roundRect">
            <a:avLst/>
          </a:prstGeom>
          <a:solidFill>
            <a:schemeClr val="accent2"/>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2193" y="5962740"/>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a:extLst>
              <a:ext uri="{FF2B5EF4-FFF2-40B4-BE49-F238E27FC236}">
                <a16:creationId xmlns:a16="http://schemas.microsoft.com/office/drawing/2014/main" id="{65E5477E-9648-1DAC-772D-6F59B8FF008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Double Wave 27"/>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9</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2F9AC521-2D58-F888-8C01-ECAF079DAA57}"/>
              </a:ext>
            </a:extLst>
          </p:cNvPr>
          <p:cNvSpPr/>
          <p:nvPr/>
        </p:nvSpPr>
        <p:spPr>
          <a:xfrm>
            <a:off x="9162545" y="596171"/>
            <a:ext cx="2726771"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a:extLst>
              <a:ext uri="{FF2B5EF4-FFF2-40B4-BE49-F238E27FC236}">
                <a16:creationId xmlns:a16="http://schemas.microsoft.com/office/drawing/2014/main" id="{4197D2A9-2877-C3AD-DBEF-96AB624CA8DF}"/>
              </a:ext>
            </a:extLst>
          </p:cNvPr>
          <p:cNvSpPr txBox="1">
            <a:spLocks/>
          </p:cNvSpPr>
          <p:nvPr/>
        </p:nvSpPr>
        <p:spPr>
          <a:xfrm>
            <a:off x="468880" y="45390"/>
            <a:ext cx="11589644" cy="4762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ISLAMIC  EDUCATIONAL COLLEGE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endParaRPr>
          </a:p>
        </p:txBody>
      </p:sp>
      <p:sp>
        <p:nvSpPr>
          <p:cNvPr id="4" name="AutoShape 2" descr="Cooperative Learning – Fan N Pick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3" name="2 MINUTE TIMER - COUNTDOWN TIMER">
            <a:hlinkClick r:id="" action="ppaction://media"/>
            <a:extLst>
              <a:ext uri="{FF2B5EF4-FFF2-40B4-BE49-F238E27FC236}">
                <a16:creationId xmlns:a16="http://schemas.microsoft.com/office/drawing/2014/main" id="{5AEDFDEE-2A41-76EA-43F5-74EB9E39315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217017" y="1436414"/>
            <a:ext cx="1652406" cy="929478"/>
          </a:xfrm>
          <a:prstGeom prst="rect">
            <a:avLst/>
          </a:prstGeom>
        </p:spPr>
      </p:pic>
      <p:sp>
        <p:nvSpPr>
          <p:cNvPr id="36" name="TextBox 35">
            <a:extLst>
              <a:ext uri="{FF2B5EF4-FFF2-40B4-BE49-F238E27FC236}">
                <a16:creationId xmlns:a16="http://schemas.microsoft.com/office/drawing/2014/main" id="{42C175D5-3FA4-4308-BD1A-29AAE06DFB99}"/>
              </a:ext>
            </a:extLst>
          </p:cNvPr>
          <p:cNvSpPr txBox="1"/>
          <p:nvPr/>
        </p:nvSpPr>
        <p:spPr>
          <a:xfrm>
            <a:off x="2720051" y="1766317"/>
            <a:ext cx="6441311" cy="1815882"/>
          </a:xfrm>
          <a:prstGeom prst="rect">
            <a:avLst/>
          </a:prstGeom>
          <a:noFill/>
        </p:spPr>
        <p:txBody>
          <a:bodyPr wrap="square">
            <a:spAutoFit/>
          </a:bodyPr>
          <a:lstStyle/>
          <a:p>
            <a:r>
              <a:rPr lang="en-US" sz="2800" dirty="0"/>
              <a:t>How does the description of the “hundreds of eyes” observing Possum enhance the tension, and what does it suggest about </a:t>
            </a:r>
            <a:r>
              <a:rPr lang="en-US" sz="2800" b="1" dirty="0"/>
              <a:t>social pressure or peer observation</a:t>
            </a:r>
            <a:r>
              <a:rPr lang="en-US" sz="2800" dirty="0"/>
              <a:t>?</a:t>
            </a:r>
          </a:p>
        </p:txBody>
      </p:sp>
      <p:sp>
        <p:nvSpPr>
          <p:cNvPr id="6" name="TextBox 5">
            <a:extLst>
              <a:ext uri="{FF2B5EF4-FFF2-40B4-BE49-F238E27FC236}">
                <a16:creationId xmlns:a16="http://schemas.microsoft.com/office/drawing/2014/main" id="{F9DB8E00-D0AB-4DFD-AC5C-B82F06923D1A}"/>
              </a:ext>
            </a:extLst>
          </p:cNvPr>
          <p:cNvSpPr txBox="1"/>
          <p:nvPr/>
        </p:nvSpPr>
        <p:spPr>
          <a:xfrm>
            <a:off x="3530278" y="4275472"/>
            <a:ext cx="4699322" cy="646331"/>
          </a:xfrm>
          <a:prstGeom prst="rect">
            <a:avLst/>
          </a:prstGeom>
          <a:noFill/>
        </p:spPr>
        <p:txBody>
          <a:bodyPr wrap="square" rtlCol="0">
            <a:spAutoFit/>
          </a:bodyPr>
          <a:lstStyle/>
          <a:p>
            <a:r>
              <a:rPr lang="en-US" dirty="0"/>
              <a:t>Buzz in</a:t>
            </a:r>
          </a:p>
          <a:p>
            <a:endParaRPr lang="en-US" dirty="0"/>
          </a:p>
        </p:txBody>
      </p:sp>
    </p:spTree>
    <p:extLst>
      <p:ext uri="{BB962C8B-B14F-4D97-AF65-F5344CB8AC3E}">
        <p14:creationId xmlns:p14="http://schemas.microsoft.com/office/powerpoint/2010/main" val="2559527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0"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3"/>
                                        </p:tgtEl>
                                      </p:cBhvr>
                                    </p:cmd>
                                  </p:childTnLst>
                                </p:cTn>
                              </p:par>
                            </p:childTnLst>
                          </p:cTn>
                        </p:par>
                      </p:childTnLst>
                    </p:cTn>
                  </p:par>
                </p:childTnLst>
              </p:cTn>
              <p:nextCondLst>
                <p:cond evt="onClick" delay="0">
                  <p:tgtEl>
                    <p:spTgt spid="33"/>
                  </p:tgtEl>
                </p:cond>
              </p:nextCondLst>
            </p:seq>
            <p:video>
              <p:cMediaNode vol="80000">
                <p:cTn id="12" fill="hold" display="0">
                  <p:stCondLst>
                    <p:cond delay="indefinite"/>
                  </p:stCondLst>
                </p:cTn>
                <p:tgtEl>
                  <p:spTgt spid="3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1F156-94C1-64C8-597A-8DD8029CD268}"/>
            </a:ext>
          </a:extLst>
        </p:cNvPr>
        <p:cNvGrpSpPr/>
        <p:nvPr/>
      </p:nvGrpSpPr>
      <p:grpSpPr>
        <a:xfrm>
          <a:off x="0" y="0"/>
          <a:ext cx="0" cy="0"/>
          <a:chOff x="0" y="0"/>
          <a:chExt cx="0" cy="0"/>
        </a:xfrm>
      </p:grpSpPr>
      <p:sp>
        <p:nvSpPr>
          <p:cNvPr id="26" name="Rounded Rectangle 25">
            <a:extLst>
              <a:ext uri="{FF2B5EF4-FFF2-40B4-BE49-F238E27FC236}">
                <a16:creationId xmlns:a16="http://schemas.microsoft.com/office/drawing/2014/main" id="{E0C63760-4291-C4D6-2D18-6C4EB3E5B71B}"/>
              </a:ext>
            </a:extLst>
          </p:cNvPr>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a:extLst>
              <a:ext uri="{FF2B5EF4-FFF2-40B4-BE49-F238E27FC236}">
                <a16:creationId xmlns:a16="http://schemas.microsoft.com/office/drawing/2014/main" id="{45693A67-D605-47F0-5D6C-9ED24149D233}"/>
              </a:ext>
            </a:extLst>
          </p:cNvPr>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a:extLst>
              <a:ext uri="{FF2B5EF4-FFF2-40B4-BE49-F238E27FC236}">
                <a16:creationId xmlns:a16="http://schemas.microsoft.com/office/drawing/2014/main" id="{75F2CD54-63D7-1A11-8CC9-15EC62897440}"/>
              </a:ext>
            </a:extLst>
          </p:cNvPr>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a:extLst>
              <a:ext uri="{FF2B5EF4-FFF2-40B4-BE49-F238E27FC236}">
                <a16:creationId xmlns:a16="http://schemas.microsoft.com/office/drawing/2014/main" id="{68ECF975-766A-8E80-90DD-3A682BD76CD5}"/>
              </a:ext>
            </a:extLst>
          </p:cNvPr>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a:extLst>
              <a:ext uri="{FF2B5EF4-FFF2-40B4-BE49-F238E27FC236}">
                <a16:creationId xmlns:a16="http://schemas.microsoft.com/office/drawing/2014/main" id="{96063B54-A9E9-6E4A-3546-DA171DAC692B}"/>
              </a:ext>
            </a:extLst>
          </p:cNvPr>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a:extLst>
              <a:ext uri="{FF2B5EF4-FFF2-40B4-BE49-F238E27FC236}">
                <a16:creationId xmlns:a16="http://schemas.microsoft.com/office/drawing/2014/main" id="{5862C8C2-C418-63DB-1C98-8D55E88858AA}"/>
              </a:ext>
            </a:extLst>
          </p:cNvPr>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a:extLst>
              <a:ext uri="{FF2B5EF4-FFF2-40B4-BE49-F238E27FC236}">
                <a16:creationId xmlns:a16="http://schemas.microsoft.com/office/drawing/2014/main" id="{81799CC0-1A07-FE5B-D49D-13BD748B9387}"/>
              </a:ext>
            </a:extLst>
          </p:cNvPr>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a:extLst>
              <a:ext uri="{FF2B5EF4-FFF2-40B4-BE49-F238E27FC236}">
                <a16:creationId xmlns:a16="http://schemas.microsoft.com/office/drawing/2014/main" id="{5F221014-EEEA-0D4D-36F2-C28BA4A2383F}"/>
              </a:ext>
            </a:extLst>
          </p:cNvPr>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a:extLst>
              <a:ext uri="{FF2B5EF4-FFF2-40B4-BE49-F238E27FC236}">
                <a16:creationId xmlns:a16="http://schemas.microsoft.com/office/drawing/2014/main" id="{7B230214-6CD3-2197-061B-B84304BB0ACA}"/>
              </a:ext>
            </a:extLst>
          </p:cNvPr>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EDBFEEB1-8E22-AF91-0BA3-1806703407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a:extLst>
              <a:ext uri="{FF2B5EF4-FFF2-40B4-BE49-F238E27FC236}">
                <a16:creationId xmlns:a16="http://schemas.microsoft.com/office/drawing/2014/main" id="{6AD6B19B-637F-D490-71A1-22879D73815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5A53BCF9-8798-1356-0E5D-43352AF108CD}"/>
              </a:ext>
            </a:extLst>
          </p:cNvPr>
          <p:cNvGrpSpPr/>
          <p:nvPr/>
        </p:nvGrpSpPr>
        <p:grpSpPr>
          <a:xfrm>
            <a:off x="10641486" y="1179783"/>
            <a:ext cx="1261271" cy="716434"/>
            <a:chOff x="7446246" y="205862"/>
            <a:chExt cx="1544854" cy="691058"/>
          </a:xfrm>
        </p:grpSpPr>
        <p:sp>
          <p:nvSpPr>
            <p:cNvPr id="22" name="Rounded Rectangle 10">
              <a:extLst>
                <a:ext uri="{FF2B5EF4-FFF2-40B4-BE49-F238E27FC236}">
                  <a16:creationId xmlns:a16="http://schemas.microsoft.com/office/drawing/2014/main" id="{6F188782-49A2-31F8-DF24-5E2FC8CDBD8C}"/>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D23A1A4A-15BB-96DD-E04A-012F96FBB439}"/>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01:00 minute</a:t>
              </a:r>
            </a:p>
          </p:txBody>
        </p:sp>
      </p:grpSp>
      <p:sp>
        <p:nvSpPr>
          <p:cNvPr id="24" name="Rounded Rectangle 23">
            <a:extLst>
              <a:ext uri="{FF2B5EF4-FFF2-40B4-BE49-F238E27FC236}">
                <a16:creationId xmlns:a16="http://schemas.microsoft.com/office/drawing/2014/main" id="{217EE400-0C53-8B5B-D47F-9482B044A47A}"/>
              </a:ext>
            </a:extLst>
          </p:cNvPr>
          <p:cNvSpPr/>
          <p:nvPr/>
        </p:nvSpPr>
        <p:spPr>
          <a:xfrm>
            <a:off x="85143" y="4880714"/>
            <a:ext cx="2145162"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a:extLst>
              <a:ext uri="{FF2B5EF4-FFF2-40B4-BE49-F238E27FC236}">
                <a16:creationId xmlns:a16="http://schemas.microsoft.com/office/drawing/2014/main" id="{558F12EC-62B8-5753-3B79-728ABBAA70B9}"/>
              </a:ext>
            </a:extLst>
          </p:cNvPr>
          <p:cNvSpPr txBox="1"/>
          <p:nvPr/>
        </p:nvSpPr>
        <p:spPr>
          <a:xfrm>
            <a:off x="2480080" y="1024271"/>
            <a:ext cx="8955086" cy="6709529"/>
          </a:xfrm>
          <a:prstGeom prst="rect">
            <a:avLst/>
          </a:prstGeom>
          <a:noFill/>
        </p:spPr>
        <p:txBody>
          <a:bodyPr wrap="square" rtlCol="1">
            <a:spAutoFit/>
          </a:bodyPr>
          <a:lstStyle/>
          <a:p>
            <a:pPr algn="l">
              <a:lnSpc>
                <a:spcPct val="250000"/>
              </a:lnSpc>
            </a:pPr>
            <a:r>
              <a:rPr lang="en-US" sz="2000" b="1" dirty="0">
                <a:solidFill>
                  <a:srgbClr val="9900CC"/>
                </a:solidFill>
                <a:latin typeface="GE SS Text Bold" pitchFamily="18" charset="-78"/>
                <a:ea typeface="GE SS Text Bold" pitchFamily="18" charset="-78"/>
                <a:cs typeface="GE SS Text Bold" pitchFamily="18" charset="-78"/>
              </a:rPr>
              <a:t>REAL LIFE APPLICATION:  </a:t>
            </a:r>
          </a:p>
          <a:p>
            <a:pPr algn="l">
              <a:lnSpc>
                <a:spcPct val="250000"/>
              </a:lnSpc>
            </a:pPr>
            <a:r>
              <a:rPr lang="en-US" sz="2000" b="1" dirty="0">
                <a:solidFill>
                  <a:srgbClr val="9900CC"/>
                </a:solidFill>
                <a:latin typeface="GE SS Text Bold" pitchFamily="18" charset="-78"/>
                <a:ea typeface="GE SS Text Bold" pitchFamily="18" charset="-78"/>
                <a:cs typeface="GE SS Text Bold" pitchFamily="18" charset="-78"/>
              </a:rPr>
              <a:t>Choose a question , think about it ND THEN SHARE IT WITH YOUR GROUP </a:t>
            </a:r>
          </a:p>
          <a:p>
            <a:r>
              <a:rPr lang="en-US" sz="2000" b="1" dirty="0"/>
              <a:t>Instructions:</a:t>
            </a:r>
            <a:r>
              <a:rPr lang="en-US" sz="2000" dirty="0"/>
              <a:t> Read parts 1 and 2 of the story carefully. Then answer the questions below. Use examples from your own life or people you know.</a:t>
            </a:r>
          </a:p>
          <a:p>
            <a:r>
              <a:rPr lang="en-US" sz="2000" b="1" dirty="0"/>
              <a:t>Cooperation:</a:t>
            </a:r>
            <a:r>
              <a:rPr lang="en-US" sz="2000" dirty="0"/>
              <a:t> How did the animals help each other in the story? Can you think of a time you worked with someone to solve a problem? What happened?</a:t>
            </a:r>
          </a:p>
          <a:p>
            <a:r>
              <a:rPr lang="en-US" sz="2000" b="1" dirty="0"/>
              <a:t>Jealousy or Envy:</a:t>
            </a:r>
            <a:r>
              <a:rPr lang="en-US" sz="2000" dirty="0"/>
              <a:t> Did any animals act out of jealousy or selfishness? Have you ever felt jealous of someone? How did you handle it?</a:t>
            </a:r>
          </a:p>
          <a:p>
            <a:r>
              <a:rPr lang="en-US" sz="2000" b="1" dirty="0"/>
              <a:t>Problem-Solving:</a:t>
            </a:r>
            <a:r>
              <a:rPr lang="en-US" sz="2000" dirty="0"/>
              <a:t> The animals had to find ways to help Grandmother Spider with the light. Can you describe a time when you or your friends had to solve a difficult problem together? What strategy did you use?</a:t>
            </a:r>
          </a:p>
          <a:p>
            <a:r>
              <a:rPr lang="en-US" sz="2000" b="1" dirty="0"/>
              <a:t>Consequences of Actions:</a:t>
            </a:r>
            <a:r>
              <a:rPr lang="en-US" sz="2000" dirty="0"/>
              <a:t> How did the animals’ actions affect the story’s outcome? Can you give an example from your life where your choice made a positive or negative difference?</a:t>
            </a:r>
          </a:p>
          <a:p>
            <a:pPr algn="l">
              <a:lnSpc>
                <a:spcPct val="250000"/>
              </a:lnSpc>
            </a:pPr>
            <a:endParaRPr lang="en-US" sz="2000" b="1" dirty="0">
              <a:solidFill>
                <a:srgbClr val="9900CC"/>
              </a:solidFill>
              <a:latin typeface="GE SS Text Bold" pitchFamily="18" charset="-78"/>
              <a:ea typeface="GE SS Text Bold" pitchFamily="18" charset="-78"/>
              <a:cs typeface="GE SS Text Bold" pitchFamily="18" charset="-78"/>
            </a:endParaRPr>
          </a:p>
          <a:p>
            <a:pPr algn="r"/>
            <a:r>
              <a:rPr lang="ar-JO" sz="2000" b="1" dirty="0"/>
              <a:t> </a:t>
            </a:r>
            <a:endParaRPr lang="en-US" sz="2000" b="1" dirty="0"/>
          </a:p>
          <a:p>
            <a:pPr algn="r"/>
            <a:endParaRPr lang="ar-JO" sz="2000" b="1" dirty="0"/>
          </a:p>
        </p:txBody>
      </p:sp>
      <p:sp>
        <p:nvSpPr>
          <p:cNvPr id="43" name="Rounded Rectangle 42">
            <a:extLst>
              <a:ext uri="{FF2B5EF4-FFF2-40B4-BE49-F238E27FC236}">
                <a16:creationId xmlns:a16="http://schemas.microsoft.com/office/drawing/2014/main" id="{F0650EDA-D2C7-1300-CA0F-05E0AEE6998E}"/>
              </a:ext>
            </a:extLst>
          </p:cNvPr>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a:extLst>
              <a:ext uri="{FF2B5EF4-FFF2-40B4-BE49-F238E27FC236}">
                <a16:creationId xmlns:a16="http://schemas.microsoft.com/office/drawing/2014/main" id="{34DC92F2-B51E-55CA-6A49-4AD02FE4102A}"/>
              </a:ext>
            </a:extLst>
          </p:cNvPr>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3" name="1 MINUTE COUNTDOWN TIMER (60 SECONDS TIMER)">
            <a:hlinkClick r:id="" action="ppaction://media"/>
            <a:extLst>
              <a:ext uri="{FF2B5EF4-FFF2-40B4-BE49-F238E27FC236}">
                <a16:creationId xmlns:a16="http://schemas.microsoft.com/office/drawing/2014/main" id="{A6694FBA-8A4A-8E51-970B-075D8E4D6C5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837388" y="1195248"/>
            <a:ext cx="1336507" cy="751785"/>
          </a:xfrm>
          <a:prstGeom prst="rect">
            <a:avLst/>
          </a:prstGeom>
        </p:spPr>
      </p:pic>
      <p:sp>
        <p:nvSpPr>
          <p:cNvPr id="4" name="Flowchart: Alternate Process 3">
            <a:extLst>
              <a:ext uri="{FF2B5EF4-FFF2-40B4-BE49-F238E27FC236}">
                <a16:creationId xmlns:a16="http://schemas.microsoft.com/office/drawing/2014/main" id="{9E303B45-8B9E-A59C-B601-E767E7C409EA}"/>
              </a:ext>
            </a:extLst>
          </p:cNvPr>
          <p:cNvSpPr/>
          <p:nvPr/>
        </p:nvSpPr>
        <p:spPr>
          <a:xfrm>
            <a:off x="10741813" y="6376030"/>
            <a:ext cx="1072103" cy="346733"/>
          </a:xfrm>
          <a:prstGeom prst="flowChartAlternateProcess">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BUZZ IN</a:t>
            </a:r>
          </a:p>
        </p:txBody>
      </p:sp>
      <p:sp>
        <p:nvSpPr>
          <p:cNvPr id="28" name="Double Wave 27"/>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2F9AC521-2D58-F888-8C01-ECAF079DAA57}"/>
              </a:ext>
            </a:extLst>
          </p:cNvPr>
          <p:cNvSpPr/>
          <p:nvPr/>
        </p:nvSpPr>
        <p:spPr>
          <a:xfrm>
            <a:off x="9162545" y="596171"/>
            <a:ext cx="2726771"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a:extLst>
              <a:ext uri="{FF2B5EF4-FFF2-40B4-BE49-F238E27FC236}">
                <a16:creationId xmlns:a16="http://schemas.microsoft.com/office/drawing/2014/main" id="{4197D2A9-2877-C3AD-DBEF-96AB624CA8DF}"/>
              </a:ext>
            </a:extLst>
          </p:cNvPr>
          <p:cNvSpPr txBox="1">
            <a:spLocks/>
          </p:cNvSpPr>
          <p:nvPr/>
        </p:nvSpPr>
        <p:spPr>
          <a:xfrm>
            <a:off x="468880" y="45390"/>
            <a:ext cx="11589644" cy="4762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ISLAMIC  EDUCATIONAL COLLEGE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endParaRPr>
          </a:p>
        </p:txBody>
      </p:sp>
    </p:spTree>
    <p:extLst>
      <p:ext uri="{BB962C8B-B14F-4D97-AF65-F5344CB8AC3E}">
        <p14:creationId xmlns:p14="http://schemas.microsoft.com/office/powerpoint/2010/main" val="36710686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D650B-CC92-660F-2EB0-F3E99F8673E9}"/>
            </a:ext>
          </a:extLst>
        </p:cNvPr>
        <p:cNvGrpSpPr/>
        <p:nvPr/>
      </p:nvGrpSpPr>
      <p:grpSpPr>
        <a:xfrm>
          <a:off x="0" y="0"/>
          <a:ext cx="0" cy="0"/>
          <a:chOff x="0" y="0"/>
          <a:chExt cx="0" cy="0"/>
        </a:xfrm>
      </p:grpSpPr>
      <p:sp>
        <p:nvSpPr>
          <p:cNvPr id="26" name="Rounded Rectangle 25">
            <a:extLst>
              <a:ext uri="{FF2B5EF4-FFF2-40B4-BE49-F238E27FC236}">
                <a16:creationId xmlns:a16="http://schemas.microsoft.com/office/drawing/2014/main" id="{805FF6CE-BE19-1142-A7E0-7A3CE291352F}"/>
              </a:ext>
            </a:extLst>
          </p:cNvPr>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a:extLst>
              <a:ext uri="{FF2B5EF4-FFF2-40B4-BE49-F238E27FC236}">
                <a16:creationId xmlns:a16="http://schemas.microsoft.com/office/drawing/2014/main" id="{DF358A6F-D7A5-8D7B-B523-E11595F9E087}"/>
              </a:ext>
            </a:extLst>
          </p:cNvPr>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a:extLst>
              <a:ext uri="{FF2B5EF4-FFF2-40B4-BE49-F238E27FC236}">
                <a16:creationId xmlns:a16="http://schemas.microsoft.com/office/drawing/2014/main" id="{012276A7-455B-49E2-84F4-7711C60D1DF9}"/>
              </a:ext>
            </a:extLst>
          </p:cNvPr>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a:extLst>
              <a:ext uri="{FF2B5EF4-FFF2-40B4-BE49-F238E27FC236}">
                <a16:creationId xmlns:a16="http://schemas.microsoft.com/office/drawing/2014/main" id="{05763235-FC9E-9BF2-F67B-E8157405A85E}"/>
              </a:ext>
            </a:extLst>
          </p:cNvPr>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a:extLst>
              <a:ext uri="{FF2B5EF4-FFF2-40B4-BE49-F238E27FC236}">
                <a16:creationId xmlns:a16="http://schemas.microsoft.com/office/drawing/2014/main" id="{F99E197F-0847-E928-B77E-D7E40873F5FD}"/>
              </a:ext>
            </a:extLst>
          </p:cNvPr>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a:extLst>
              <a:ext uri="{FF2B5EF4-FFF2-40B4-BE49-F238E27FC236}">
                <a16:creationId xmlns:a16="http://schemas.microsoft.com/office/drawing/2014/main" id="{C36DB3A9-8B9D-6DB7-3BCB-DC25AE883956}"/>
              </a:ext>
            </a:extLst>
          </p:cNvPr>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a:extLst>
              <a:ext uri="{FF2B5EF4-FFF2-40B4-BE49-F238E27FC236}">
                <a16:creationId xmlns:a16="http://schemas.microsoft.com/office/drawing/2014/main" id="{3AB734BE-0A04-CBE9-E80F-A3858297834B}"/>
              </a:ext>
            </a:extLst>
          </p:cNvPr>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a:extLst>
              <a:ext uri="{FF2B5EF4-FFF2-40B4-BE49-F238E27FC236}">
                <a16:creationId xmlns:a16="http://schemas.microsoft.com/office/drawing/2014/main" id="{4A0B5D96-6E53-DA43-9E9D-20ECB3E0ED36}"/>
              </a:ext>
            </a:extLst>
          </p:cNvPr>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36" name="Footer Placeholder 6">
            <a:extLst>
              <a:ext uri="{FF2B5EF4-FFF2-40B4-BE49-F238E27FC236}">
                <a16:creationId xmlns:a16="http://schemas.microsoft.com/office/drawing/2014/main" id="{4197D2A9-2877-C3AD-DBEF-96AB624CA8DF}"/>
              </a:ext>
            </a:extLst>
          </p:cNvPr>
          <p:cNvSpPr txBox="1">
            <a:spLocks/>
          </p:cNvSpPr>
          <p:nvPr/>
        </p:nvSpPr>
        <p:spPr>
          <a:xfrm>
            <a:off x="468880" y="45390"/>
            <a:ext cx="11589644" cy="4762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a:cs typeface="AGA Aladdin Regular"/>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a:cs typeface="AGA Aladdin Regular"/>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a:cs typeface="AGA Aladdin Regular"/>
            </a:endParaRPr>
          </a:p>
        </p:txBody>
      </p:sp>
      <p:sp>
        <p:nvSpPr>
          <p:cNvPr id="40" name="Rectangle 39">
            <a:extLst>
              <a:ext uri="{FF2B5EF4-FFF2-40B4-BE49-F238E27FC236}">
                <a16:creationId xmlns:a16="http://schemas.microsoft.com/office/drawing/2014/main" id="{E32B998E-7F3E-89D0-F6D9-40EAA06D5344}"/>
              </a:ext>
            </a:extLst>
          </p:cNvPr>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796CB5A9-D3F9-10BA-EE45-CA7FB95F6F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grpSp>
        <p:nvGrpSpPr>
          <p:cNvPr id="21" name="Group 20">
            <a:extLst>
              <a:ext uri="{FF2B5EF4-FFF2-40B4-BE49-F238E27FC236}">
                <a16:creationId xmlns:a16="http://schemas.microsoft.com/office/drawing/2014/main" id="{C2B773E1-3877-F715-5A98-3E19910A5E35}"/>
              </a:ext>
            </a:extLst>
          </p:cNvPr>
          <p:cNvGrpSpPr/>
          <p:nvPr/>
        </p:nvGrpSpPr>
        <p:grpSpPr>
          <a:xfrm>
            <a:off x="10641486" y="1179783"/>
            <a:ext cx="1261271" cy="716434"/>
            <a:chOff x="7446246" y="205862"/>
            <a:chExt cx="1544854" cy="691058"/>
          </a:xfrm>
        </p:grpSpPr>
        <p:sp>
          <p:nvSpPr>
            <p:cNvPr id="22" name="Rounded Rectangle 10">
              <a:extLst>
                <a:ext uri="{FF2B5EF4-FFF2-40B4-BE49-F238E27FC236}">
                  <a16:creationId xmlns:a16="http://schemas.microsoft.com/office/drawing/2014/main" id="{2B80DC1A-DEDF-7491-8061-89109C94AEFB}"/>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8B6B7A5B-6409-360B-D21C-400B374A38C5}"/>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02:00 minutes </a:t>
              </a:r>
            </a:p>
          </p:txBody>
        </p:sp>
      </p:grpSp>
      <p:sp>
        <p:nvSpPr>
          <p:cNvPr id="24" name="Rounded Rectangle 23">
            <a:extLst>
              <a:ext uri="{FF2B5EF4-FFF2-40B4-BE49-F238E27FC236}">
                <a16:creationId xmlns:a16="http://schemas.microsoft.com/office/drawing/2014/main" id="{40479545-AC00-1A67-4C77-098EB734245B}"/>
              </a:ext>
            </a:extLst>
          </p:cNvPr>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a:extLst>
              <a:ext uri="{FF2B5EF4-FFF2-40B4-BE49-F238E27FC236}">
                <a16:creationId xmlns:a16="http://schemas.microsoft.com/office/drawing/2014/main" id="{16BBB2EB-7A8F-C4D0-5D18-EBF6B6169F13}"/>
              </a:ext>
            </a:extLst>
          </p:cNvPr>
          <p:cNvSpPr txBox="1"/>
          <p:nvPr/>
        </p:nvSpPr>
        <p:spPr>
          <a:xfrm>
            <a:off x="2830875" y="1275444"/>
            <a:ext cx="4763105" cy="1938992"/>
          </a:xfrm>
          <a:prstGeom prst="rect">
            <a:avLst/>
          </a:prstGeom>
          <a:noFill/>
        </p:spPr>
        <p:txBody>
          <a:bodyPr wrap="square" rtlCol="1">
            <a:spAutoFit/>
          </a:bodyPr>
          <a:lstStyle/>
          <a:p>
            <a:pPr algn="l">
              <a:lnSpc>
                <a:spcPct val="250000"/>
              </a:lnSpc>
            </a:pPr>
            <a:r>
              <a:rPr lang="en-US" sz="2000" b="1" dirty="0">
                <a:solidFill>
                  <a:srgbClr val="800000"/>
                </a:solidFill>
                <a:latin typeface="GE SS Text Bold" pitchFamily="18" charset="-78"/>
                <a:ea typeface="GE SS Text Bold" pitchFamily="18" charset="-78"/>
                <a:cs typeface="GE SS Text Bold" pitchFamily="18" charset="-78"/>
              </a:rPr>
              <a:t>EXIT TICKT</a:t>
            </a:r>
          </a:p>
          <a:p>
            <a:pPr algn="l">
              <a:lnSpc>
                <a:spcPct val="250000"/>
              </a:lnSpc>
            </a:pPr>
            <a:r>
              <a:rPr lang="en-US" sz="2000" b="1" dirty="0"/>
              <a:t>What did you learn from today’s lesson ?</a:t>
            </a:r>
          </a:p>
          <a:p>
            <a:pPr algn="r"/>
            <a:endParaRPr lang="ar-JO" sz="2000" b="1" dirty="0"/>
          </a:p>
        </p:txBody>
      </p:sp>
      <p:sp>
        <p:nvSpPr>
          <p:cNvPr id="43" name="Rounded Rectangle 42">
            <a:extLst>
              <a:ext uri="{FF2B5EF4-FFF2-40B4-BE49-F238E27FC236}">
                <a16:creationId xmlns:a16="http://schemas.microsoft.com/office/drawing/2014/main" id="{470333DB-9830-83DA-24A0-85B4652C0DE2}"/>
              </a:ext>
            </a:extLst>
          </p:cNvPr>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a:extLst>
              <a:ext uri="{FF2B5EF4-FFF2-40B4-BE49-F238E27FC236}">
                <a16:creationId xmlns:a16="http://schemas.microsoft.com/office/drawing/2014/main" id="{56FBE9AB-089C-FE2C-40F9-5486A6D9D813}"/>
              </a:ext>
            </a:extLst>
          </p:cNvPr>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6146" name="Picture 2" descr="Emoji exit ticket by Ms Fayes pretty little ones | TPT">
            <a:extLst>
              <a:ext uri="{FF2B5EF4-FFF2-40B4-BE49-F238E27FC236}">
                <a16:creationId xmlns:a16="http://schemas.microsoft.com/office/drawing/2014/main" id="{D27BD85F-161C-9BE0-FF7C-A88085EA39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7165" y="4066436"/>
            <a:ext cx="1593094" cy="1083304"/>
          </a:xfrm>
          <a:prstGeom prst="rect">
            <a:avLst/>
          </a:prstGeom>
          <a:noFill/>
          <a:extLst>
            <a:ext uri="{909E8E84-426E-40DD-AFC4-6F175D3DCCD1}">
              <a14:hiddenFill xmlns:a14="http://schemas.microsoft.com/office/drawing/2010/main">
                <a:solidFill>
                  <a:srgbClr val="FFFFFF"/>
                </a:solidFill>
              </a14:hiddenFill>
            </a:ext>
          </a:extLst>
        </p:spPr>
      </p:pic>
      <p:pic>
        <p:nvPicPr>
          <p:cNvPr id="3" name="2 MINUTE TIMER - COUNTDOWN TIMER">
            <a:hlinkClick r:id="" action="ppaction://media"/>
            <a:extLst>
              <a:ext uri="{FF2B5EF4-FFF2-40B4-BE49-F238E27FC236}">
                <a16:creationId xmlns:a16="http://schemas.microsoft.com/office/drawing/2014/main" id="{5AEDFDEE-2A41-76EA-43F5-74EB9E39315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406118" y="2077807"/>
            <a:ext cx="1652406" cy="929478"/>
          </a:xfrm>
          <a:prstGeom prst="rect">
            <a:avLst/>
          </a:prstGeom>
        </p:spPr>
      </p:pic>
      <p:sp>
        <p:nvSpPr>
          <p:cNvPr id="6" name="Flowchart: Alternate Process 5">
            <a:extLst>
              <a:ext uri="{FF2B5EF4-FFF2-40B4-BE49-F238E27FC236}">
                <a16:creationId xmlns:a16="http://schemas.microsoft.com/office/drawing/2014/main" id="{9794944E-9F23-B2B6-8569-9048437B393F}"/>
              </a:ext>
            </a:extLst>
          </p:cNvPr>
          <p:cNvSpPr/>
          <p:nvPr/>
        </p:nvSpPr>
        <p:spPr>
          <a:xfrm>
            <a:off x="10343075" y="6376030"/>
            <a:ext cx="1573020" cy="346733"/>
          </a:xfrm>
          <a:prstGeom prst="flowChartAlternateProcess">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BUZZ IN</a:t>
            </a:r>
          </a:p>
        </p:txBody>
      </p:sp>
      <p:pic>
        <p:nvPicPr>
          <p:cNvPr id="4" name="Picture 3">
            <a:extLst>
              <a:ext uri="{FF2B5EF4-FFF2-40B4-BE49-F238E27FC236}">
                <a16:creationId xmlns:a16="http://schemas.microsoft.com/office/drawing/2014/main" id="{4873F8DB-2F82-E335-7DE2-2D4481F35E61}"/>
              </a:ext>
            </a:extLst>
          </p:cNvPr>
          <p:cNvPicPr>
            <a:picLocks noChangeAspect="1"/>
          </p:cNvPicPr>
          <p:nvPr/>
        </p:nvPicPr>
        <p:blipFill>
          <a:blip r:embed="rId7"/>
          <a:stretch>
            <a:fillRect/>
          </a:stretch>
        </p:blipFill>
        <p:spPr>
          <a:xfrm>
            <a:off x="7593980" y="3158306"/>
            <a:ext cx="3827538" cy="2935388"/>
          </a:xfrm>
          <a:prstGeom prst="rect">
            <a:avLst/>
          </a:prstGeom>
          <a:effectLst>
            <a:softEdge rad="127000"/>
          </a:effectLst>
        </p:spPr>
      </p:pic>
      <p:sp>
        <p:nvSpPr>
          <p:cNvPr id="45" name="Double Wave 44"/>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Double Wave 47">
            <a:extLst>
              <a:ext uri="{FF2B5EF4-FFF2-40B4-BE49-F238E27FC236}">
                <a16:creationId xmlns:a16="http://schemas.microsoft.com/office/drawing/2014/main" id="{2F9AC521-2D58-F888-8C01-ECAF079DAA57}"/>
              </a:ext>
            </a:extLst>
          </p:cNvPr>
          <p:cNvSpPr/>
          <p:nvPr/>
        </p:nvSpPr>
        <p:spPr>
          <a:xfrm>
            <a:off x="9162545" y="596171"/>
            <a:ext cx="2726771"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Tree>
    <p:extLst>
      <p:ext uri="{BB962C8B-B14F-4D97-AF65-F5344CB8AC3E}">
        <p14:creationId xmlns:p14="http://schemas.microsoft.com/office/powerpoint/2010/main" val="2016674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641486" y="1179783"/>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03:00 minutes</a:t>
              </a:r>
            </a:p>
          </p:txBody>
        </p:sp>
      </p:grpSp>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1026" name="Picture 2" descr="Children To Prepare Exercise Stock Illustration - Download Image Now -  Child, Exercising, Warm Up Exercise - iStock">
            <a:extLst>
              <a:ext uri="{FF2B5EF4-FFF2-40B4-BE49-F238E27FC236}">
                <a16:creationId xmlns:a16="http://schemas.microsoft.com/office/drawing/2014/main" id="{ED8AF465-F3C0-A661-18FB-89B7EB7319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1620" y="5000102"/>
            <a:ext cx="2014885" cy="201488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5" name="Double Wave 44"/>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10</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Double Wave 47">
            <a:extLst>
              <a:ext uri="{FF2B5EF4-FFF2-40B4-BE49-F238E27FC236}">
                <a16:creationId xmlns:a16="http://schemas.microsoft.com/office/drawing/2014/main" id="{2F9AC521-2D58-F888-8C01-ECAF079DAA57}"/>
              </a:ext>
            </a:extLst>
          </p:cNvPr>
          <p:cNvSpPr/>
          <p:nvPr/>
        </p:nvSpPr>
        <p:spPr>
          <a:xfrm>
            <a:off x="9162545" y="596171"/>
            <a:ext cx="2726771"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9" name="Footer Placeholder 6">
            <a:extLst>
              <a:ext uri="{FF2B5EF4-FFF2-40B4-BE49-F238E27FC236}">
                <a16:creationId xmlns:a16="http://schemas.microsoft.com/office/drawing/2014/main" id="{4197D2A9-2877-C3AD-DBEF-96AB624CA8DF}"/>
              </a:ext>
            </a:extLst>
          </p:cNvPr>
          <p:cNvSpPr txBox="1">
            <a:spLocks/>
          </p:cNvSpPr>
          <p:nvPr/>
        </p:nvSpPr>
        <p:spPr>
          <a:xfrm>
            <a:off x="468880" y="45390"/>
            <a:ext cx="11589644" cy="4762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2" name="Rectangle 1"/>
          <p:cNvSpPr/>
          <p:nvPr/>
        </p:nvSpPr>
        <p:spPr>
          <a:xfrm>
            <a:off x="2495006" y="1201843"/>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664823" y="1254047"/>
            <a:ext cx="3122023" cy="976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Revise the previous material </a:t>
            </a:r>
          </a:p>
        </p:txBody>
      </p:sp>
      <p:sp>
        <p:nvSpPr>
          <p:cNvPr id="6" name="AutoShape 2" descr="What is a Kahoot Quiz and how does it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5"/>
          <a:stretch>
            <a:fillRect/>
          </a:stretch>
        </p:blipFill>
        <p:spPr>
          <a:xfrm>
            <a:off x="4889800" y="2545061"/>
            <a:ext cx="4942251" cy="2776917"/>
          </a:xfrm>
          <a:prstGeom prst="rect">
            <a:avLst/>
          </a:prstGeom>
        </p:spPr>
      </p:pic>
      <p:sp>
        <p:nvSpPr>
          <p:cNvPr id="33" name="TextBox 32">
            <a:extLst>
              <a:ext uri="{FF2B5EF4-FFF2-40B4-BE49-F238E27FC236}">
                <a16:creationId xmlns:a16="http://schemas.microsoft.com/office/drawing/2014/main" id="{36CC863B-9D47-4A73-A146-413B1FE91541}"/>
              </a:ext>
            </a:extLst>
          </p:cNvPr>
          <p:cNvSpPr txBox="1"/>
          <p:nvPr/>
        </p:nvSpPr>
        <p:spPr>
          <a:xfrm>
            <a:off x="4879836" y="5590508"/>
            <a:ext cx="6148550" cy="646331"/>
          </a:xfrm>
          <a:prstGeom prst="rect">
            <a:avLst/>
          </a:prstGeom>
          <a:noFill/>
        </p:spPr>
        <p:txBody>
          <a:bodyPr wrap="square">
            <a:spAutoFit/>
          </a:bodyPr>
          <a:lstStyle/>
          <a:p>
            <a:r>
              <a:rPr lang="en-US" dirty="0">
                <a:hlinkClick r:id="rId6"/>
              </a:rPr>
              <a:t>https://create.kahoot.it/details/0d350b1a-01b0-497d-8e7d-dc9238255bb2</a:t>
            </a:r>
            <a:endParaRPr lang="en-US" dirty="0"/>
          </a:p>
        </p:txBody>
      </p:sp>
    </p:spTree>
    <p:extLst>
      <p:ext uri="{BB962C8B-B14F-4D97-AF65-F5344CB8AC3E}">
        <p14:creationId xmlns:p14="http://schemas.microsoft.com/office/powerpoint/2010/main" val="416840484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1075" y="411709"/>
            <a:ext cx="10868296" cy="6001643"/>
          </a:xfrm>
          <a:prstGeom prst="rect">
            <a:avLst/>
          </a:prstGeom>
        </p:spPr>
        <p:txBody>
          <a:bodyPr wrap="square">
            <a:spAutoFit/>
          </a:bodyPr>
          <a:lstStyle/>
          <a:p>
            <a:endParaRPr lang="en-US" sz="2400" dirty="0">
              <a:solidFill>
                <a:srgbClr val="231F20"/>
              </a:solidFill>
              <a:latin typeface="StoneSerifITCPro-Medium_76d"/>
            </a:endParaRPr>
          </a:p>
          <a:p>
            <a:endParaRPr lang="en-US" sz="2400" dirty="0">
              <a:solidFill>
                <a:srgbClr val="231F20"/>
              </a:solidFill>
              <a:latin typeface="StoneSerifITCPro-Medium_76d"/>
            </a:endParaRPr>
          </a:p>
          <a:p>
            <a:r>
              <a:rPr lang="en-US" sz="2400" dirty="0">
                <a:solidFill>
                  <a:srgbClr val="231F20"/>
                </a:solidFill>
                <a:latin typeface="StoneSerifITCPro-Medium_76d"/>
              </a:rPr>
              <a:t>         Now, Possum had never seen the sun, so when he popped out on the other side, the light hit his eyes, and he was blinded. His eyes got all squinty and he rubbed them with his dirty fists, saying, “Hey! I can’t see!” Well, you know, Possum’s eyes have been squinty and ringed with dirt ever since.</a:t>
            </a:r>
          </a:p>
          <a:p>
            <a:r>
              <a:rPr lang="en-US" sz="2400" dirty="0">
                <a:solidFill>
                  <a:srgbClr val="231F20"/>
                </a:solidFill>
                <a:latin typeface="StoneSerifITCPro-Medium_76d"/>
              </a:rPr>
              <a:t>          Possum struggled over to the sun, took a little piece, and put it inside his big </a:t>
            </a:r>
            <a:r>
              <a:rPr lang="en-US" sz="2400" dirty="0" err="1">
                <a:solidFill>
                  <a:srgbClr val="231F20"/>
                </a:solidFill>
                <a:latin typeface="StoneSerifITCPro-Medium_76d"/>
              </a:rPr>
              <a:t>ol</a:t>
            </a:r>
            <a:r>
              <a:rPr lang="en-US" sz="2400" dirty="0">
                <a:solidFill>
                  <a:srgbClr val="231F20"/>
                </a:solidFill>
                <a:latin typeface="StoneSerifITCPro-Medium_76d"/>
              </a:rPr>
              <a:t>’ bushy tail. Then he turned around and came running back down the tunnel.</a:t>
            </a:r>
          </a:p>
          <a:p>
            <a:r>
              <a:rPr lang="en-US" sz="2400" dirty="0">
                <a:solidFill>
                  <a:srgbClr val="231F20"/>
                </a:solidFill>
                <a:latin typeface="StoneSerifITCPro-Medium_76d"/>
              </a:rPr>
              <a:t> Possum ran </a:t>
            </a:r>
            <a:r>
              <a:rPr lang="en-US" sz="2400" dirty="0">
                <a:solidFill>
                  <a:srgbClr val="231F20"/>
                </a:solidFill>
                <a:highlight>
                  <a:srgbClr val="FFFF00"/>
                </a:highlight>
                <a:latin typeface="StoneSerifITCPro-Medium_76d"/>
              </a:rPr>
              <a:t>faster and faster and faster and faster</a:t>
            </a:r>
            <a:r>
              <a:rPr lang="en-US" sz="2400" dirty="0">
                <a:solidFill>
                  <a:srgbClr val="231F20"/>
                </a:solidFill>
                <a:latin typeface="StoneSerifITCPro-Medium_76d"/>
              </a:rPr>
              <a:t>. Something started to get hot inside his tail, but Possum kept running, </a:t>
            </a:r>
            <a:r>
              <a:rPr lang="en-US" sz="2400" dirty="0">
                <a:solidFill>
                  <a:srgbClr val="231F20"/>
                </a:solidFill>
                <a:highlight>
                  <a:srgbClr val="FFFF00"/>
                </a:highlight>
                <a:latin typeface="StoneSerifITCPro-Medium_76d"/>
              </a:rPr>
              <a:t>faster and faster. </a:t>
            </a:r>
            <a:r>
              <a:rPr lang="en-US" sz="2400" dirty="0">
                <a:solidFill>
                  <a:srgbClr val="231F20"/>
                </a:solidFill>
                <a:latin typeface="StoneSerifITCPro-Medium_76d"/>
              </a:rPr>
              <a:t>That something got hotter, and Possum kept running faster, and he soon ran into the room where all the animals were waiting. They all saw smoke coming out of his tail, and they screamed, “Possum! </a:t>
            </a:r>
            <a:r>
              <a:rPr lang="en-US" sz="2400" dirty="0">
                <a:solidFill>
                  <a:srgbClr val="231F20"/>
                </a:solidFill>
                <a:highlight>
                  <a:srgbClr val="FFFF00"/>
                </a:highlight>
                <a:latin typeface="StoneSerifITCPro-Medium_76d"/>
              </a:rPr>
              <a:t>Your tail! Your tail!</a:t>
            </a:r>
            <a:r>
              <a:rPr lang="en-US" sz="2400" dirty="0">
                <a:solidFill>
                  <a:srgbClr val="231F20"/>
                </a:solidFill>
                <a:latin typeface="StoneSerifITCPro-Medium_76d"/>
              </a:rPr>
              <a:t>” an threw water on him. </a:t>
            </a:r>
            <a:r>
              <a:rPr lang="en-US" sz="2400" dirty="0">
                <a:solidFill>
                  <a:srgbClr val="231F20"/>
                </a:solidFill>
                <a:highlight>
                  <a:srgbClr val="FFFF00"/>
                </a:highlight>
                <a:latin typeface="StoneSerifITCPro-Medium_76d"/>
              </a:rPr>
              <a:t>Whoosh! Whoosh! Whoosh</a:t>
            </a:r>
            <a:r>
              <a:rPr lang="en-US" sz="2400" dirty="0">
                <a:solidFill>
                  <a:srgbClr val="231F20"/>
                </a:solidFill>
                <a:latin typeface="StoneSerifITCPro-Medium_76d"/>
              </a:rPr>
              <a:t>! The light was gone .When the smoke had cleared, Wolf looked up and said, “Oh, no, Possum! Look at your tail! It’s all skinny!”</a:t>
            </a:r>
          </a:p>
          <a:p>
            <a:r>
              <a:rPr lang="en-US" sz="2400" dirty="0">
                <a:solidFill>
                  <a:srgbClr val="231F20"/>
                </a:solidFill>
                <a:latin typeface="StoneSerifITCPro-Medium_76d"/>
              </a:rPr>
              <a:t>            And you know, Possum’s tail has been this way ever since.</a:t>
            </a:r>
            <a:endParaRPr lang="en-US" sz="2400" dirty="0"/>
          </a:p>
        </p:txBody>
      </p:sp>
      <p:sp>
        <p:nvSpPr>
          <p:cNvPr id="4" name="TextBox 3">
            <a:extLst>
              <a:ext uri="{FF2B5EF4-FFF2-40B4-BE49-F238E27FC236}">
                <a16:creationId xmlns:a16="http://schemas.microsoft.com/office/drawing/2014/main" id="{732D127B-90D6-4E40-A8F5-C6C36A936ACF}"/>
              </a:ext>
            </a:extLst>
          </p:cNvPr>
          <p:cNvSpPr txBox="1"/>
          <p:nvPr/>
        </p:nvSpPr>
        <p:spPr>
          <a:xfrm>
            <a:off x="532435" y="173924"/>
            <a:ext cx="10208871" cy="369332"/>
          </a:xfrm>
          <a:prstGeom prst="rect">
            <a:avLst/>
          </a:prstGeom>
          <a:noFill/>
        </p:spPr>
        <p:txBody>
          <a:bodyPr wrap="square" rtlCol="0">
            <a:spAutoFit/>
          </a:bodyPr>
          <a:lstStyle/>
          <a:p>
            <a:r>
              <a:rPr lang="en-US" dirty="0"/>
              <a:t>As you read , highlight </a:t>
            </a:r>
            <a:r>
              <a:rPr lang="en-US" b="1" dirty="0">
                <a:highlight>
                  <a:srgbClr val="FFFF00"/>
                </a:highlight>
              </a:rPr>
              <a:t>onomatopoeia , repetition, irony and compound nouns</a:t>
            </a:r>
          </a:p>
        </p:txBody>
      </p:sp>
    </p:spTree>
    <p:extLst>
      <p:ext uri="{BB962C8B-B14F-4D97-AF65-F5344CB8AC3E}">
        <p14:creationId xmlns:p14="http://schemas.microsoft.com/office/powerpoint/2010/main" val="1312498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641486" y="1179783"/>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05:00 minutes</a:t>
              </a:r>
            </a:p>
          </p:txBody>
        </p:sp>
      </p:grpSp>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2193" y="5962740"/>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3" name="5 Minute Timer">
            <a:hlinkClick r:id="" action="ppaction://media"/>
            <a:extLst>
              <a:ext uri="{FF2B5EF4-FFF2-40B4-BE49-F238E27FC236}">
                <a16:creationId xmlns:a16="http://schemas.microsoft.com/office/drawing/2014/main" id="{5F7234CF-A1BF-CE6F-BC37-8ABB6B7B9A6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428778" y="1998230"/>
            <a:ext cx="1428137" cy="803327"/>
          </a:xfrm>
          <a:prstGeom prst="rect">
            <a:avLst/>
          </a:prstGeom>
          <a:solidFill>
            <a:srgbClr val="FF9999"/>
          </a:solidFill>
          <a:ln>
            <a:solidFill>
              <a:srgbClr val="FF9999"/>
            </a:solidFill>
          </a:ln>
        </p:spPr>
      </p:pic>
      <p:sp>
        <p:nvSpPr>
          <p:cNvPr id="2" name="AutoShape 2" descr="How To Make Pineapple Juice (With or Without Juicer) - Alphafoodie">
            <a:extLst>
              <a:ext uri="{FF2B5EF4-FFF2-40B4-BE49-F238E27FC236}">
                <a16:creationId xmlns:a16="http://schemas.microsoft.com/office/drawing/2014/main" id="{65E5477E-9648-1DAC-772D-6F59B8FF008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Double Wave 27"/>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9</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2F9AC521-2D58-F888-8C01-ECAF079DAA57}"/>
              </a:ext>
            </a:extLst>
          </p:cNvPr>
          <p:cNvSpPr/>
          <p:nvPr/>
        </p:nvSpPr>
        <p:spPr>
          <a:xfrm>
            <a:off x="9162545" y="596171"/>
            <a:ext cx="2726771"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a:extLst>
              <a:ext uri="{FF2B5EF4-FFF2-40B4-BE49-F238E27FC236}">
                <a16:creationId xmlns:a16="http://schemas.microsoft.com/office/drawing/2014/main" id="{4197D2A9-2877-C3AD-DBEF-96AB624CA8DF}"/>
              </a:ext>
            </a:extLst>
          </p:cNvPr>
          <p:cNvSpPr txBox="1">
            <a:spLocks/>
          </p:cNvSpPr>
          <p:nvPr/>
        </p:nvSpPr>
        <p:spPr>
          <a:xfrm>
            <a:off x="468880" y="45390"/>
            <a:ext cx="11589644" cy="4762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ISLAMIC  EDUCATIONAL COLLEGE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endParaRPr>
          </a:p>
        </p:txBody>
      </p:sp>
      <p:sp>
        <p:nvSpPr>
          <p:cNvPr id="4" name="Rectangle 3"/>
          <p:cNvSpPr/>
          <p:nvPr/>
        </p:nvSpPr>
        <p:spPr>
          <a:xfrm>
            <a:off x="2458034" y="2633145"/>
            <a:ext cx="3509554" cy="3509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Students 1+ 3 : </a:t>
            </a:r>
          </a:p>
          <a:p>
            <a:pPr algn="ctr"/>
            <a:r>
              <a:rPr lang="en-US" sz="3200" b="1" dirty="0">
                <a:solidFill>
                  <a:schemeClr val="tx1"/>
                </a:solidFill>
              </a:rPr>
              <a:t>Read the previous Part of the text and then answer the given questions using rally coach strategy </a:t>
            </a:r>
          </a:p>
        </p:txBody>
      </p:sp>
      <p:sp>
        <p:nvSpPr>
          <p:cNvPr id="33" name="Rectangle 32"/>
          <p:cNvSpPr/>
          <p:nvPr/>
        </p:nvSpPr>
        <p:spPr>
          <a:xfrm>
            <a:off x="6078206" y="2650078"/>
            <a:ext cx="3509554" cy="34757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Students 2+ 4 : </a:t>
            </a:r>
          </a:p>
          <a:p>
            <a:pPr algn="ctr"/>
            <a:r>
              <a:rPr lang="en-US" sz="3200" b="1" dirty="0">
                <a:solidFill>
                  <a:schemeClr val="tx1"/>
                </a:solidFill>
              </a:rPr>
              <a:t>Read the previous  Part of the text and then answer the given questions using rally coach strategy </a:t>
            </a:r>
          </a:p>
        </p:txBody>
      </p:sp>
      <p:sp>
        <p:nvSpPr>
          <p:cNvPr id="5" name="AutoShape 2" descr="Rally Coach -- Kagan Strategy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7"/>
          <a:stretch>
            <a:fillRect/>
          </a:stretch>
        </p:blipFill>
        <p:spPr>
          <a:xfrm>
            <a:off x="9952221" y="3320932"/>
            <a:ext cx="2381250" cy="1924050"/>
          </a:xfrm>
          <a:prstGeom prst="rect">
            <a:avLst/>
          </a:prstGeom>
        </p:spPr>
      </p:pic>
      <p:sp>
        <p:nvSpPr>
          <p:cNvPr id="7" name="Rectangle 6"/>
          <p:cNvSpPr/>
          <p:nvPr/>
        </p:nvSpPr>
        <p:spPr>
          <a:xfrm>
            <a:off x="2690949" y="1254047"/>
            <a:ext cx="3252651" cy="849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Part 3 </a:t>
            </a:r>
          </a:p>
        </p:txBody>
      </p:sp>
    </p:spTree>
    <p:extLst>
      <p:ext uri="{BB962C8B-B14F-4D97-AF65-F5344CB8AC3E}">
        <p14:creationId xmlns:p14="http://schemas.microsoft.com/office/powerpoint/2010/main" val="624401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641486" y="1179783"/>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03:00 minutes</a:t>
              </a:r>
            </a:p>
          </p:txBody>
        </p:sp>
      </p:grpSp>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2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4434" y="5913674"/>
            <a:ext cx="1411744"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hildren To Prepare Exercise Stock Illustration - Download Image Now -  Child, Exercising, Warm Up Exercise - iStock">
            <a:extLst>
              <a:ext uri="{FF2B5EF4-FFF2-40B4-BE49-F238E27FC236}">
                <a16:creationId xmlns:a16="http://schemas.microsoft.com/office/drawing/2014/main" id="{ED8AF465-F3C0-A661-18FB-89B7EB7319E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1620" y="5000102"/>
            <a:ext cx="2014885" cy="201488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 name="3 Minute Countdown timer (Minimal)">
            <a:hlinkClick r:id="" action="ppaction://media"/>
            <a:extLst>
              <a:ext uri="{FF2B5EF4-FFF2-40B4-BE49-F238E27FC236}">
                <a16:creationId xmlns:a16="http://schemas.microsoft.com/office/drawing/2014/main" id="{40C62F7D-A200-F9C9-71F8-FE47C066C63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704333" y="2012915"/>
            <a:ext cx="1273660" cy="716434"/>
          </a:xfrm>
          <a:prstGeom prst="rect">
            <a:avLst/>
          </a:prstGeom>
        </p:spPr>
      </p:pic>
      <p:sp>
        <p:nvSpPr>
          <p:cNvPr id="45" name="Double Wave 44"/>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Double Wave 47">
            <a:extLst>
              <a:ext uri="{FF2B5EF4-FFF2-40B4-BE49-F238E27FC236}">
                <a16:creationId xmlns:a16="http://schemas.microsoft.com/office/drawing/2014/main" id="{2F9AC521-2D58-F888-8C01-ECAF079DAA57}"/>
              </a:ext>
            </a:extLst>
          </p:cNvPr>
          <p:cNvSpPr/>
          <p:nvPr/>
        </p:nvSpPr>
        <p:spPr>
          <a:xfrm>
            <a:off x="9162545" y="596171"/>
            <a:ext cx="2726771"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9" name="Footer Placeholder 6">
            <a:extLst>
              <a:ext uri="{FF2B5EF4-FFF2-40B4-BE49-F238E27FC236}">
                <a16:creationId xmlns:a16="http://schemas.microsoft.com/office/drawing/2014/main" id="{4197D2A9-2877-C3AD-DBEF-96AB624CA8DF}"/>
              </a:ext>
            </a:extLst>
          </p:cNvPr>
          <p:cNvSpPr txBox="1">
            <a:spLocks/>
          </p:cNvSpPr>
          <p:nvPr/>
        </p:nvSpPr>
        <p:spPr>
          <a:xfrm>
            <a:off x="468880" y="45390"/>
            <a:ext cx="11589644" cy="4762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ISLAMIC  EDUCATIONAL COLLEGE				DATE: </a:t>
            </a:r>
            <a:r>
              <a:rPr lang="en-US" sz="240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3" name="Rectangle 32"/>
          <p:cNvSpPr/>
          <p:nvPr/>
        </p:nvSpPr>
        <p:spPr>
          <a:xfrm>
            <a:off x="2506019" y="1503031"/>
            <a:ext cx="8667080" cy="2677656"/>
          </a:xfrm>
          <a:prstGeom prst="rect">
            <a:avLst/>
          </a:prstGeom>
        </p:spPr>
        <p:txBody>
          <a:bodyPr wrap="square">
            <a:spAutoFit/>
          </a:bodyPr>
          <a:lstStyle/>
          <a:p>
            <a:r>
              <a:rPr lang="en-US" sz="2800" b="1" dirty="0"/>
              <a:t> “Imagine one side of the world has sunlight, and the other side is always dark. You live in the dark part, and it’s causing problems for everyone because they keep bumping into each other. You and the other animals must figure out how to bring some light to your side.”</a:t>
            </a:r>
          </a:p>
        </p:txBody>
      </p:sp>
      <p:sp>
        <p:nvSpPr>
          <p:cNvPr id="2" name="Rectangle 1"/>
          <p:cNvSpPr/>
          <p:nvPr/>
        </p:nvSpPr>
        <p:spPr>
          <a:xfrm>
            <a:off x="2495006" y="1201843"/>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540725" y="4072861"/>
            <a:ext cx="1828800" cy="8621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a:t>
            </a:r>
            <a:r>
              <a:rPr lang="en-US" b="1" dirty="0"/>
              <a:t>Think </a:t>
            </a:r>
          </a:p>
          <a:p>
            <a:r>
              <a:rPr lang="en-US" b="1" dirty="0"/>
              <a:t>    I min. </a:t>
            </a:r>
          </a:p>
        </p:txBody>
      </p:sp>
      <p:sp>
        <p:nvSpPr>
          <p:cNvPr id="3" name="Right Arrow 2"/>
          <p:cNvSpPr/>
          <p:nvPr/>
        </p:nvSpPr>
        <p:spPr>
          <a:xfrm>
            <a:off x="4578882" y="4184328"/>
            <a:ext cx="1175657" cy="6037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959160" y="4033451"/>
            <a:ext cx="1881052" cy="9666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Pair  </a:t>
            </a:r>
          </a:p>
          <a:p>
            <a:pPr algn="ctr"/>
            <a:r>
              <a:rPr lang="en-US" sz="2000" b="1" dirty="0"/>
              <a:t>1 min</a:t>
            </a:r>
            <a:r>
              <a:rPr lang="en-US" dirty="0"/>
              <a:t>.</a:t>
            </a:r>
          </a:p>
        </p:txBody>
      </p:sp>
      <p:sp>
        <p:nvSpPr>
          <p:cNvPr id="38" name="Right Arrow 37"/>
          <p:cNvSpPr/>
          <p:nvPr/>
        </p:nvSpPr>
        <p:spPr>
          <a:xfrm>
            <a:off x="8058690" y="4288504"/>
            <a:ext cx="1175657" cy="6037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9567648" y="4107255"/>
            <a:ext cx="1881052" cy="9666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Share  </a:t>
            </a:r>
          </a:p>
          <a:p>
            <a:pPr algn="ctr"/>
            <a:r>
              <a:rPr lang="en-US" sz="2000" b="1" dirty="0"/>
              <a:t>1 min</a:t>
            </a:r>
            <a:r>
              <a:rPr lang="en-US" dirty="0"/>
              <a:t>.</a:t>
            </a:r>
          </a:p>
        </p:txBody>
      </p:sp>
    </p:spTree>
    <p:extLst>
      <p:ext uri="{BB962C8B-B14F-4D97-AF65-F5344CB8AC3E}">
        <p14:creationId xmlns:p14="http://schemas.microsoft.com/office/powerpoint/2010/main" val="8369148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0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8104C-F8A0-47C3-9E88-003082D09673}"/>
              </a:ext>
            </a:extLst>
          </p:cNvPr>
          <p:cNvPicPr>
            <a:picLocks noChangeAspect="1"/>
          </p:cNvPicPr>
          <p:nvPr/>
        </p:nvPicPr>
        <p:blipFill>
          <a:blip r:embed="rId2"/>
          <a:stretch>
            <a:fillRect/>
          </a:stretch>
        </p:blipFill>
        <p:spPr>
          <a:xfrm>
            <a:off x="1809087" y="413593"/>
            <a:ext cx="7810500" cy="3343275"/>
          </a:xfrm>
          <a:prstGeom prst="rect">
            <a:avLst/>
          </a:prstGeom>
        </p:spPr>
      </p:pic>
    </p:spTree>
    <p:extLst>
      <p:ext uri="{BB962C8B-B14F-4D97-AF65-F5344CB8AC3E}">
        <p14:creationId xmlns:p14="http://schemas.microsoft.com/office/powerpoint/2010/main" val="1967831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D14B3F-74CC-4A2D-963E-0710C0BFE1C6}"/>
              </a:ext>
            </a:extLst>
          </p:cNvPr>
          <p:cNvPicPr>
            <a:picLocks noChangeAspect="1"/>
          </p:cNvPicPr>
          <p:nvPr/>
        </p:nvPicPr>
        <p:blipFill>
          <a:blip r:embed="rId2"/>
          <a:stretch>
            <a:fillRect/>
          </a:stretch>
        </p:blipFill>
        <p:spPr>
          <a:xfrm>
            <a:off x="1000125" y="1657350"/>
            <a:ext cx="10191750" cy="3543300"/>
          </a:xfrm>
          <a:prstGeom prst="rect">
            <a:avLst/>
          </a:prstGeom>
        </p:spPr>
      </p:pic>
    </p:spTree>
    <p:extLst>
      <p:ext uri="{BB962C8B-B14F-4D97-AF65-F5344CB8AC3E}">
        <p14:creationId xmlns:p14="http://schemas.microsoft.com/office/powerpoint/2010/main" val="2746626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F9D3A8-52AB-4BE8-869E-E94D24119EB8}"/>
              </a:ext>
            </a:extLst>
          </p:cNvPr>
          <p:cNvSpPr txBox="1"/>
          <p:nvPr/>
        </p:nvSpPr>
        <p:spPr>
          <a:xfrm>
            <a:off x="2562309" y="1044459"/>
            <a:ext cx="6094674" cy="646331"/>
          </a:xfrm>
          <a:prstGeom prst="rect">
            <a:avLst/>
          </a:prstGeom>
          <a:noFill/>
        </p:spPr>
        <p:txBody>
          <a:bodyPr wrap="square">
            <a:spAutoFit/>
          </a:bodyPr>
          <a:lstStyle/>
          <a:p>
            <a:r>
              <a:rPr lang="en-US" b="1" dirty="0"/>
              <a:t>faster and faster and faster and faster</a:t>
            </a:r>
            <a:r>
              <a:rPr lang="en-US" dirty="0"/>
              <a:t>. </a:t>
            </a:r>
            <a:r>
              <a:rPr lang="en-US" i="1" dirty="0"/>
              <a:t>(</a:t>
            </a:r>
            <a:r>
              <a:rPr lang="en-US" i="1" dirty="0">
                <a:highlight>
                  <a:srgbClr val="FFFF00"/>
                </a:highlight>
              </a:rPr>
              <a:t>Repetition</a:t>
            </a:r>
            <a:r>
              <a:rPr lang="en-US" i="1" dirty="0"/>
              <a:t> emphasizes Possum’s urgency and the growing tension.)</a:t>
            </a:r>
            <a:endParaRPr lang="en-US" dirty="0"/>
          </a:p>
        </p:txBody>
      </p:sp>
      <p:sp>
        <p:nvSpPr>
          <p:cNvPr id="5" name="TextBox 4">
            <a:extLst>
              <a:ext uri="{FF2B5EF4-FFF2-40B4-BE49-F238E27FC236}">
                <a16:creationId xmlns:a16="http://schemas.microsoft.com/office/drawing/2014/main" id="{3498D109-AB91-408C-BE57-367AA57351BF}"/>
              </a:ext>
            </a:extLst>
          </p:cNvPr>
          <p:cNvSpPr txBox="1"/>
          <p:nvPr/>
        </p:nvSpPr>
        <p:spPr>
          <a:xfrm>
            <a:off x="2657724" y="2292814"/>
            <a:ext cx="6094674" cy="646331"/>
          </a:xfrm>
          <a:prstGeom prst="rect">
            <a:avLst/>
          </a:prstGeom>
          <a:noFill/>
        </p:spPr>
        <p:txBody>
          <a:bodyPr wrap="square">
            <a:spAutoFit/>
          </a:bodyPr>
          <a:lstStyle/>
          <a:p>
            <a:r>
              <a:rPr lang="en-US" b="1" dirty="0"/>
              <a:t>Possum! Your tail! Your tail!”</a:t>
            </a:r>
            <a:r>
              <a:rPr lang="en-US" dirty="0"/>
              <a:t> </a:t>
            </a:r>
            <a:r>
              <a:rPr lang="en-US" i="1" dirty="0"/>
              <a:t>(</a:t>
            </a:r>
            <a:r>
              <a:rPr lang="en-US" i="1" dirty="0">
                <a:highlight>
                  <a:srgbClr val="FFFF00"/>
                </a:highlight>
              </a:rPr>
              <a:t>Repetition</a:t>
            </a:r>
            <a:r>
              <a:rPr lang="en-US" i="1" dirty="0"/>
              <a:t> emphasizes their panic.)</a:t>
            </a:r>
            <a:r>
              <a:rPr lang="en-US" dirty="0"/>
              <a:t> </a:t>
            </a:r>
          </a:p>
        </p:txBody>
      </p:sp>
      <p:sp>
        <p:nvSpPr>
          <p:cNvPr id="7" name="TextBox 6">
            <a:extLst>
              <a:ext uri="{FF2B5EF4-FFF2-40B4-BE49-F238E27FC236}">
                <a16:creationId xmlns:a16="http://schemas.microsoft.com/office/drawing/2014/main" id="{1C363C0B-A78C-427C-88FE-2A882A1E8F07}"/>
              </a:ext>
            </a:extLst>
          </p:cNvPr>
          <p:cNvSpPr txBox="1"/>
          <p:nvPr/>
        </p:nvSpPr>
        <p:spPr>
          <a:xfrm>
            <a:off x="2562309" y="3595690"/>
            <a:ext cx="6094674" cy="646331"/>
          </a:xfrm>
          <a:prstGeom prst="rect">
            <a:avLst/>
          </a:prstGeom>
          <a:noFill/>
        </p:spPr>
        <p:txBody>
          <a:bodyPr wrap="square">
            <a:spAutoFit/>
          </a:bodyPr>
          <a:lstStyle/>
          <a:p>
            <a:r>
              <a:rPr lang="en-US" b="1" dirty="0"/>
              <a:t>Whoosh! Whoosh! Whoosh!</a:t>
            </a:r>
            <a:r>
              <a:rPr lang="en-US" dirty="0"/>
              <a:t> </a:t>
            </a:r>
            <a:r>
              <a:rPr lang="en-US" i="1" dirty="0"/>
              <a:t>(</a:t>
            </a:r>
            <a:r>
              <a:rPr lang="en-US" i="1" dirty="0">
                <a:highlight>
                  <a:srgbClr val="FFFF00"/>
                </a:highlight>
              </a:rPr>
              <a:t>Onomatopoeia</a:t>
            </a:r>
            <a:r>
              <a:rPr lang="en-US" i="1" dirty="0"/>
              <a:t> imitates the sound of the smoke/fire, making the scene more vivid.)</a:t>
            </a:r>
            <a:r>
              <a:rPr lang="en-US" dirty="0"/>
              <a:t> </a:t>
            </a:r>
          </a:p>
        </p:txBody>
      </p:sp>
      <p:sp>
        <p:nvSpPr>
          <p:cNvPr id="9" name="TextBox 8">
            <a:extLst>
              <a:ext uri="{FF2B5EF4-FFF2-40B4-BE49-F238E27FC236}">
                <a16:creationId xmlns:a16="http://schemas.microsoft.com/office/drawing/2014/main" id="{5C46C28F-061A-4844-AB18-505E66D5363F}"/>
              </a:ext>
            </a:extLst>
          </p:cNvPr>
          <p:cNvSpPr txBox="1"/>
          <p:nvPr/>
        </p:nvSpPr>
        <p:spPr>
          <a:xfrm>
            <a:off x="2562309" y="4730536"/>
            <a:ext cx="6094674" cy="923330"/>
          </a:xfrm>
          <a:prstGeom prst="rect">
            <a:avLst/>
          </a:prstGeom>
          <a:noFill/>
        </p:spPr>
        <p:txBody>
          <a:bodyPr wrap="square">
            <a:spAutoFit/>
          </a:bodyPr>
          <a:lstStyle/>
          <a:p>
            <a:r>
              <a:rPr lang="en-US" dirty="0"/>
              <a:t>(</a:t>
            </a:r>
            <a:r>
              <a:rPr lang="en-US" dirty="0">
                <a:highlight>
                  <a:srgbClr val="FFFF00"/>
                </a:highlight>
              </a:rPr>
              <a:t>Irony</a:t>
            </a:r>
            <a:r>
              <a:rPr lang="en-US" dirty="0"/>
              <a:t>: Possum tried to help by bringing back the sun, but instead he accidentally damaged his tail. The result is the opposite of his intention, creating humor and surprise.)</a:t>
            </a:r>
          </a:p>
        </p:txBody>
      </p:sp>
    </p:spTree>
    <p:extLst>
      <p:ext uri="{BB962C8B-B14F-4D97-AF65-F5344CB8AC3E}">
        <p14:creationId xmlns:p14="http://schemas.microsoft.com/office/powerpoint/2010/main" val="514500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B6F167-DDBF-4620-A0FA-8C5872B41FBB}"/>
              </a:ext>
            </a:extLst>
          </p:cNvPr>
          <p:cNvPicPr>
            <a:picLocks noChangeAspect="1"/>
          </p:cNvPicPr>
          <p:nvPr/>
        </p:nvPicPr>
        <p:blipFill>
          <a:blip r:embed="rId2"/>
          <a:stretch>
            <a:fillRect/>
          </a:stretch>
        </p:blipFill>
        <p:spPr>
          <a:xfrm>
            <a:off x="0" y="272840"/>
            <a:ext cx="12192000" cy="6248710"/>
          </a:xfrm>
          <a:prstGeom prst="rect">
            <a:avLst/>
          </a:prstGeom>
        </p:spPr>
      </p:pic>
    </p:spTree>
    <p:extLst>
      <p:ext uri="{BB962C8B-B14F-4D97-AF65-F5344CB8AC3E}">
        <p14:creationId xmlns:p14="http://schemas.microsoft.com/office/powerpoint/2010/main" val="2590695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84A82D-AC69-4FC9-A78C-72455E0F4AB2}"/>
              </a:ext>
            </a:extLst>
          </p:cNvPr>
          <p:cNvSpPr txBox="1"/>
          <p:nvPr/>
        </p:nvSpPr>
        <p:spPr>
          <a:xfrm>
            <a:off x="675861" y="1399430"/>
            <a:ext cx="8269356" cy="1384995"/>
          </a:xfrm>
          <a:prstGeom prst="rect">
            <a:avLst/>
          </a:prstGeom>
          <a:noFill/>
        </p:spPr>
        <p:txBody>
          <a:bodyPr wrap="square" rtlCol="0">
            <a:spAutoFit/>
          </a:bodyPr>
          <a:lstStyle/>
          <a:p>
            <a:r>
              <a:rPr lang="en-US" sz="2800" b="1" dirty="0"/>
              <a:t>How does this  myth explain why possums have skinny tails? What does this tell us about the purpose of myths?</a:t>
            </a:r>
          </a:p>
        </p:txBody>
      </p:sp>
      <p:sp>
        <p:nvSpPr>
          <p:cNvPr id="3" name="Rounded Rectangle 42">
            <a:extLst>
              <a:ext uri="{FF2B5EF4-FFF2-40B4-BE49-F238E27FC236}">
                <a16:creationId xmlns:a16="http://schemas.microsoft.com/office/drawing/2014/main" id="{87136C06-D46F-442B-A8D7-2ED20D2FCA14}"/>
              </a:ext>
            </a:extLst>
          </p:cNvPr>
          <p:cNvSpPr/>
          <p:nvPr/>
        </p:nvSpPr>
        <p:spPr>
          <a:xfrm>
            <a:off x="838262" y="778639"/>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Tree>
    <p:extLst>
      <p:ext uri="{BB962C8B-B14F-4D97-AF65-F5344CB8AC3E}">
        <p14:creationId xmlns:p14="http://schemas.microsoft.com/office/powerpoint/2010/main" val="5824531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D650B-CC92-660F-2EB0-F3E99F8673E9}"/>
            </a:ext>
          </a:extLst>
        </p:cNvPr>
        <p:cNvGrpSpPr/>
        <p:nvPr/>
      </p:nvGrpSpPr>
      <p:grpSpPr>
        <a:xfrm>
          <a:off x="0" y="0"/>
          <a:ext cx="0" cy="0"/>
          <a:chOff x="0" y="0"/>
          <a:chExt cx="0" cy="0"/>
        </a:xfrm>
      </p:grpSpPr>
      <p:sp>
        <p:nvSpPr>
          <p:cNvPr id="26" name="Rounded Rectangle 25">
            <a:extLst>
              <a:ext uri="{FF2B5EF4-FFF2-40B4-BE49-F238E27FC236}">
                <a16:creationId xmlns:a16="http://schemas.microsoft.com/office/drawing/2014/main" id="{805FF6CE-BE19-1142-A7E0-7A3CE291352F}"/>
              </a:ext>
            </a:extLst>
          </p:cNvPr>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a:extLst>
              <a:ext uri="{FF2B5EF4-FFF2-40B4-BE49-F238E27FC236}">
                <a16:creationId xmlns:a16="http://schemas.microsoft.com/office/drawing/2014/main" id="{DF358A6F-D7A5-8D7B-B523-E11595F9E087}"/>
              </a:ext>
            </a:extLst>
          </p:cNvPr>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a:extLst>
              <a:ext uri="{FF2B5EF4-FFF2-40B4-BE49-F238E27FC236}">
                <a16:creationId xmlns:a16="http://schemas.microsoft.com/office/drawing/2014/main" id="{012276A7-455B-49E2-84F4-7711C60D1DF9}"/>
              </a:ext>
            </a:extLst>
          </p:cNvPr>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a:extLst>
              <a:ext uri="{FF2B5EF4-FFF2-40B4-BE49-F238E27FC236}">
                <a16:creationId xmlns:a16="http://schemas.microsoft.com/office/drawing/2014/main" id="{05763235-FC9E-9BF2-F67B-E8157405A85E}"/>
              </a:ext>
            </a:extLst>
          </p:cNvPr>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a:extLst>
              <a:ext uri="{FF2B5EF4-FFF2-40B4-BE49-F238E27FC236}">
                <a16:creationId xmlns:a16="http://schemas.microsoft.com/office/drawing/2014/main" id="{F99E197F-0847-E928-B77E-D7E40873F5FD}"/>
              </a:ext>
            </a:extLst>
          </p:cNvPr>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a:extLst>
              <a:ext uri="{FF2B5EF4-FFF2-40B4-BE49-F238E27FC236}">
                <a16:creationId xmlns:a16="http://schemas.microsoft.com/office/drawing/2014/main" id="{C36DB3A9-8B9D-6DB7-3BCB-DC25AE883956}"/>
              </a:ext>
            </a:extLst>
          </p:cNvPr>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a:extLst>
              <a:ext uri="{FF2B5EF4-FFF2-40B4-BE49-F238E27FC236}">
                <a16:creationId xmlns:a16="http://schemas.microsoft.com/office/drawing/2014/main" id="{3AB734BE-0A04-CBE9-E80F-A3858297834B}"/>
              </a:ext>
            </a:extLst>
          </p:cNvPr>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a:extLst>
              <a:ext uri="{FF2B5EF4-FFF2-40B4-BE49-F238E27FC236}">
                <a16:creationId xmlns:a16="http://schemas.microsoft.com/office/drawing/2014/main" id="{4A0B5D96-6E53-DA43-9E9D-20ECB3E0ED36}"/>
              </a:ext>
            </a:extLst>
          </p:cNvPr>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36" name="Footer Placeholder 6">
            <a:extLst>
              <a:ext uri="{FF2B5EF4-FFF2-40B4-BE49-F238E27FC236}">
                <a16:creationId xmlns:a16="http://schemas.microsoft.com/office/drawing/2014/main" id="{4197D2A9-2877-C3AD-DBEF-96AB624CA8DF}"/>
              </a:ext>
            </a:extLst>
          </p:cNvPr>
          <p:cNvSpPr txBox="1">
            <a:spLocks/>
          </p:cNvSpPr>
          <p:nvPr/>
        </p:nvSpPr>
        <p:spPr>
          <a:xfrm>
            <a:off x="468880" y="45390"/>
            <a:ext cx="11589644" cy="4762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a:cs typeface="AGA Aladdin Regular"/>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a:cs typeface="AGA Aladdin Regular"/>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a:cs typeface="AGA Aladdin Regular"/>
            </a:endParaRPr>
          </a:p>
        </p:txBody>
      </p:sp>
      <p:sp>
        <p:nvSpPr>
          <p:cNvPr id="40" name="Rectangle 39">
            <a:extLst>
              <a:ext uri="{FF2B5EF4-FFF2-40B4-BE49-F238E27FC236}">
                <a16:creationId xmlns:a16="http://schemas.microsoft.com/office/drawing/2014/main" id="{E32B998E-7F3E-89D0-F6D9-40EAA06D5344}"/>
              </a:ext>
            </a:extLst>
          </p:cNvPr>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796CB5A9-D3F9-10BA-EE45-CA7FB95F6F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grpSp>
        <p:nvGrpSpPr>
          <p:cNvPr id="21" name="Group 20">
            <a:extLst>
              <a:ext uri="{FF2B5EF4-FFF2-40B4-BE49-F238E27FC236}">
                <a16:creationId xmlns:a16="http://schemas.microsoft.com/office/drawing/2014/main" id="{C2B773E1-3877-F715-5A98-3E19910A5E35}"/>
              </a:ext>
            </a:extLst>
          </p:cNvPr>
          <p:cNvGrpSpPr/>
          <p:nvPr/>
        </p:nvGrpSpPr>
        <p:grpSpPr>
          <a:xfrm>
            <a:off x="10641486" y="1179783"/>
            <a:ext cx="1261271" cy="716434"/>
            <a:chOff x="7446246" y="205862"/>
            <a:chExt cx="1544854" cy="691058"/>
          </a:xfrm>
        </p:grpSpPr>
        <p:sp>
          <p:nvSpPr>
            <p:cNvPr id="22" name="Rounded Rectangle 10">
              <a:extLst>
                <a:ext uri="{FF2B5EF4-FFF2-40B4-BE49-F238E27FC236}">
                  <a16:creationId xmlns:a16="http://schemas.microsoft.com/office/drawing/2014/main" id="{2B80DC1A-DEDF-7491-8061-89109C94AEFB}"/>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8B6B7A5B-6409-360B-D21C-400B374A38C5}"/>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02:00 minutes </a:t>
              </a:r>
            </a:p>
          </p:txBody>
        </p:sp>
      </p:grpSp>
      <p:sp>
        <p:nvSpPr>
          <p:cNvPr id="24" name="Rounded Rectangle 23">
            <a:extLst>
              <a:ext uri="{FF2B5EF4-FFF2-40B4-BE49-F238E27FC236}">
                <a16:creationId xmlns:a16="http://schemas.microsoft.com/office/drawing/2014/main" id="{40479545-AC00-1A67-4C77-098EB734245B}"/>
              </a:ext>
            </a:extLst>
          </p:cNvPr>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a:extLst>
              <a:ext uri="{FF2B5EF4-FFF2-40B4-BE49-F238E27FC236}">
                <a16:creationId xmlns:a16="http://schemas.microsoft.com/office/drawing/2014/main" id="{16BBB2EB-7A8F-C4D0-5D18-EBF6B6169F13}"/>
              </a:ext>
            </a:extLst>
          </p:cNvPr>
          <p:cNvSpPr txBox="1"/>
          <p:nvPr/>
        </p:nvSpPr>
        <p:spPr>
          <a:xfrm>
            <a:off x="2830875" y="1275444"/>
            <a:ext cx="4763105" cy="1938992"/>
          </a:xfrm>
          <a:prstGeom prst="rect">
            <a:avLst/>
          </a:prstGeom>
          <a:noFill/>
        </p:spPr>
        <p:txBody>
          <a:bodyPr wrap="square" rtlCol="1">
            <a:spAutoFit/>
          </a:bodyPr>
          <a:lstStyle/>
          <a:p>
            <a:pPr algn="l">
              <a:lnSpc>
                <a:spcPct val="250000"/>
              </a:lnSpc>
            </a:pPr>
            <a:r>
              <a:rPr lang="en-US" sz="2000" b="1" dirty="0">
                <a:solidFill>
                  <a:srgbClr val="800000"/>
                </a:solidFill>
                <a:latin typeface="GE SS Text Bold" pitchFamily="18" charset="-78"/>
                <a:ea typeface="GE SS Text Bold" pitchFamily="18" charset="-78"/>
                <a:cs typeface="GE SS Text Bold" pitchFamily="18" charset="-78"/>
              </a:rPr>
              <a:t>EXIT TICKT</a:t>
            </a:r>
          </a:p>
          <a:p>
            <a:pPr algn="l">
              <a:lnSpc>
                <a:spcPct val="250000"/>
              </a:lnSpc>
            </a:pPr>
            <a:r>
              <a:rPr lang="en-US" sz="2000" b="1" dirty="0"/>
              <a:t>What did you learn from today’s lesson ?</a:t>
            </a:r>
          </a:p>
          <a:p>
            <a:pPr algn="r"/>
            <a:endParaRPr lang="ar-JO" sz="2000" b="1" dirty="0"/>
          </a:p>
        </p:txBody>
      </p:sp>
      <p:sp>
        <p:nvSpPr>
          <p:cNvPr id="43" name="Rounded Rectangle 42">
            <a:extLst>
              <a:ext uri="{FF2B5EF4-FFF2-40B4-BE49-F238E27FC236}">
                <a16:creationId xmlns:a16="http://schemas.microsoft.com/office/drawing/2014/main" id="{470333DB-9830-83DA-24A0-85B4652C0DE2}"/>
              </a:ext>
            </a:extLst>
          </p:cNvPr>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a:extLst>
              <a:ext uri="{FF2B5EF4-FFF2-40B4-BE49-F238E27FC236}">
                <a16:creationId xmlns:a16="http://schemas.microsoft.com/office/drawing/2014/main" id="{56FBE9AB-089C-FE2C-40F9-5486A6D9D813}"/>
              </a:ext>
            </a:extLst>
          </p:cNvPr>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6146" name="Picture 2" descr="Emoji exit ticket by Ms Fayes pretty little ones | TPT">
            <a:extLst>
              <a:ext uri="{FF2B5EF4-FFF2-40B4-BE49-F238E27FC236}">
                <a16:creationId xmlns:a16="http://schemas.microsoft.com/office/drawing/2014/main" id="{D27BD85F-161C-9BE0-FF7C-A88085EA39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7165" y="4066436"/>
            <a:ext cx="1593094" cy="1083304"/>
          </a:xfrm>
          <a:prstGeom prst="rect">
            <a:avLst/>
          </a:prstGeom>
          <a:noFill/>
          <a:extLst>
            <a:ext uri="{909E8E84-426E-40DD-AFC4-6F175D3DCCD1}">
              <a14:hiddenFill xmlns:a14="http://schemas.microsoft.com/office/drawing/2010/main">
                <a:solidFill>
                  <a:srgbClr val="FFFFFF"/>
                </a:solidFill>
              </a14:hiddenFill>
            </a:ext>
          </a:extLst>
        </p:spPr>
      </p:pic>
      <p:pic>
        <p:nvPicPr>
          <p:cNvPr id="3" name="2 MINUTE TIMER - COUNTDOWN TIMER">
            <a:hlinkClick r:id="" action="ppaction://media"/>
            <a:extLst>
              <a:ext uri="{FF2B5EF4-FFF2-40B4-BE49-F238E27FC236}">
                <a16:creationId xmlns:a16="http://schemas.microsoft.com/office/drawing/2014/main" id="{5AEDFDEE-2A41-76EA-43F5-74EB9E39315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406118" y="2077807"/>
            <a:ext cx="1652406" cy="929478"/>
          </a:xfrm>
          <a:prstGeom prst="rect">
            <a:avLst/>
          </a:prstGeom>
        </p:spPr>
      </p:pic>
      <p:sp>
        <p:nvSpPr>
          <p:cNvPr id="6" name="Flowchart: Alternate Process 5">
            <a:extLst>
              <a:ext uri="{FF2B5EF4-FFF2-40B4-BE49-F238E27FC236}">
                <a16:creationId xmlns:a16="http://schemas.microsoft.com/office/drawing/2014/main" id="{9794944E-9F23-B2B6-8569-9048437B393F}"/>
              </a:ext>
            </a:extLst>
          </p:cNvPr>
          <p:cNvSpPr/>
          <p:nvPr/>
        </p:nvSpPr>
        <p:spPr>
          <a:xfrm>
            <a:off x="10343075" y="6376030"/>
            <a:ext cx="1573020" cy="346733"/>
          </a:xfrm>
          <a:prstGeom prst="flowChartAlternateProcess">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BUZZ IN</a:t>
            </a:r>
          </a:p>
        </p:txBody>
      </p:sp>
      <p:pic>
        <p:nvPicPr>
          <p:cNvPr id="4" name="Picture 3">
            <a:extLst>
              <a:ext uri="{FF2B5EF4-FFF2-40B4-BE49-F238E27FC236}">
                <a16:creationId xmlns:a16="http://schemas.microsoft.com/office/drawing/2014/main" id="{4873F8DB-2F82-E335-7DE2-2D4481F35E61}"/>
              </a:ext>
            </a:extLst>
          </p:cNvPr>
          <p:cNvPicPr>
            <a:picLocks noChangeAspect="1"/>
          </p:cNvPicPr>
          <p:nvPr/>
        </p:nvPicPr>
        <p:blipFill>
          <a:blip r:embed="rId7"/>
          <a:stretch>
            <a:fillRect/>
          </a:stretch>
        </p:blipFill>
        <p:spPr>
          <a:xfrm>
            <a:off x="7593980" y="3158306"/>
            <a:ext cx="3827538" cy="2935388"/>
          </a:xfrm>
          <a:prstGeom prst="rect">
            <a:avLst/>
          </a:prstGeom>
          <a:effectLst>
            <a:softEdge rad="127000"/>
          </a:effectLst>
        </p:spPr>
      </p:pic>
      <p:sp>
        <p:nvSpPr>
          <p:cNvPr id="45" name="Double Wave 44"/>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Double Wave 47">
            <a:extLst>
              <a:ext uri="{FF2B5EF4-FFF2-40B4-BE49-F238E27FC236}">
                <a16:creationId xmlns:a16="http://schemas.microsoft.com/office/drawing/2014/main" id="{2F9AC521-2D58-F888-8C01-ECAF079DAA57}"/>
              </a:ext>
            </a:extLst>
          </p:cNvPr>
          <p:cNvSpPr/>
          <p:nvPr/>
        </p:nvSpPr>
        <p:spPr>
          <a:xfrm>
            <a:off x="9162545" y="596171"/>
            <a:ext cx="2726771"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5" name="Picture 4">
            <a:extLst>
              <a:ext uri="{FF2B5EF4-FFF2-40B4-BE49-F238E27FC236}">
                <a16:creationId xmlns:a16="http://schemas.microsoft.com/office/drawing/2014/main" id="{1D07538F-AF7B-4860-A724-0F05C9E8D3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3827" y="3310533"/>
            <a:ext cx="3097696" cy="3097696"/>
          </a:xfrm>
          <a:prstGeom prst="rect">
            <a:avLst/>
          </a:prstGeom>
        </p:spPr>
      </p:pic>
      <p:sp>
        <p:nvSpPr>
          <p:cNvPr id="33" name="TextBox 32">
            <a:extLst>
              <a:ext uri="{FF2B5EF4-FFF2-40B4-BE49-F238E27FC236}">
                <a16:creationId xmlns:a16="http://schemas.microsoft.com/office/drawing/2014/main" id="{2F73DC27-91DA-4ACE-B3E0-92B0B5912657}"/>
              </a:ext>
            </a:extLst>
          </p:cNvPr>
          <p:cNvSpPr txBox="1"/>
          <p:nvPr/>
        </p:nvSpPr>
        <p:spPr>
          <a:xfrm>
            <a:off x="4641358" y="1362763"/>
            <a:ext cx="6126480" cy="646331"/>
          </a:xfrm>
          <a:prstGeom prst="rect">
            <a:avLst/>
          </a:prstGeom>
          <a:noFill/>
        </p:spPr>
        <p:txBody>
          <a:bodyPr wrap="square">
            <a:spAutoFit/>
          </a:bodyPr>
          <a:lstStyle/>
          <a:p>
            <a:r>
              <a:rPr lang="en-US" dirty="0">
                <a:hlinkClick r:id="rId9"/>
              </a:rPr>
              <a:t>https://padlet.com/alselaweamneh/a-lesson-you-learned-ombexa33pnfjxh89</a:t>
            </a:r>
            <a:endParaRPr lang="en-US" dirty="0"/>
          </a:p>
        </p:txBody>
      </p:sp>
    </p:spTree>
    <p:extLst>
      <p:ext uri="{BB962C8B-B14F-4D97-AF65-F5344CB8AC3E}">
        <p14:creationId xmlns:p14="http://schemas.microsoft.com/office/powerpoint/2010/main" val="2138500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942" y="627017"/>
            <a:ext cx="11900263" cy="5262979"/>
          </a:xfrm>
          <a:prstGeom prst="rect">
            <a:avLst/>
          </a:prstGeom>
        </p:spPr>
        <p:txBody>
          <a:bodyPr wrap="square">
            <a:spAutoFit/>
          </a:bodyPr>
          <a:lstStyle/>
          <a:p>
            <a:r>
              <a:rPr lang="en-US" sz="2400" dirty="0">
                <a:solidFill>
                  <a:srgbClr val="231F20"/>
                </a:solidFill>
                <a:latin typeface="StoneSerifITCPro-Medium_76d"/>
              </a:rPr>
              <a:t>Wolf said, “We still don’t have any sun. What are we going to do now? ”A loud voice from the back of the room said, “Send me! I’ll go! ”Down to the front </a:t>
            </a:r>
            <a:r>
              <a:rPr lang="en-US" sz="2400" dirty="0">
                <a:solidFill>
                  <a:srgbClr val="FF0000"/>
                </a:solidFill>
                <a:latin typeface="StoneSerifITCPro-Medium_76d"/>
              </a:rPr>
              <a:t>stormed</a:t>
            </a:r>
            <a:r>
              <a:rPr lang="en-US" sz="2400" dirty="0">
                <a:solidFill>
                  <a:srgbClr val="231F20"/>
                </a:solidFill>
                <a:latin typeface="StoneSerifITCPro-Medium_76d"/>
              </a:rPr>
              <a:t> a large bird with long black feathers all over his body, and a crown of feathers on top of his head. He held his head high and stuck his chest out as he marched </a:t>
            </a:r>
            <a:r>
              <a:rPr lang="en-US" sz="2400" dirty="0">
                <a:solidFill>
                  <a:srgbClr val="FF0000"/>
                </a:solidFill>
                <a:latin typeface="StoneSerifITCPro-Medium_76d"/>
              </a:rPr>
              <a:t>importantly</a:t>
            </a:r>
            <a:r>
              <a:rPr lang="en-US" sz="2400" dirty="0">
                <a:solidFill>
                  <a:srgbClr val="231F20"/>
                </a:solidFill>
                <a:latin typeface="StoneSerifITCPro-Medium_76d"/>
              </a:rPr>
              <a:t> past the other animals. You see, this bird was a show-off. He thought he was the most beautiful bird alive. He stood up in front of all the animal people and he said, “It’s me, Big Bad Buzzard. </a:t>
            </a:r>
            <a:r>
              <a:rPr lang="en-US" sz="2400" dirty="0">
                <a:solidFill>
                  <a:srgbClr val="7030A0"/>
                </a:solidFill>
                <a:latin typeface="StoneSerifITCPro-Medium_76d"/>
              </a:rPr>
              <a:t>I’ll go to the other side of the world and it won’t take me long at all, but I wouldn’t be so dumb as to hide the light in my tail</a:t>
            </a:r>
            <a:r>
              <a:rPr lang="en-US" sz="2400" dirty="0">
                <a:solidFill>
                  <a:srgbClr val="231F20"/>
                </a:solidFill>
                <a:latin typeface="StoneSerifITCPro-Medium_76d"/>
              </a:rPr>
              <a:t>. I’m </a:t>
            </a:r>
            <a:r>
              <a:rPr lang="en-US" sz="2400" dirty="0" err="1">
                <a:solidFill>
                  <a:srgbClr val="231F20"/>
                </a:solidFill>
                <a:latin typeface="StoneSerifITCPro-Medium_76d"/>
              </a:rPr>
              <a:t>gonna</a:t>
            </a:r>
            <a:r>
              <a:rPr lang="en-US" sz="2400" dirty="0">
                <a:solidFill>
                  <a:srgbClr val="231F20"/>
                </a:solidFill>
                <a:latin typeface="StoneSerifITCPro-Medium_76d"/>
              </a:rPr>
              <a:t> hide it in my beautiful crown of </a:t>
            </a:r>
            <a:r>
              <a:rPr lang="en-US" sz="2400" dirty="0" err="1">
                <a:solidFill>
                  <a:srgbClr val="231F20"/>
                </a:solidFill>
                <a:latin typeface="StoneSerifITCPro-Medium_76d"/>
              </a:rPr>
              <a:t>feathers.”Buzzard</a:t>
            </a:r>
            <a:r>
              <a:rPr lang="en-US" sz="2400" dirty="0">
                <a:solidFill>
                  <a:srgbClr val="231F20"/>
                </a:solidFill>
                <a:latin typeface="StoneSerifITCPro-Medium_76d"/>
              </a:rPr>
              <a:t> jumped into the tunnel and soared through the darkness, and it didn’t take long at all until he came out on the other side. Buzzard took a little piece of sun, put it inside his crown of feathers, turned around, and </a:t>
            </a:r>
            <a:r>
              <a:rPr lang="en-US" sz="2400" dirty="0">
                <a:solidFill>
                  <a:srgbClr val="FF0000"/>
                </a:solidFill>
                <a:latin typeface="StoneSerifITCPro-Medium_76d"/>
              </a:rPr>
              <a:t>soared</a:t>
            </a:r>
            <a:r>
              <a:rPr lang="en-US" sz="2400" dirty="0">
                <a:solidFill>
                  <a:srgbClr val="231F20"/>
                </a:solidFill>
                <a:latin typeface="StoneSerifITCPro-Medium_76d"/>
              </a:rPr>
              <a:t> back down the tunnel faster and faster and faster and faster. As he came down the tunnel, something started to get hot on top of his head. Buzzard soared faster and faster, and something got hotter and hotter. Faster he soared, and soon he came into the room where all the animals were waiting. </a:t>
            </a:r>
            <a:endParaRPr lang="en-US" sz="2400" dirty="0"/>
          </a:p>
        </p:txBody>
      </p:sp>
    </p:spTree>
    <p:extLst>
      <p:ext uri="{BB962C8B-B14F-4D97-AF65-F5344CB8AC3E}">
        <p14:creationId xmlns:p14="http://schemas.microsoft.com/office/powerpoint/2010/main" val="199903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D99C95-AD85-4957-A657-E6F56D2C9861}"/>
              </a:ext>
            </a:extLst>
          </p:cNvPr>
          <p:cNvSpPr txBox="1"/>
          <p:nvPr/>
        </p:nvSpPr>
        <p:spPr>
          <a:xfrm>
            <a:off x="2689529" y="875450"/>
            <a:ext cx="6094674" cy="1477328"/>
          </a:xfrm>
          <a:prstGeom prst="rect">
            <a:avLst/>
          </a:prstGeom>
          <a:noFill/>
        </p:spPr>
        <p:txBody>
          <a:bodyPr wrap="square">
            <a:spAutoFit/>
          </a:bodyPr>
          <a:lstStyle/>
          <a:p>
            <a:r>
              <a:rPr lang="en-US" b="1" dirty="0"/>
              <a:t>Repetition:</a:t>
            </a:r>
            <a:endParaRPr lang="en-US" dirty="0"/>
          </a:p>
          <a:p>
            <a:pPr>
              <a:buFont typeface="Arial" panose="020B0604020202020204" pitchFamily="34" charset="0"/>
              <a:buChar char="•"/>
            </a:pPr>
            <a:r>
              <a:rPr lang="en-US" i="1" dirty="0"/>
              <a:t>“faster and faster and faster and faster”</a:t>
            </a:r>
            <a:r>
              <a:rPr lang="en-US" dirty="0"/>
              <a:t> – emphasizes Buzzard’s speed and creates tension.</a:t>
            </a:r>
          </a:p>
          <a:p>
            <a:pPr>
              <a:buFont typeface="Arial" panose="020B0604020202020204" pitchFamily="34" charset="0"/>
              <a:buChar char="•"/>
            </a:pPr>
            <a:r>
              <a:rPr lang="en-US" i="1" dirty="0"/>
              <a:t>“hotter and hotter”</a:t>
            </a:r>
            <a:r>
              <a:rPr lang="en-US" dirty="0"/>
              <a:t> – emphasizes the growing danger of the sun’s heat.</a:t>
            </a:r>
          </a:p>
        </p:txBody>
      </p:sp>
    </p:spTree>
    <p:extLst>
      <p:ext uri="{BB962C8B-B14F-4D97-AF65-F5344CB8AC3E}">
        <p14:creationId xmlns:p14="http://schemas.microsoft.com/office/powerpoint/2010/main" val="2708246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Common Buzzard - Newman's Birds of Southern Africa">
            <a:extLst>
              <a:ext uri="{FF2B5EF4-FFF2-40B4-BE49-F238E27FC236}">
                <a16:creationId xmlns:a16="http://schemas.microsoft.com/office/drawing/2014/main" id="{A413909C-D1D3-4D04-9AAE-2F4EA2A24B5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Buzzard">
            <a:extLst>
              <a:ext uri="{FF2B5EF4-FFF2-40B4-BE49-F238E27FC236}">
                <a16:creationId xmlns:a16="http://schemas.microsoft.com/office/drawing/2014/main" id="{2D6BB9AF-FF70-4F42-B9B4-70A96B3AE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060" y="1017768"/>
            <a:ext cx="6751803" cy="31398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F3F0AFB-F212-4BEA-AAB0-4205FDB76C51}"/>
              </a:ext>
            </a:extLst>
          </p:cNvPr>
          <p:cNvPicPr>
            <a:picLocks noChangeAspect="1"/>
          </p:cNvPicPr>
          <p:nvPr/>
        </p:nvPicPr>
        <p:blipFill>
          <a:blip r:embed="rId3"/>
          <a:stretch>
            <a:fillRect/>
          </a:stretch>
        </p:blipFill>
        <p:spPr>
          <a:xfrm>
            <a:off x="7803832" y="1027707"/>
            <a:ext cx="3533775" cy="4476750"/>
          </a:xfrm>
          <a:prstGeom prst="rect">
            <a:avLst/>
          </a:prstGeom>
        </p:spPr>
      </p:pic>
    </p:spTree>
    <p:extLst>
      <p:ext uri="{BB962C8B-B14F-4D97-AF65-F5344CB8AC3E}">
        <p14:creationId xmlns:p14="http://schemas.microsoft.com/office/powerpoint/2010/main" val="1618399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A922F5-E071-49E7-9F66-F587055E49CE}"/>
              </a:ext>
            </a:extLst>
          </p:cNvPr>
          <p:cNvSpPr txBox="1"/>
          <p:nvPr/>
        </p:nvSpPr>
        <p:spPr>
          <a:xfrm>
            <a:off x="397566" y="822354"/>
            <a:ext cx="11084118" cy="4966488"/>
          </a:xfrm>
          <a:prstGeom prst="rect">
            <a:avLst/>
          </a:prstGeom>
          <a:noFill/>
        </p:spPr>
        <p:txBody>
          <a:bodyPr wrap="square">
            <a:spAutoFit/>
          </a:bodyPr>
          <a:lstStyle/>
          <a:p>
            <a:pPr marL="0" marR="0">
              <a:lnSpc>
                <a:spcPct val="107000"/>
              </a:lnSpc>
              <a:spcBef>
                <a:spcPts val="0"/>
              </a:spcBef>
              <a:spcAft>
                <a:spcPts val="800"/>
              </a:spcAft>
            </a:pPr>
            <a:r>
              <a:rPr lang="en-US" sz="2000" b="1" dirty="0">
                <a:effectLst/>
                <a:latin typeface="Times New Roman" panose="02020603050405020304" pitchFamily="18" charset="0"/>
                <a:ea typeface="Times New Roman" panose="02020603050405020304" pitchFamily="18" charset="0"/>
                <a:cs typeface="Arial" panose="020B0604020202020204" pitchFamily="34" charset="0"/>
              </a:rPr>
              <a:t>Q1.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Why did Buzzard volunteer to go to the other side of the world?</a:t>
            </a:r>
            <a:br>
              <a:rPr lang="en-US" sz="1800" dirty="0">
                <a:effectLst/>
                <a:latin typeface="Times New Roman" panose="02020603050405020304" pitchFamily="18" charset="0"/>
                <a:ea typeface="Times New Roman" panose="02020603050405020304" pitchFamily="18" charset="0"/>
                <a:cs typeface="Arial" panose="020B0604020202020204" pitchFamily="34" charset="0"/>
              </a:rPr>
            </a:br>
            <a:r>
              <a:rPr lang="en-US" sz="1800" dirty="0">
                <a:effectLst/>
                <a:latin typeface="Times New Roman" panose="02020603050405020304" pitchFamily="18" charset="0"/>
                <a:ea typeface="Times New Roman" panose="02020603050405020304" pitchFamily="18" charset="0"/>
                <a:cs typeface="Arial" panose="020B0604020202020204" pitchFamily="34" charset="0"/>
              </a:rPr>
              <a:t>a) Because he was the strongest animal        b) </a:t>
            </a:r>
            <a:r>
              <a:rPr lang="en-US" sz="1800" dirty="0">
                <a:effectLst/>
                <a:highlight>
                  <a:srgbClr val="FFFF00"/>
                </a:highlight>
                <a:latin typeface="Times New Roman" panose="02020603050405020304" pitchFamily="18" charset="0"/>
                <a:ea typeface="Times New Roman" panose="02020603050405020304" pitchFamily="18" charset="0"/>
                <a:cs typeface="Arial" panose="020B0604020202020204" pitchFamily="34" charset="0"/>
              </a:rPr>
              <a:t>Because he thought he was the most beautiful bird</a:t>
            </a:r>
            <a:br>
              <a:rPr lang="en-US" sz="1800" dirty="0">
                <a:effectLst/>
                <a:highlight>
                  <a:srgbClr val="FFFF00"/>
                </a:highlight>
                <a:latin typeface="Times New Roman" panose="02020603050405020304" pitchFamily="18" charset="0"/>
                <a:ea typeface="Times New Roman" panose="02020603050405020304" pitchFamily="18" charset="0"/>
                <a:cs typeface="Arial" panose="020B0604020202020204" pitchFamily="34" charset="0"/>
              </a:rPr>
            </a:br>
            <a:r>
              <a:rPr lang="en-US" sz="1800" dirty="0">
                <a:effectLst/>
                <a:latin typeface="Times New Roman" panose="02020603050405020304" pitchFamily="18" charset="0"/>
                <a:ea typeface="Times New Roman" panose="02020603050405020304" pitchFamily="18" charset="0"/>
                <a:cs typeface="Arial" panose="020B0604020202020204" pitchFamily="34" charset="0"/>
              </a:rPr>
              <a:t>c) Because Wolf asked him directly            d) Because the other animals forced him</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Q2.</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What does Buzzard’s choice of hiding the sun in his crown of feathers reveal about his character?</a:t>
            </a:r>
            <a:br>
              <a:rPr lang="en-US" sz="1800" dirty="0">
                <a:effectLst/>
                <a:latin typeface="Times New Roman" panose="02020603050405020304" pitchFamily="18" charset="0"/>
                <a:ea typeface="Times New Roman" panose="02020603050405020304" pitchFamily="18" charset="0"/>
                <a:cs typeface="Arial" panose="020B0604020202020204" pitchFamily="34" charset="0"/>
              </a:rPr>
            </a:br>
            <a:r>
              <a:rPr lang="en-US" sz="1800" dirty="0">
                <a:effectLst/>
                <a:latin typeface="Times New Roman" panose="02020603050405020304" pitchFamily="18" charset="0"/>
                <a:ea typeface="Times New Roman" panose="02020603050405020304" pitchFamily="18" charset="0"/>
                <a:cs typeface="Arial" panose="020B0604020202020204" pitchFamily="34" charset="0"/>
              </a:rPr>
              <a:t>a) He was clever and wise                              b</a:t>
            </a:r>
            <a:r>
              <a:rPr lang="en-US" sz="1800" dirty="0">
                <a:effectLst/>
                <a:highlight>
                  <a:srgbClr val="FFFF00"/>
                </a:highlight>
                <a:latin typeface="Times New Roman" panose="02020603050405020304" pitchFamily="18" charset="0"/>
                <a:ea typeface="Times New Roman" panose="02020603050405020304" pitchFamily="18" charset="0"/>
                <a:cs typeface="Arial" panose="020B0604020202020204" pitchFamily="34" charset="0"/>
              </a:rPr>
              <a:t>) He was vain and proud</a:t>
            </a:r>
            <a:br>
              <a:rPr lang="en-US" sz="1800" dirty="0">
                <a:effectLst/>
                <a:latin typeface="Times New Roman" panose="02020603050405020304" pitchFamily="18" charset="0"/>
                <a:ea typeface="Times New Roman" panose="02020603050405020304" pitchFamily="18" charset="0"/>
                <a:cs typeface="Arial" panose="020B0604020202020204" pitchFamily="34" charset="0"/>
              </a:rPr>
            </a:br>
            <a:r>
              <a:rPr lang="en-US" sz="1800" dirty="0">
                <a:effectLst/>
                <a:latin typeface="Times New Roman" panose="02020603050405020304" pitchFamily="18" charset="0"/>
                <a:ea typeface="Times New Roman" panose="02020603050405020304" pitchFamily="18" charset="0"/>
                <a:cs typeface="Arial" panose="020B0604020202020204" pitchFamily="34" charset="0"/>
              </a:rPr>
              <a:t>c) He was humble and generous                     d) He was fearful and hesitant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Q3. What problem did Buzzard face on his way back?</a:t>
            </a:r>
            <a:br>
              <a:rPr lang="en-US" sz="1800" dirty="0">
                <a:effectLst/>
                <a:latin typeface="Times New Roman" panose="02020603050405020304" pitchFamily="18" charset="0"/>
                <a:ea typeface="Times New Roman" panose="02020603050405020304" pitchFamily="18" charset="0"/>
                <a:cs typeface="Arial" panose="020B0604020202020204" pitchFamily="34" charset="0"/>
              </a:rPr>
            </a:br>
            <a:r>
              <a:rPr lang="en-US" sz="1800" dirty="0">
                <a:effectLst/>
                <a:latin typeface="Times New Roman" panose="02020603050405020304" pitchFamily="18" charset="0"/>
                <a:ea typeface="Times New Roman" panose="02020603050405020304" pitchFamily="18" charset="0"/>
                <a:cs typeface="Arial" panose="020B0604020202020204" pitchFamily="34" charset="0"/>
              </a:rPr>
              <a:t>a) He got lost in the tunnel                              b) His wings became weak</a:t>
            </a:r>
            <a:br>
              <a:rPr lang="en-US" sz="1800" dirty="0">
                <a:effectLst/>
                <a:latin typeface="Times New Roman" panose="02020603050405020304" pitchFamily="18" charset="0"/>
                <a:ea typeface="Times New Roman" panose="02020603050405020304" pitchFamily="18" charset="0"/>
                <a:cs typeface="Arial" panose="020B0604020202020204" pitchFamily="34" charset="0"/>
              </a:rPr>
            </a:br>
            <a:r>
              <a:rPr lang="en-US" sz="1800" dirty="0">
                <a:effectLst/>
                <a:latin typeface="Times New Roman" panose="02020603050405020304" pitchFamily="18" charset="0"/>
                <a:ea typeface="Times New Roman" panose="02020603050405020304" pitchFamily="18" charset="0"/>
                <a:cs typeface="Arial" panose="020B0604020202020204" pitchFamily="34" charset="0"/>
              </a:rPr>
              <a:t>c) </a:t>
            </a:r>
            <a:r>
              <a:rPr lang="en-US" sz="1800" dirty="0">
                <a:effectLst/>
                <a:highlight>
                  <a:srgbClr val="FFFF00"/>
                </a:highlight>
                <a:latin typeface="Times New Roman" panose="02020603050405020304" pitchFamily="18" charset="0"/>
                <a:ea typeface="Times New Roman" panose="02020603050405020304" pitchFamily="18" charset="0"/>
                <a:cs typeface="Arial" panose="020B0604020202020204" pitchFamily="34" charset="0"/>
              </a:rPr>
              <a:t>His head started to get hot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d) The sun piece fell from his feathers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Q4.</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The repetition of the phrase </a:t>
            </a:r>
            <a:r>
              <a:rPr lang="en-US" sz="1800" i="1" dirty="0">
                <a:effectLst/>
                <a:latin typeface="Times New Roman" panose="02020603050405020304" pitchFamily="18" charset="0"/>
                <a:ea typeface="Times New Roman" panose="02020603050405020304" pitchFamily="18" charset="0"/>
                <a:cs typeface="Arial" panose="020B0604020202020204" pitchFamily="34" charset="0"/>
              </a:rPr>
              <a:t>“faster and faster”</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in the passage most likely shows:</a:t>
            </a:r>
            <a:br>
              <a:rPr lang="en-US" sz="1800" dirty="0">
                <a:effectLst/>
                <a:latin typeface="Times New Roman" panose="02020603050405020304" pitchFamily="18" charset="0"/>
                <a:ea typeface="Times New Roman" panose="02020603050405020304" pitchFamily="18" charset="0"/>
                <a:cs typeface="Arial" panose="020B0604020202020204" pitchFamily="34" charset="0"/>
              </a:rPr>
            </a:br>
            <a:r>
              <a:rPr lang="en-US" sz="1800" dirty="0">
                <a:effectLst/>
                <a:latin typeface="Times New Roman" panose="02020603050405020304" pitchFamily="18" charset="0"/>
                <a:ea typeface="Times New Roman" panose="02020603050405020304" pitchFamily="18" charset="0"/>
                <a:cs typeface="Arial" panose="020B0604020202020204" pitchFamily="34" charset="0"/>
              </a:rPr>
              <a:t>a) Buzzard’s growing fear                              </a:t>
            </a:r>
            <a:r>
              <a:rPr lang="en-US" sz="1800" dirty="0">
                <a:effectLst/>
                <a:highlight>
                  <a:srgbClr val="FFFF00"/>
                </a:highlight>
                <a:latin typeface="Times New Roman" panose="02020603050405020304" pitchFamily="18" charset="0"/>
                <a:ea typeface="Times New Roman" panose="02020603050405020304" pitchFamily="18" charset="0"/>
                <a:cs typeface="Arial" panose="020B0604020202020204" pitchFamily="34" charset="0"/>
              </a:rPr>
              <a:t>b) Buzzard’s increasing speed and urgency</a:t>
            </a:r>
            <a:br>
              <a:rPr lang="en-US" sz="1800" dirty="0">
                <a:effectLst/>
                <a:latin typeface="Times New Roman" panose="02020603050405020304" pitchFamily="18" charset="0"/>
                <a:ea typeface="Times New Roman" panose="02020603050405020304" pitchFamily="18" charset="0"/>
                <a:cs typeface="Arial" panose="020B0604020202020204" pitchFamily="34" charset="0"/>
              </a:rPr>
            </a:br>
            <a:r>
              <a:rPr lang="en-US" sz="1800" dirty="0">
                <a:effectLst/>
                <a:latin typeface="Times New Roman" panose="02020603050405020304" pitchFamily="18" charset="0"/>
                <a:ea typeface="Times New Roman" panose="02020603050405020304" pitchFamily="18" charset="0"/>
                <a:cs typeface="Arial" panose="020B0604020202020204" pitchFamily="34" charset="0"/>
              </a:rPr>
              <a:t>c) The animals cheering for Buzzard               d) The narrator’s confusion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Q5.</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What lesson can be learned from Buzzard’s experience?</a:t>
            </a:r>
            <a:br>
              <a:rPr lang="en-US" sz="1800" dirty="0">
                <a:effectLst/>
                <a:latin typeface="Times New Roman" panose="02020603050405020304" pitchFamily="18" charset="0"/>
                <a:ea typeface="Times New Roman" panose="02020603050405020304" pitchFamily="18" charset="0"/>
                <a:cs typeface="Arial" panose="020B0604020202020204" pitchFamily="34" charset="0"/>
              </a:rPr>
            </a:br>
            <a:r>
              <a:rPr lang="en-US" sz="1800" dirty="0">
                <a:effectLst/>
                <a:latin typeface="Times New Roman" panose="02020603050405020304" pitchFamily="18" charset="0"/>
                <a:ea typeface="Times New Roman" panose="02020603050405020304" pitchFamily="18" charset="0"/>
                <a:cs typeface="Arial" panose="020B0604020202020204" pitchFamily="34" charset="0"/>
              </a:rPr>
              <a:t>a) Teamwork is always better than working alone             b</a:t>
            </a:r>
            <a:r>
              <a:rPr lang="en-US" sz="1800" dirty="0">
                <a:effectLst/>
                <a:highlight>
                  <a:srgbClr val="FFFF00"/>
                </a:highlight>
                <a:latin typeface="Times New Roman" panose="02020603050405020304" pitchFamily="18" charset="0"/>
                <a:ea typeface="Times New Roman" panose="02020603050405020304" pitchFamily="18" charset="0"/>
                <a:cs typeface="Arial" panose="020B0604020202020204" pitchFamily="34" charset="0"/>
              </a:rPr>
              <a:t>) Pride and vanity can lead to problems</a:t>
            </a:r>
            <a:br>
              <a:rPr lang="en-US" sz="1800" dirty="0">
                <a:effectLst/>
                <a:highlight>
                  <a:srgbClr val="FFFF00"/>
                </a:highlight>
                <a:latin typeface="Times New Roman" panose="02020603050405020304" pitchFamily="18" charset="0"/>
                <a:ea typeface="Times New Roman" panose="02020603050405020304" pitchFamily="18" charset="0"/>
                <a:cs typeface="Arial" panose="020B0604020202020204" pitchFamily="34" charset="0"/>
              </a:rPr>
            </a:br>
            <a:r>
              <a:rPr lang="en-US" sz="1800" dirty="0">
                <a:effectLst/>
                <a:latin typeface="Times New Roman" panose="02020603050405020304" pitchFamily="18" charset="0"/>
                <a:ea typeface="Times New Roman" panose="02020603050405020304" pitchFamily="18" charset="0"/>
                <a:cs typeface="Arial" panose="020B0604020202020204" pitchFamily="34" charset="0"/>
              </a:rPr>
              <a:t>c) Animals should never try to control the sun            d) The fastest animal is always the most successful</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493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p:cNvSpPr txBox="1"/>
          <p:nvPr/>
        </p:nvSpPr>
        <p:spPr>
          <a:xfrm>
            <a:off x="2830874" y="1275444"/>
            <a:ext cx="7160937" cy="1181349"/>
          </a:xfrm>
          <a:prstGeom prst="rect">
            <a:avLst/>
          </a:prstGeom>
          <a:noFill/>
        </p:spPr>
        <p:txBody>
          <a:bodyPr wrap="square" rtlCol="1">
            <a:spAutoFit/>
          </a:bodyPr>
          <a:lstStyle/>
          <a:p>
            <a:pPr algn="l"/>
            <a:r>
              <a:rPr lang="en-US" sz="2000" b="1" dirty="0">
                <a:solidFill>
                  <a:schemeClr val="accent3">
                    <a:lumMod val="75000"/>
                  </a:schemeClr>
                </a:solidFill>
                <a:latin typeface="GE SS Text Bold" pitchFamily="18" charset="-78"/>
                <a:ea typeface="GE SS Text Bold" pitchFamily="18" charset="-78"/>
                <a:cs typeface="GE SS Text Bold" pitchFamily="18" charset="-78"/>
              </a:rPr>
              <a:t>PREASSESSMENT:</a:t>
            </a:r>
          </a:p>
          <a:p>
            <a:pPr algn="l">
              <a:lnSpc>
                <a:spcPct val="150000"/>
              </a:lnSpc>
            </a:pPr>
            <a:endParaRPr lang="en-US" dirty="0">
              <a:solidFill>
                <a:schemeClr val="accent1">
                  <a:lumMod val="50000"/>
                </a:schemeClr>
              </a:solidFill>
              <a:latin typeface="GE SS Text Bold" pitchFamily="18" charset="-78"/>
              <a:ea typeface="GE SS Text Bold" pitchFamily="18" charset="-78"/>
              <a:cs typeface="GE SS Text Bold" pitchFamily="18" charset="-78"/>
            </a:endParaRPr>
          </a:p>
          <a:p>
            <a:pPr algn="l">
              <a:lnSpc>
                <a:spcPct val="150000"/>
              </a:lnSpc>
            </a:pPr>
            <a:endParaRPr lang="en-US" dirty="0">
              <a:solidFill>
                <a:schemeClr val="accent1">
                  <a:lumMod val="50000"/>
                </a:schemeClr>
              </a:solidFill>
              <a:latin typeface="GE SS Text Bold" pitchFamily="18" charset="-78"/>
              <a:ea typeface="GE SS Text Bold" pitchFamily="18" charset="-78"/>
              <a:cs typeface="GE SS Text Bold" pitchFamily="18"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8" name="Flowchart: Alternate Process 7">
            <a:extLst>
              <a:ext uri="{FF2B5EF4-FFF2-40B4-BE49-F238E27FC236}">
                <a16:creationId xmlns:a16="http://schemas.microsoft.com/office/drawing/2014/main" id="{343589CC-A370-442E-118F-35C3F8B9E0A5}"/>
              </a:ext>
            </a:extLst>
          </p:cNvPr>
          <p:cNvSpPr/>
          <p:nvPr/>
        </p:nvSpPr>
        <p:spPr>
          <a:xfrm>
            <a:off x="10136777" y="5913674"/>
            <a:ext cx="1779317" cy="809089"/>
          </a:xfrm>
          <a:prstGeom prst="flowChartAlternateProcess">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IRS</a:t>
            </a:r>
          </a:p>
        </p:txBody>
      </p:sp>
      <p:sp>
        <p:nvSpPr>
          <p:cNvPr id="45" name="Double Wave 44"/>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Double Wave 47">
            <a:extLst>
              <a:ext uri="{FF2B5EF4-FFF2-40B4-BE49-F238E27FC236}">
                <a16:creationId xmlns:a16="http://schemas.microsoft.com/office/drawing/2014/main" id="{2F9AC521-2D58-F888-8C01-ECAF079DAA57}"/>
              </a:ext>
            </a:extLst>
          </p:cNvPr>
          <p:cNvSpPr/>
          <p:nvPr/>
        </p:nvSpPr>
        <p:spPr>
          <a:xfrm>
            <a:off x="9162545" y="596171"/>
            <a:ext cx="2726771"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9" name="Footer Placeholder 6">
            <a:extLst>
              <a:ext uri="{FF2B5EF4-FFF2-40B4-BE49-F238E27FC236}">
                <a16:creationId xmlns:a16="http://schemas.microsoft.com/office/drawing/2014/main" id="{4197D2A9-2877-C3AD-DBEF-96AB624CA8DF}"/>
              </a:ext>
            </a:extLst>
          </p:cNvPr>
          <p:cNvSpPr txBox="1">
            <a:spLocks/>
          </p:cNvSpPr>
          <p:nvPr/>
        </p:nvSpPr>
        <p:spPr>
          <a:xfrm>
            <a:off x="468880" y="45390"/>
            <a:ext cx="11589644" cy="4762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ISLAMIC  EDUCATIONAL COLLEGE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endParaRPr>
          </a:p>
        </p:txBody>
      </p:sp>
      <p:sp>
        <p:nvSpPr>
          <p:cNvPr id="33" name="Rectangle 32"/>
          <p:cNvSpPr/>
          <p:nvPr/>
        </p:nvSpPr>
        <p:spPr>
          <a:xfrm>
            <a:off x="2557243" y="2038936"/>
            <a:ext cx="8564631" cy="3108543"/>
          </a:xfrm>
          <a:prstGeom prst="rect">
            <a:avLst/>
          </a:prstGeom>
        </p:spPr>
        <p:txBody>
          <a:bodyPr wrap="square">
            <a:spAutoFit/>
          </a:bodyPr>
          <a:lstStyle/>
          <a:p>
            <a:r>
              <a:rPr lang="en-US" sz="2800" b="1" dirty="0"/>
              <a:t>Question 1: </a:t>
            </a:r>
            <a:r>
              <a:rPr lang="en-US" sz="2800" b="1" dirty="0">
                <a:solidFill>
                  <a:srgbClr val="C00000"/>
                </a:solidFill>
              </a:rPr>
              <a:t>Which of the following best defines a myth?</a:t>
            </a:r>
          </a:p>
          <a:p>
            <a:r>
              <a:rPr lang="en-US" sz="2800" b="1" dirty="0">
                <a:solidFill>
                  <a:srgbClr val="C00000"/>
                </a:solidFill>
              </a:rPr>
              <a:t>A) </a:t>
            </a:r>
            <a:r>
              <a:rPr lang="en-US" sz="2800" b="1" dirty="0"/>
              <a:t>A humorous story passed down through generations.</a:t>
            </a:r>
            <a:br>
              <a:rPr lang="en-US" sz="2800" b="1" dirty="0"/>
            </a:br>
            <a:r>
              <a:rPr lang="en-US" sz="2800" b="1" dirty="0">
                <a:solidFill>
                  <a:srgbClr val="C00000"/>
                </a:solidFill>
              </a:rPr>
              <a:t>B) </a:t>
            </a:r>
            <a:r>
              <a:rPr lang="en-US" sz="2800" b="1" dirty="0"/>
              <a:t>A traditional story explaining natural or social phenomena, typically involving supernatural beings or events.</a:t>
            </a:r>
            <a:br>
              <a:rPr lang="en-US" sz="2800" b="1" dirty="0"/>
            </a:br>
            <a:r>
              <a:rPr lang="en-US" sz="2800" b="1" dirty="0">
                <a:solidFill>
                  <a:srgbClr val="C00000"/>
                </a:solidFill>
              </a:rPr>
              <a:t>C) </a:t>
            </a:r>
            <a:r>
              <a:rPr lang="en-US" sz="2800" b="1" dirty="0"/>
              <a:t>A factual historical account of significant events.</a:t>
            </a:r>
            <a:br>
              <a:rPr lang="en-US" sz="2800" b="1" dirty="0"/>
            </a:br>
            <a:r>
              <a:rPr lang="en-US" sz="2800" b="1" dirty="0">
                <a:solidFill>
                  <a:srgbClr val="C00000"/>
                </a:solidFill>
              </a:rPr>
              <a:t>D) </a:t>
            </a:r>
            <a:r>
              <a:rPr lang="en-US" sz="2800" b="1" dirty="0"/>
              <a:t>A scientific explanation based on empirical evidence.</a:t>
            </a:r>
          </a:p>
        </p:txBody>
      </p:sp>
    </p:spTree>
    <p:extLst>
      <p:ext uri="{BB962C8B-B14F-4D97-AF65-F5344CB8AC3E}">
        <p14:creationId xmlns:p14="http://schemas.microsoft.com/office/powerpoint/2010/main" val="3352812552"/>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641486" y="1179783"/>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03:00 minutes</a:t>
              </a:r>
            </a:p>
          </p:txBody>
        </p:sp>
      </p:grpSp>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p:cNvSpPr txBox="1"/>
          <p:nvPr/>
        </p:nvSpPr>
        <p:spPr>
          <a:xfrm>
            <a:off x="2940963" y="1476626"/>
            <a:ext cx="2497468" cy="871720"/>
          </a:xfrm>
          <a:prstGeom prst="rect">
            <a:avLst/>
          </a:prstGeom>
          <a:noFill/>
        </p:spPr>
        <p:txBody>
          <a:bodyPr wrap="square" rtlCol="1">
            <a:spAutoFit/>
          </a:bodyPr>
          <a:lstStyle/>
          <a:p>
            <a:pPr algn="l">
              <a:lnSpc>
                <a:spcPct val="250000"/>
              </a:lnSpc>
            </a:pPr>
            <a:r>
              <a:rPr lang="en-US" sz="2000" b="1" dirty="0">
                <a:solidFill>
                  <a:srgbClr val="FFC000"/>
                </a:solidFill>
                <a:latin typeface="GE SS Text Bold" pitchFamily="18" charset="-78"/>
                <a:ea typeface="GE SS Text Bold" pitchFamily="18" charset="-78"/>
                <a:cs typeface="GE SS Text Bold" pitchFamily="18" charset="-78"/>
              </a:rPr>
              <a:t>Critical Thinking </a:t>
            </a:r>
            <a:endParaRPr lang="ar-SA" sz="2000" b="1" dirty="0">
              <a:solidFill>
                <a:srgbClr val="FFC000"/>
              </a:solidFill>
              <a:latin typeface="GE SS Text Bold" pitchFamily="18" charset="-78"/>
              <a:ea typeface="GE SS Text Bold" pitchFamily="18" charset="-78"/>
              <a:cs typeface="GE SS Text Bold" pitchFamily="18" charset="-78"/>
            </a:endParaRPr>
          </a:p>
        </p:txBody>
      </p:sp>
      <p:sp>
        <p:nvSpPr>
          <p:cNvPr id="43" name="Rounded Rectangle 42"/>
          <p:cNvSpPr/>
          <p:nvPr/>
        </p:nvSpPr>
        <p:spPr>
          <a:xfrm>
            <a:off x="98791" y="5398346"/>
            <a:ext cx="222705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4" name="3 Minute Countdown timer (Minimal)">
            <a:hlinkClick r:id="" action="ppaction://media"/>
            <a:extLst>
              <a:ext uri="{FF2B5EF4-FFF2-40B4-BE49-F238E27FC236}">
                <a16:creationId xmlns:a16="http://schemas.microsoft.com/office/drawing/2014/main" id="{4C4EE292-BF6C-2A8C-9B40-B46A01CCFB3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704333" y="2012915"/>
            <a:ext cx="1273660" cy="716434"/>
          </a:xfrm>
          <a:prstGeom prst="rect">
            <a:avLst/>
          </a:prstGeom>
        </p:spPr>
      </p:pic>
      <p:sp>
        <p:nvSpPr>
          <p:cNvPr id="45" name="Double Wave 44"/>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Double Wave 47">
            <a:extLst>
              <a:ext uri="{FF2B5EF4-FFF2-40B4-BE49-F238E27FC236}">
                <a16:creationId xmlns:a16="http://schemas.microsoft.com/office/drawing/2014/main" id="{2F9AC521-2D58-F888-8C01-ECAF079DAA57}"/>
              </a:ext>
            </a:extLst>
          </p:cNvPr>
          <p:cNvSpPr/>
          <p:nvPr/>
        </p:nvSpPr>
        <p:spPr>
          <a:xfrm>
            <a:off x="9162545" y="596171"/>
            <a:ext cx="2726771"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9" name="Footer Placeholder 6">
            <a:extLst>
              <a:ext uri="{FF2B5EF4-FFF2-40B4-BE49-F238E27FC236}">
                <a16:creationId xmlns:a16="http://schemas.microsoft.com/office/drawing/2014/main" id="{4197D2A9-2877-C3AD-DBEF-96AB624CA8DF}"/>
              </a:ext>
            </a:extLst>
          </p:cNvPr>
          <p:cNvSpPr txBox="1">
            <a:spLocks/>
          </p:cNvSpPr>
          <p:nvPr/>
        </p:nvSpPr>
        <p:spPr>
          <a:xfrm>
            <a:off x="468880" y="45390"/>
            <a:ext cx="11589644" cy="4762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endParaRPr>
          </a:p>
        </p:txBody>
      </p:sp>
      <p:sp>
        <p:nvSpPr>
          <p:cNvPr id="5" name="Rectangle 4"/>
          <p:cNvSpPr/>
          <p:nvPr/>
        </p:nvSpPr>
        <p:spPr>
          <a:xfrm>
            <a:off x="2463755" y="2873383"/>
            <a:ext cx="4015422" cy="3849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Students 1+3 : </a:t>
            </a:r>
          </a:p>
          <a:p>
            <a:pPr algn="ctr"/>
            <a:r>
              <a:rPr lang="en-US" dirty="0"/>
              <a:t>  </a:t>
            </a:r>
          </a:p>
          <a:p>
            <a:r>
              <a:rPr lang="en-US" b="1" dirty="0">
                <a:solidFill>
                  <a:schemeClr val="tx1"/>
                </a:solidFill>
              </a:rPr>
              <a:t>1. What does Buzzard’s behavior teach us about how pride can affect decision-making?</a:t>
            </a:r>
          </a:p>
          <a:p>
            <a:r>
              <a:rPr lang="en-US" b="1" dirty="0">
                <a:solidFill>
                  <a:schemeClr val="tx1"/>
                </a:solidFill>
              </a:rPr>
              <a:t>2. If you were one of the animals watching, would you have chosen Buzzard for this task? Why or why not?</a:t>
            </a:r>
          </a:p>
          <a:p>
            <a:r>
              <a:rPr lang="en-US" b="1" dirty="0">
                <a:solidFill>
                  <a:schemeClr val="tx1"/>
                </a:solidFill>
              </a:rPr>
              <a:t>3.How might the story be different if Buzzard had hidden the sun in a safer place, like his wings or tail?</a:t>
            </a:r>
          </a:p>
          <a:p>
            <a:pPr algn="ctr"/>
            <a:endParaRPr lang="en-US" dirty="0"/>
          </a:p>
        </p:txBody>
      </p:sp>
      <p:sp>
        <p:nvSpPr>
          <p:cNvPr id="33" name="Rectangle 32"/>
          <p:cNvSpPr/>
          <p:nvPr/>
        </p:nvSpPr>
        <p:spPr>
          <a:xfrm>
            <a:off x="6839559" y="2873383"/>
            <a:ext cx="4339091" cy="3849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Students 2+4 :</a:t>
            </a:r>
          </a:p>
          <a:p>
            <a:pPr algn="ctr"/>
            <a:endParaRPr lang="en-US" b="1" dirty="0">
              <a:solidFill>
                <a:srgbClr val="C00000"/>
              </a:solidFill>
            </a:endParaRPr>
          </a:p>
          <a:p>
            <a:pPr algn="ctr"/>
            <a:r>
              <a:rPr lang="en-US" dirty="0"/>
              <a:t> </a:t>
            </a:r>
          </a:p>
          <a:p>
            <a:pPr marL="342900" indent="-342900">
              <a:buAutoNum type="arabicPeriod"/>
            </a:pPr>
            <a:r>
              <a:rPr lang="en-US" b="1" dirty="0">
                <a:solidFill>
                  <a:schemeClr val="tx1"/>
                </a:solidFill>
                <a:latin typeface="Times New Roman" panose="02020603050405020304" pitchFamily="18" charset="0"/>
                <a:cs typeface="Times New Roman" panose="02020603050405020304" pitchFamily="18" charset="0"/>
              </a:rPr>
              <a:t>Why do you think Buzzard wanted to hide the sun in his crown of feathers instead of his tail?</a:t>
            </a:r>
          </a:p>
          <a:p>
            <a:pPr marL="342900" indent="-342900">
              <a:buAutoNum type="arabicPeriod"/>
            </a:pPr>
            <a:r>
              <a:rPr lang="en-US" b="1" dirty="0">
                <a:solidFill>
                  <a:schemeClr val="tx1"/>
                </a:solidFill>
                <a:latin typeface="Times New Roman" panose="02020603050405020304" pitchFamily="18" charset="0"/>
                <a:cs typeface="Times New Roman" panose="02020603050405020304" pitchFamily="18" charset="0"/>
              </a:rPr>
              <a:t>What could happen if Buzzard dropped the piece of sun in the </a:t>
            </a:r>
            <a:r>
              <a:rPr lang="en-US" b="1" dirty="0" err="1">
                <a:solidFill>
                  <a:schemeClr val="tx1"/>
                </a:solidFill>
                <a:latin typeface="Times New Roman" panose="02020603050405020304" pitchFamily="18" charset="0"/>
                <a:cs typeface="Times New Roman" panose="02020603050405020304" pitchFamily="18" charset="0"/>
              </a:rPr>
              <a:t>tunnel?Do</a:t>
            </a:r>
            <a:r>
              <a:rPr lang="en-US" b="1" dirty="0">
                <a:solidFill>
                  <a:schemeClr val="tx1"/>
                </a:solidFill>
                <a:latin typeface="Times New Roman" panose="02020603050405020304" pitchFamily="18" charset="0"/>
                <a:cs typeface="Times New Roman" panose="02020603050405020304" pitchFamily="18" charset="0"/>
              </a:rPr>
              <a:t> you think the other animals trusted Buzzard to bring back the sun? Why or why not?</a:t>
            </a:r>
          </a:p>
        </p:txBody>
      </p:sp>
    </p:spTree>
    <p:extLst>
      <p:ext uri="{BB962C8B-B14F-4D97-AF65-F5344CB8AC3E}">
        <p14:creationId xmlns:p14="http://schemas.microsoft.com/office/powerpoint/2010/main" val="36967957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0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85143" y="4880714"/>
            <a:ext cx="2145162"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5" name="Double Wave 44"/>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Double Wave 47">
            <a:extLst>
              <a:ext uri="{FF2B5EF4-FFF2-40B4-BE49-F238E27FC236}">
                <a16:creationId xmlns:a16="http://schemas.microsoft.com/office/drawing/2014/main" id="{2F9AC521-2D58-F888-8C01-ECAF079DAA57}"/>
              </a:ext>
            </a:extLst>
          </p:cNvPr>
          <p:cNvSpPr/>
          <p:nvPr/>
        </p:nvSpPr>
        <p:spPr>
          <a:xfrm>
            <a:off x="9162545" y="596171"/>
            <a:ext cx="2726771"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9" name="Footer Placeholder 6">
            <a:extLst>
              <a:ext uri="{FF2B5EF4-FFF2-40B4-BE49-F238E27FC236}">
                <a16:creationId xmlns:a16="http://schemas.microsoft.com/office/drawing/2014/main" id="{4197D2A9-2877-C3AD-DBEF-96AB624CA8DF}"/>
              </a:ext>
            </a:extLst>
          </p:cNvPr>
          <p:cNvSpPr txBox="1">
            <a:spLocks/>
          </p:cNvSpPr>
          <p:nvPr/>
        </p:nvSpPr>
        <p:spPr>
          <a:xfrm>
            <a:off x="468880" y="45390"/>
            <a:ext cx="11589644" cy="4762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ISLAMIC  EDUCATIONAL COLLEGE				</a:t>
            </a:r>
            <a:r>
              <a:rPr lang="en-US" sz="240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endParaRPr>
          </a:p>
        </p:txBody>
      </p:sp>
      <p:sp>
        <p:nvSpPr>
          <p:cNvPr id="3" name="Rectangle 2"/>
          <p:cNvSpPr/>
          <p:nvPr/>
        </p:nvSpPr>
        <p:spPr>
          <a:xfrm>
            <a:off x="2450106" y="2348345"/>
            <a:ext cx="8860793" cy="3970318"/>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Real-Life Application Question:</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Buzzard thought he was the most beautiful bird and wanted to show off, but his pride caused him trouble when the sun burned his crown of feathers.</a:t>
            </a:r>
          </a:p>
          <a:p>
            <a:r>
              <a:rPr lang="en-US" sz="2800" b="1" dirty="0">
                <a:latin typeface="Times New Roman" panose="02020603050405020304" pitchFamily="18" charset="0"/>
                <a:cs typeface="Times New Roman" panose="02020603050405020304" pitchFamily="18" charset="0"/>
              </a:rPr>
              <a:t>Question for Students:</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Can you think of a time in school or daily life when someone wanted to show off or act better than others, but it ended up causing a problem? How could they have acted differently to avoid that mistake? </a:t>
            </a:r>
          </a:p>
        </p:txBody>
      </p:sp>
      <p:sp>
        <p:nvSpPr>
          <p:cNvPr id="6" name="Rectangle 5"/>
          <p:cNvSpPr/>
          <p:nvPr/>
        </p:nvSpPr>
        <p:spPr>
          <a:xfrm>
            <a:off x="2521130" y="1195248"/>
            <a:ext cx="6257109" cy="920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Real Life Application </a:t>
            </a:r>
          </a:p>
        </p:txBody>
      </p:sp>
      <p:pic>
        <p:nvPicPr>
          <p:cNvPr id="33" name="1 MINUTE COUNTDOWN TIMER (60 SECONDS TIMER)">
            <a:hlinkClick r:id="" action="ppaction://media"/>
            <a:extLst>
              <a:ext uri="{FF2B5EF4-FFF2-40B4-BE49-F238E27FC236}">
                <a16:creationId xmlns:a16="http://schemas.microsoft.com/office/drawing/2014/main" id="{F3A40217-EF45-A2C8-AF76-F8569D0EE7A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572470" y="1478359"/>
            <a:ext cx="1336507" cy="751785"/>
          </a:xfrm>
          <a:prstGeom prst="rect">
            <a:avLst/>
          </a:prstGeom>
        </p:spPr>
      </p:pic>
      <p:sp>
        <p:nvSpPr>
          <p:cNvPr id="7" name="AutoShape 2" descr="Kagan Structure: RallyRobin – Fountain Middle School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7"/>
          <a:stretch>
            <a:fillRect/>
          </a:stretch>
        </p:blipFill>
        <p:spPr>
          <a:xfrm>
            <a:off x="10728876" y="5418306"/>
            <a:ext cx="1675865" cy="1304457"/>
          </a:xfrm>
          <a:prstGeom prst="rect">
            <a:avLst/>
          </a:prstGeom>
        </p:spPr>
      </p:pic>
    </p:spTree>
    <p:extLst>
      <p:ext uri="{BB962C8B-B14F-4D97-AF65-F5344CB8AC3E}">
        <p14:creationId xmlns:p14="http://schemas.microsoft.com/office/powerpoint/2010/main" val="2025381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3"/>
                                        </p:tgtEl>
                                      </p:cBhvr>
                                    </p:cmd>
                                  </p:childTnLst>
                                </p:cTn>
                              </p:par>
                            </p:childTnLst>
                          </p:cTn>
                        </p:par>
                      </p:childTnLst>
                    </p:cTn>
                  </p:par>
                </p:childTnLst>
              </p:cTn>
              <p:nextCondLst>
                <p:cond evt="onClick" delay="0">
                  <p:tgtEl>
                    <p:spTgt spid="33"/>
                  </p:tgtEl>
                </p:cond>
              </p:nextCondLst>
            </p:seq>
            <p:video>
              <p:cMediaNode vol="80000">
                <p:cTn id="12" fill="hold" display="0">
                  <p:stCondLst>
                    <p:cond delay="indefinite"/>
                  </p:stCondLst>
                </p:cTn>
                <p:tgtEl>
                  <p:spTgt spid="3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131252-0C9B-4DF8-96BE-E1FB88F7CDFB}"/>
              </a:ext>
            </a:extLst>
          </p:cNvPr>
          <p:cNvSpPr txBox="1"/>
          <p:nvPr/>
        </p:nvSpPr>
        <p:spPr>
          <a:xfrm>
            <a:off x="1087821" y="868400"/>
            <a:ext cx="9364717" cy="4524315"/>
          </a:xfrm>
          <a:prstGeom prst="rect">
            <a:avLst/>
          </a:prstGeom>
          <a:noFill/>
        </p:spPr>
        <p:txBody>
          <a:bodyPr wrap="square">
            <a:spAutoFit/>
          </a:bodyPr>
          <a:lstStyle/>
          <a:p>
            <a:r>
              <a:rPr lang="en-US" sz="2400" dirty="0"/>
              <a:t>Page 10</a:t>
            </a:r>
          </a:p>
          <a:p>
            <a:endParaRPr lang="en-US" sz="2400" dirty="0"/>
          </a:p>
          <a:p>
            <a:endParaRPr lang="en-US" sz="2400" dirty="0"/>
          </a:p>
          <a:p>
            <a:r>
              <a:rPr lang="en-US" sz="2400" dirty="0"/>
              <a:t>They looked up, and they saw smoke coming from </a:t>
            </a:r>
          </a:p>
          <a:p>
            <a:r>
              <a:rPr lang="en-US" sz="2400" dirty="0"/>
              <a:t>Buzzard’s head. “Oh, no! Buzzard! Your head! Your head!” They got water </a:t>
            </a:r>
          </a:p>
          <a:p>
            <a:r>
              <a:rPr lang="en-US" sz="2400" dirty="0"/>
              <a:t>and  </a:t>
            </a:r>
            <a:r>
              <a:rPr lang="en-US" sz="2400" dirty="0">
                <a:highlight>
                  <a:srgbClr val="FFFF00"/>
                </a:highlight>
              </a:rPr>
              <a:t>Whoosh! Whoosh! Whoosh</a:t>
            </a:r>
            <a:r>
              <a:rPr lang="en-US" sz="2400" dirty="0"/>
              <a:t>! The light went out.</a:t>
            </a:r>
          </a:p>
          <a:p>
            <a:endParaRPr lang="en-US" sz="2400" dirty="0"/>
          </a:p>
          <a:p>
            <a:r>
              <a:rPr lang="en-US" sz="2400" dirty="0"/>
              <a:t>Wolf looked up and said, “Buzzard! You’re bald!”</a:t>
            </a:r>
          </a:p>
          <a:p>
            <a:r>
              <a:rPr lang="en-US" sz="2400" dirty="0"/>
              <a:t>All of Buzzard’s feathers crackled and fell down to the ground. Big Bad </a:t>
            </a:r>
          </a:p>
          <a:p>
            <a:r>
              <a:rPr lang="en-US" sz="2400" dirty="0"/>
              <a:t>Buzzard got so shy and quiet that he ran and hid in the back of the room. </a:t>
            </a:r>
          </a:p>
          <a:p>
            <a:r>
              <a:rPr lang="en-US" sz="2400" dirty="0"/>
              <a:t>And you know, Buzzard has been bald ever since, and he still doesn’t like </a:t>
            </a:r>
          </a:p>
          <a:p>
            <a:r>
              <a:rPr lang="en-US" sz="2400" dirty="0"/>
              <a:t>anybody looking at him</a:t>
            </a:r>
          </a:p>
        </p:txBody>
      </p:sp>
      <p:pic>
        <p:nvPicPr>
          <p:cNvPr id="2" name="grandmother spider">
            <a:hlinkClick r:id="" action="ppaction://media"/>
            <a:extLst>
              <a:ext uri="{FF2B5EF4-FFF2-40B4-BE49-F238E27FC236}">
                <a16:creationId xmlns:a16="http://schemas.microsoft.com/office/drawing/2014/main" id="{6FED9110-E81D-4492-8E84-7E168B8589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26497" y="624718"/>
            <a:ext cx="487363" cy="487363"/>
          </a:xfrm>
          <a:prstGeom prst="rect">
            <a:avLst/>
          </a:prstGeom>
        </p:spPr>
      </p:pic>
    </p:spTree>
    <p:extLst>
      <p:ext uri="{BB962C8B-B14F-4D97-AF65-F5344CB8AC3E}">
        <p14:creationId xmlns:p14="http://schemas.microsoft.com/office/powerpoint/2010/main" val="217178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9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Common Buzzard - Newman's Birds of Southern Africa">
            <a:extLst>
              <a:ext uri="{FF2B5EF4-FFF2-40B4-BE49-F238E27FC236}">
                <a16:creationId xmlns:a16="http://schemas.microsoft.com/office/drawing/2014/main" id="{A413909C-D1D3-4D04-9AAE-2F4EA2A24B5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Buzzard">
            <a:extLst>
              <a:ext uri="{FF2B5EF4-FFF2-40B4-BE49-F238E27FC236}">
                <a16:creationId xmlns:a16="http://schemas.microsoft.com/office/drawing/2014/main" id="{2D6BB9AF-FF70-4F42-B9B4-70A96B3AE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060" y="1017768"/>
            <a:ext cx="6751803" cy="31398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F3F0AFB-F212-4BEA-AAB0-4205FDB76C51}"/>
              </a:ext>
            </a:extLst>
          </p:cNvPr>
          <p:cNvPicPr>
            <a:picLocks noChangeAspect="1"/>
          </p:cNvPicPr>
          <p:nvPr/>
        </p:nvPicPr>
        <p:blipFill>
          <a:blip r:embed="rId3"/>
          <a:stretch>
            <a:fillRect/>
          </a:stretch>
        </p:blipFill>
        <p:spPr>
          <a:xfrm>
            <a:off x="7803832" y="1027707"/>
            <a:ext cx="3533775" cy="4476750"/>
          </a:xfrm>
          <a:prstGeom prst="rect">
            <a:avLst/>
          </a:prstGeom>
        </p:spPr>
      </p:pic>
      <p:sp>
        <p:nvSpPr>
          <p:cNvPr id="6" name="TextBox 5">
            <a:extLst>
              <a:ext uri="{FF2B5EF4-FFF2-40B4-BE49-F238E27FC236}">
                <a16:creationId xmlns:a16="http://schemas.microsoft.com/office/drawing/2014/main" id="{5884713B-83FA-4BE9-874D-744F078B58B5}"/>
              </a:ext>
            </a:extLst>
          </p:cNvPr>
          <p:cNvSpPr txBox="1"/>
          <p:nvPr/>
        </p:nvSpPr>
        <p:spPr>
          <a:xfrm>
            <a:off x="854393" y="4596516"/>
            <a:ext cx="6097314" cy="1815882"/>
          </a:xfrm>
          <a:prstGeom prst="rect">
            <a:avLst/>
          </a:prstGeom>
          <a:noFill/>
        </p:spPr>
        <p:txBody>
          <a:bodyPr wrap="square">
            <a:spAutoFit/>
          </a:bodyPr>
          <a:lstStyle/>
          <a:p>
            <a:r>
              <a:rPr lang="en-US" b="1" dirty="0"/>
              <a:t>:</a:t>
            </a:r>
            <a:r>
              <a:rPr lang="en-US" dirty="0"/>
              <a:t> </a:t>
            </a:r>
            <a:r>
              <a:rPr lang="en-US" sz="2800" dirty="0"/>
              <a:t>Buzzard has been shy ever since. Can you describe a time you avoided people after feeling embarrassed, and what you did (or could do) to feel confident again?</a:t>
            </a:r>
            <a:endParaRPr lang="en-US" dirty="0"/>
          </a:p>
        </p:txBody>
      </p:sp>
      <p:sp>
        <p:nvSpPr>
          <p:cNvPr id="7" name="Rounded Rectangle 23">
            <a:extLst>
              <a:ext uri="{FF2B5EF4-FFF2-40B4-BE49-F238E27FC236}">
                <a16:creationId xmlns:a16="http://schemas.microsoft.com/office/drawing/2014/main" id="{F53BF513-47E5-4AFC-BE52-4D4928F2C373}"/>
              </a:ext>
            </a:extLst>
          </p:cNvPr>
          <p:cNvSpPr/>
          <p:nvPr/>
        </p:nvSpPr>
        <p:spPr>
          <a:xfrm>
            <a:off x="1204495" y="278109"/>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Tree>
    <p:extLst>
      <p:ext uri="{BB962C8B-B14F-4D97-AF65-F5344CB8AC3E}">
        <p14:creationId xmlns:p14="http://schemas.microsoft.com/office/powerpoint/2010/main" val="17433840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507" y="407754"/>
            <a:ext cx="11338562" cy="5693866"/>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Wolf said, “Possum’s burned his tail off and now Buzzard’s </a:t>
            </a:r>
            <a:r>
              <a:rPr lang="en-US" sz="2800" dirty="0">
                <a:highlight>
                  <a:srgbClr val="FFFF00"/>
                </a:highlight>
                <a:latin typeface="Times New Roman" panose="02020603050405020304" pitchFamily="18" charset="0"/>
                <a:cs typeface="Times New Roman" panose="02020603050405020304" pitchFamily="18" charset="0"/>
              </a:rPr>
              <a:t>bald</a:t>
            </a:r>
            <a:r>
              <a:rPr lang="en-US" sz="2800" dirty="0">
                <a:latin typeface="Times New Roman" panose="02020603050405020304" pitchFamily="18" charset="0"/>
                <a:cs typeface="Times New Roman" panose="02020603050405020304" pitchFamily="18" charset="0"/>
              </a:rPr>
              <a:t>, and we still don’t have any sun. What are we going to do now?” A tiny voice from up above said, “Send me, I’ll go! Hey, send me, I’ll go! I’ll go!” Wolf looked all around, but he couldn’t tell where the voice was coming from. “Who is that? Where are you? Come down where I can see you.” Down from the corner of the ceiling </a:t>
            </a:r>
            <a:r>
              <a:rPr lang="en-US" sz="2800" dirty="0">
                <a:highlight>
                  <a:srgbClr val="FFFF00"/>
                </a:highlight>
                <a:latin typeface="Times New Roman" panose="02020603050405020304" pitchFamily="18" charset="0"/>
                <a:cs typeface="Times New Roman" panose="02020603050405020304" pitchFamily="18" charset="0"/>
              </a:rPr>
              <a:t>squeaked</a:t>
            </a:r>
            <a:r>
              <a:rPr lang="en-US" sz="2800" dirty="0">
                <a:latin typeface="Times New Roman" panose="02020603050405020304" pitchFamily="18" charset="0"/>
                <a:cs typeface="Times New Roman" panose="02020603050405020304" pitchFamily="18" charset="0"/>
              </a:rPr>
              <a:t> the tiny voice: “Send </a:t>
            </a:r>
            <a:r>
              <a:rPr lang="en-US" sz="2800" dirty="0" err="1">
                <a:latin typeface="Times New Roman" panose="02020603050405020304" pitchFamily="18" charset="0"/>
                <a:cs typeface="Times New Roman" panose="02020603050405020304" pitchFamily="18" charset="0"/>
              </a:rPr>
              <a:t>meeeeeee</a:t>
            </a:r>
            <a:r>
              <a:rPr lang="en-US" sz="2800" dirty="0">
                <a:latin typeface="Times New Roman" panose="02020603050405020304" pitchFamily="18" charset="0"/>
                <a:cs typeface="Times New Roman" panose="02020603050405020304" pitchFamily="18" charset="0"/>
              </a:rPr>
              <a:t>!”And right there in front of Wolf landed a tiny spider. The spider looked up and Wolf looked down, and Wolf said, “Oh, no! Not you, Grandma! You can’t go to the other side of the world. You’re too old—and besides that, you’re too slow!” Well, this was Grandmother Spider. She had done many things to help the animals in her long life. She crossed her little arms and said, “I know I’m old. You don’t have to tell me I’m old. But I want to help my people one more time. I need a piece of clay about so big, and you’ll get me a piece, won’t you, son ?</a:t>
            </a:r>
          </a:p>
        </p:txBody>
      </p:sp>
      <p:pic>
        <p:nvPicPr>
          <p:cNvPr id="5" name="grandmother spider">
            <a:hlinkClick r:id="" action="ppaction://media"/>
            <a:extLst>
              <a:ext uri="{FF2B5EF4-FFF2-40B4-BE49-F238E27FC236}">
                <a16:creationId xmlns:a16="http://schemas.microsoft.com/office/drawing/2014/main" id="{66E23029-6803-48F0-901C-47974E31A0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40585" y="5962883"/>
            <a:ext cx="487363" cy="487363"/>
          </a:xfrm>
          <a:prstGeom prst="rect">
            <a:avLst/>
          </a:prstGeom>
        </p:spPr>
      </p:pic>
    </p:spTree>
    <p:extLst>
      <p:ext uri="{BB962C8B-B14F-4D97-AF65-F5344CB8AC3E}">
        <p14:creationId xmlns:p14="http://schemas.microsoft.com/office/powerpoint/2010/main" val="102807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9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E689B4-9D9A-497A-BAA5-88F30E307A74}"/>
              </a:ext>
            </a:extLst>
          </p:cNvPr>
          <p:cNvSpPr txBox="1"/>
          <p:nvPr/>
        </p:nvSpPr>
        <p:spPr>
          <a:xfrm>
            <a:off x="3048000" y="894080"/>
            <a:ext cx="6797040" cy="1077218"/>
          </a:xfrm>
          <a:prstGeom prst="rect">
            <a:avLst/>
          </a:prstGeom>
          <a:noFill/>
        </p:spPr>
        <p:txBody>
          <a:bodyPr wrap="square" rtlCol="0">
            <a:spAutoFit/>
          </a:bodyPr>
          <a:lstStyle/>
          <a:p>
            <a:r>
              <a:rPr lang="en-US" sz="3200" dirty="0"/>
              <a:t>Squeaked : made short high-pitched sound</a:t>
            </a:r>
          </a:p>
        </p:txBody>
      </p:sp>
      <p:pic>
        <p:nvPicPr>
          <p:cNvPr id="3" name="spider-squeek-85399">
            <a:hlinkClick r:id="" action="ppaction://media"/>
            <a:extLst>
              <a:ext uri="{FF2B5EF4-FFF2-40B4-BE49-F238E27FC236}">
                <a16:creationId xmlns:a16="http://schemas.microsoft.com/office/drawing/2014/main" id="{CFB9210B-B0FF-4CD1-8DB8-8D06E3276A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76589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23C6BA-0631-4F22-8A45-49A8F8AB3D54}"/>
              </a:ext>
            </a:extLst>
          </p:cNvPr>
          <p:cNvSpPr txBox="1"/>
          <p:nvPr/>
        </p:nvSpPr>
        <p:spPr>
          <a:xfrm>
            <a:off x="1544320" y="1605280"/>
            <a:ext cx="7965440" cy="4832092"/>
          </a:xfrm>
          <a:prstGeom prst="rect">
            <a:avLst/>
          </a:prstGeom>
          <a:noFill/>
        </p:spPr>
        <p:txBody>
          <a:bodyPr wrap="square" rtlCol="0">
            <a:spAutoFit/>
          </a:bodyPr>
          <a:lstStyle/>
          <a:p>
            <a:r>
              <a:rPr lang="en-US" sz="4400" dirty="0"/>
              <a:t>Warm up</a:t>
            </a:r>
          </a:p>
          <a:p>
            <a:endParaRPr lang="en-US" sz="4400" dirty="0"/>
          </a:p>
          <a:p>
            <a:r>
              <a:rPr lang="en-US" sz="4400" dirty="0"/>
              <a:t>Recall events from the previous class </a:t>
            </a:r>
          </a:p>
          <a:p>
            <a:r>
              <a:rPr lang="en-US" sz="4400" dirty="0"/>
              <a:t>Who volunteered to go and get a piece of the sun after buzzard’s return?? </a:t>
            </a:r>
          </a:p>
        </p:txBody>
      </p:sp>
      <p:sp>
        <p:nvSpPr>
          <p:cNvPr id="3" name="Rounded Rectangle 34">
            <a:extLst>
              <a:ext uri="{FF2B5EF4-FFF2-40B4-BE49-F238E27FC236}">
                <a16:creationId xmlns:a16="http://schemas.microsoft.com/office/drawing/2014/main" id="{49B61C86-5830-47DE-8D56-C6ED29ACA87C}"/>
              </a:ext>
            </a:extLst>
          </p:cNvPr>
          <p:cNvSpPr/>
          <p:nvPr/>
        </p:nvSpPr>
        <p:spPr>
          <a:xfrm>
            <a:off x="564304" y="860230"/>
            <a:ext cx="2158810" cy="463827"/>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Tree>
    <p:extLst>
      <p:ext uri="{BB962C8B-B14F-4D97-AF65-F5344CB8AC3E}">
        <p14:creationId xmlns:p14="http://schemas.microsoft.com/office/powerpoint/2010/main" val="1947470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1AA4A9-2ED0-4A3C-A7F5-99E61457D750}"/>
              </a:ext>
            </a:extLst>
          </p:cNvPr>
          <p:cNvSpPr txBox="1"/>
          <p:nvPr/>
        </p:nvSpPr>
        <p:spPr>
          <a:xfrm>
            <a:off x="1174532" y="307428"/>
            <a:ext cx="9782502" cy="6124754"/>
          </a:xfrm>
          <a:prstGeom prst="rect">
            <a:avLst/>
          </a:prstGeom>
          <a:noFill/>
        </p:spPr>
        <p:txBody>
          <a:bodyPr wrap="square">
            <a:spAutoFit/>
          </a:bodyPr>
          <a:lstStyle/>
          <a:p>
            <a:r>
              <a:rPr lang="en-US" sz="2800" dirty="0"/>
              <a:t>Wolf went and got Grandmother Spider a piece of clay, and she sat in the middle of the room and began to </a:t>
            </a:r>
            <a:r>
              <a:rPr lang="en-US" sz="2800" dirty="0">
                <a:highlight>
                  <a:srgbClr val="FFFF00"/>
                </a:highlight>
              </a:rPr>
              <a:t>chant</a:t>
            </a:r>
            <a:r>
              <a:rPr lang="en-US" sz="2800" dirty="0"/>
              <a:t>. Soon she had worked the clay into a little bowl. She picked up that beautiful clay bowl and disappeared inside the tunnel. They say it took Grandma Spider a long, long, long, long time to get to the other side of the world. The Sun Guards were out now. </a:t>
            </a:r>
            <a:r>
              <a:rPr lang="en-US" sz="2800" dirty="0">
                <a:solidFill>
                  <a:srgbClr val="FF0000"/>
                </a:solidFill>
              </a:rPr>
              <a:t>They</a:t>
            </a:r>
            <a:r>
              <a:rPr lang="en-US" sz="2800" dirty="0"/>
              <a:t> knew </a:t>
            </a:r>
            <a:r>
              <a:rPr lang="en-US" sz="2800" u="sng" dirty="0"/>
              <a:t>somebody</a:t>
            </a:r>
            <a:r>
              <a:rPr lang="en-US" sz="2800" dirty="0"/>
              <a:t> was trying to steal some of their sun, and they stood in a tight circle around it. They weren’t going to let </a:t>
            </a:r>
            <a:r>
              <a:rPr lang="en-US" sz="2800" u="sng" dirty="0"/>
              <a:t>anybody</a:t>
            </a:r>
            <a:r>
              <a:rPr lang="en-US" sz="2800" dirty="0"/>
              <a:t> through. The Sun Guards were mean-looking monsters. They had fire coming out of their heads. They had fire coming out of their mouths: </a:t>
            </a:r>
            <a:r>
              <a:rPr lang="en-US" sz="2800" dirty="0" err="1"/>
              <a:t>Hissssss</a:t>
            </a:r>
            <a:r>
              <a:rPr lang="en-US" sz="2800" dirty="0"/>
              <a:t>! And they held their weapons, ready for a fight. But Grandmother Spider was so tiny that they didn’t even see her. She sneaked between them, went up to the sun, took a little piece, put it in her clay bowl, and sneaked back past the Sun Guard.</a:t>
            </a:r>
          </a:p>
        </p:txBody>
      </p:sp>
      <p:pic>
        <p:nvPicPr>
          <p:cNvPr id="3" name="grandmother spider">
            <a:hlinkClick r:id="" action="ppaction://media"/>
            <a:extLst>
              <a:ext uri="{FF2B5EF4-FFF2-40B4-BE49-F238E27FC236}">
                <a16:creationId xmlns:a16="http://schemas.microsoft.com/office/drawing/2014/main" id="{762675D5-11E3-4AD7-BB21-F93B314464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18905" y="5944819"/>
            <a:ext cx="487363" cy="487363"/>
          </a:xfrm>
          <a:prstGeom prst="rect">
            <a:avLst/>
          </a:prstGeom>
        </p:spPr>
      </p:pic>
    </p:spTree>
    <p:extLst>
      <p:ext uri="{BB962C8B-B14F-4D97-AF65-F5344CB8AC3E}">
        <p14:creationId xmlns:p14="http://schemas.microsoft.com/office/powerpoint/2010/main" val="350043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9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AE7E3E-7EAF-4049-A67E-97F3FB2EFC8D}"/>
              </a:ext>
            </a:extLst>
          </p:cNvPr>
          <p:cNvSpPr txBox="1"/>
          <p:nvPr/>
        </p:nvSpPr>
        <p:spPr>
          <a:xfrm>
            <a:off x="2560320" y="822960"/>
            <a:ext cx="6329680" cy="1077218"/>
          </a:xfrm>
          <a:prstGeom prst="rect">
            <a:avLst/>
          </a:prstGeom>
          <a:noFill/>
        </p:spPr>
        <p:txBody>
          <a:bodyPr wrap="square" rtlCol="0">
            <a:spAutoFit/>
          </a:bodyPr>
          <a:lstStyle/>
          <a:p>
            <a:r>
              <a:rPr lang="en-US" sz="3200" dirty="0">
                <a:highlight>
                  <a:srgbClr val="FFFF00"/>
                </a:highlight>
              </a:rPr>
              <a:t>Chant</a:t>
            </a:r>
            <a:r>
              <a:rPr lang="en-US" sz="3200" dirty="0"/>
              <a:t>: to repeat or sings a word or phrase continuously</a:t>
            </a:r>
          </a:p>
        </p:txBody>
      </p:sp>
    </p:spTree>
    <p:extLst>
      <p:ext uri="{BB962C8B-B14F-4D97-AF65-F5344CB8AC3E}">
        <p14:creationId xmlns:p14="http://schemas.microsoft.com/office/powerpoint/2010/main" val="14187824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642A0E-DD78-4879-B0DD-CF542773A4E0}"/>
              </a:ext>
            </a:extLst>
          </p:cNvPr>
          <p:cNvSpPr txBox="1"/>
          <p:nvPr/>
        </p:nvSpPr>
        <p:spPr>
          <a:xfrm>
            <a:off x="638503" y="983251"/>
            <a:ext cx="10767848" cy="3416320"/>
          </a:xfrm>
          <a:prstGeom prst="rect">
            <a:avLst/>
          </a:prstGeom>
          <a:noFill/>
        </p:spPr>
        <p:txBody>
          <a:bodyPr wrap="square">
            <a:spAutoFit/>
          </a:bodyPr>
          <a:lstStyle/>
          <a:p>
            <a:r>
              <a:rPr lang="en-US" b="1" dirty="0"/>
              <a:t>Onomatopoeia</a:t>
            </a:r>
            <a:r>
              <a:rPr lang="en-US" dirty="0"/>
              <a:t> (words that imitate sounds)</a:t>
            </a:r>
          </a:p>
          <a:p>
            <a:pPr>
              <a:buFont typeface="Arial" panose="020B0604020202020204" pitchFamily="34" charset="0"/>
              <a:buChar char="•"/>
            </a:pPr>
            <a:r>
              <a:rPr lang="en-US" i="1" dirty="0"/>
              <a:t>“</a:t>
            </a:r>
            <a:r>
              <a:rPr lang="en-US" i="1" dirty="0" err="1"/>
              <a:t>Hissssss</a:t>
            </a:r>
            <a:r>
              <a:rPr lang="en-US" i="1" dirty="0"/>
              <a:t>!”</a:t>
            </a:r>
            <a:r>
              <a:rPr lang="en-US" dirty="0"/>
              <a:t> → the sound of the Sun Guards’ fire</a:t>
            </a:r>
          </a:p>
          <a:p>
            <a:pPr>
              <a:buFont typeface="Arial" panose="020B0604020202020204" pitchFamily="34" charset="0"/>
              <a:buChar char="•"/>
            </a:pPr>
            <a:r>
              <a:rPr lang="en-US" i="1" dirty="0"/>
              <a:t>“squeaked the tiny voice”</a:t>
            </a:r>
            <a:r>
              <a:rPr lang="en-US" dirty="0"/>
              <a:t> → the sound the spider makes</a:t>
            </a:r>
          </a:p>
          <a:p>
            <a:pPr>
              <a:buFont typeface="Arial" panose="020B0604020202020204" pitchFamily="34" charset="0"/>
              <a:buChar char="•"/>
            </a:pPr>
            <a:endParaRPr lang="en-US" dirty="0"/>
          </a:p>
          <a:p>
            <a:r>
              <a:rPr lang="en-US" b="1" dirty="0"/>
              <a:t>Irony</a:t>
            </a:r>
            <a:r>
              <a:rPr lang="en-US" dirty="0"/>
              <a:t> (when the outcome is opposite to what is expected)</a:t>
            </a:r>
          </a:p>
          <a:p>
            <a:pPr>
              <a:buFont typeface="Arial" panose="020B0604020202020204" pitchFamily="34" charset="0"/>
              <a:buChar char="•"/>
            </a:pPr>
            <a:r>
              <a:rPr lang="en-US" dirty="0"/>
              <a:t>Grandmother Spider is </a:t>
            </a:r>
            <a:r>
              <a:rPr lang="en-US" b="1" dirty="0"/>
              <a:t>tiny and old</a:t>
            </a:r>
            <a:r>
              <a:rPr lang="en-US" dirty="0"/>
              <a:t>, yet she succeeds where big and strong animals (Possum and Buzzard) failed.</a:t>
            </a:r>
          </a:p>
          <a:p>
            <a:pPr>
              <a:buFont typeface="Arial" panose="020B0604020202020204" pitchFamily="34" charset="0"/>
              <a:buChar char="•"/>
            </a:pPr>
            <a:r>
              <a:rPr lang="en-US" dirty="0"/>
              <a:t>Expected: Only strong or fast animals could get the sun.</a:t>
            </a:r>
          </a:p>
          <a:p>
            <a:pPr>
              <a:buFont typeface="Arial" panose="020B0604020202020204" pitchFamily="34" charset="0"/>
              <a:buChar char="•"/>
            </a:pPr>
            <a:r>
              <a:rPr lang="en-US" dirty="0"/>
              <a:t>Reality: The tiny, old spider succeeds.</a:t>
            </a:r>
          </a:p>
          <a:p>
            <a:pPr>
              <a:buFont typeface="Arial" panose="020B0604020202020204" pitchFamily="34" charset="0"/>
              <a:buChar char="•"/>
            </a:pPr>
            <a:endParaRPr lang="en-US" dirty="0"/>
          </a:p>
          <a:p>
            <a:r>
              <a:rPr lang="en-US" b="1" dirty="0"/>
              <a:t>Repetition</a:t>
            </a:r>
            <a:r>
              <a:rPr lang="en-US" dirty="0"/>
              <a:t> (words or phrases repeated for emphasis)</a:t>
            </a:r>
          </a:p>
          <a:p>
            <a:pPr>
              <a:buFont typeface="Arial" panose="020B0604020202020204" pitchFamily="34" charset="0"/>
              <a:buChar char="•"/>
            </a:pPr>
            <a:r>
              <a:rPr lang="en-US" i="1" dirty="0"/>
              <a:t>“long, long, long, long time”</a:t>
            </a:r>
            <a:r>
              <a:rPr lang="en-US" dirty="0"/>
              <a:t> → shows how slow and patient she was</a:t>
            </a:r>
          </a:p>
          <a:p>
            <a:pPr>
              <a:buFont typeface="Arial" panose="020B0604020202020204" pitchFamily="34" charset="0"/>
              <a:buChar char="•"/>
            </a:pPr>
            <a:r>
              <a:rPr lang="en-US" i="1" dirty="0"/>
              <a:t>“Send me, I’ll go! Hey, send me, I’ll go! I’ll go!”</a:t>
            </a:r>
            <a:r>
              <a:rPr lang="en-US" dirty="0"/>
              <a:t> → emphasizes her determination</a:t>
            </a:r>
          </a:p>
        </p:txBody>
      </p:sp>
      <p:pic>
        <p:nvPicPr>
          <p:cNvPr id="5" name="Picture 4">
            <a:extLst>
              <a:ext uri="{FF2B5EF4-FFF2-40B4-BE49-F238E27FC236}">
                <a16:creationId xmlns:a16="http://schemas.microsoft.com/office/drawing/2014/main" id="{54191725-4F2C-4235-863F-0B17266433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4212" y="2829909"/>
            <a:ext cx="3491077" cy="3491077"/>
          </a:xfrm>
          <a:prstGeom prst="rect">
            <a:avLst/>
          </a:prstGeom>
        </p:spPr>
      </p:pic>
      <p:sp>
        <p:nvSpPr>
          <p:cNvPr id="7" name="TextBox 6">
            <a:extLst>
              <a:ext uri="{FF2B5EF4-FFF2-40B4-BE49-F238E27FC236}">
                <a16:creationId xmlns:a16="http://schemas.microsoft.com/office/drawing/2014/main" id="{4D2D7D90-E695-4634-AA33-9980A5CD2A48}"/>
              </a:ext>
            </a:extLst>
          </p:cNvPr>
          <p:cNvSpPr txBox="1"/>
          <p:nvPr/>
        </p:nvSpPr>
        <p:spPr>
          <a:xfrm>
            <a:off x="1889891" y="5270203"/>
            <a:ext cx="6097314" cy="369332"/>
          </a:xfrm>
          <a:prstGeom prst="rect">
            <a:avLst/>
          </a:prstGeom>
          <a:noFill/>
        </p:spPr>
        <p:txBody>
          <a:bodyPr wrap="square">
            <a:spAutoFit/>
          </a:bodyPr>
          <a:lstStyle/>
          <a:p>
            <a:r>
              <a:rPr lang="en-US" dirty="0">
                <a:hlinkClick r:id="rId3"/>
              </a:rPr>
              <a:t>https://pe.app/a/questions/933304557</a:t>
            </a:r>
            <a:endParaRPr lang="en-US" dirty="0"/>
          </a:p>
        </p:txBody>
      </p:sp>
      <p:sp>
        <p:nvSpPr>
          <p:cNvPr id="2" name="TextBox 1">
            <a:extLst>
              <a:ext uri="{FF2B5EF4-FFF2-40B4-BE49-F238E27FC236}">
                <a16:creationId xmlns:a16="http://schemas.microsoft.com/office/drawing/2014/main" id="{05AE6DBC-DF9C-40F4-B2D3-91ED8DE34A89}"/>
              </a:ext>
            </a:extLst>
          </p:cNvPr>
          <p:cNvSpPr txBox="1"/>
          <p:nvPr/>
        </p:nvSpPr>
        <p:spPr>
          <a:xfrm>
            <a:off x="2448560" y="4582160"/>
            <a:ext cx="3088640" cy="800219"/>
          </a:xfrm>
          <a:prstGeom prst="rect">
            <a:avLst/>
          </a:prstGeom>
          <a:noFill/>
        </p:spPr>
        <p:txBody>
          <a:bodyPr wrap="square" rtlCol="0">
            <a:spAutoFit/>
          </a:bodyPr>
          <a:lstStyle/>
          <a:p>
            <a:r>
              <a:rPr lang="en-US" sz="2800" b="1" dirty="0"/>
              <a:t>Take the quiz..</a:t>
            </a:r>
          </a:p>
          <a:p>
            <a:endParaRPr lang="en-US" dirty="0"/>
          </a:p>
        </p:txBody>
      </p:sp>
    </p:spTree>
    <p:extLst>
      <p:ext uri="{BB962C8B-B14F-4D97-AF65-F5344CB8AC3E}">
        <p14:creationId xmlns:p14="http://schemas.microsoft.com/office/powerpoint/2010/main" val="453656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p:cNvSpPr txBox="1"/>
          <p:nvPr/>
        </p:nvSpPr>
        <p:spPr>
          <a:xfrm>
            <a:off x="2830874" y="1275444"/>
            <a:ext cx="7160937" cy="1181349"/>
          </a:xfrm>
          <a:prstGeom prst="rect">
            <a:avLst/>
          </a:prstGeom>
          <a:noFill/>
        </p:spPr>
        <p:txBody>
          <a:bodyPr wrap="square" rtlCol="1">
            <a:spAutoFit/>
          </a:bodyPr>
          <a:lstStyle/>
          <a:p>
            <a:pPr algn="l"/>
            <a:r>
              <a:rPr lang="en-US" sz="2000" b="1" dirty="0">
                <a:solidFill>
                  <a:schemeClr val="accent3">
                    <a:lumMod val="75000"/>
                  </a:schemeClr>
                </a:solidFill>
                <a:latin typeface="GE SS Text Bold" pitchFamily="18" charset="-78"/>
                <a:ea typeface="GE SS Text Bold" pitchFamily="18" charset="-78"/>
                <a:cs typeface="GE SS Text Bold" pitchFamily="18" charset="-78"/>
              </a:rPr>
              <a:t>PREASSESSMENT:</a:t>
            </a:r>
          </a:p>
          <a:p>
            <a:pPr algn="l">
              <a:lnSpc>
                <a:spcPct val="150000"/>
              </a:lnSpc>
            </a:pPr>
            <a:endParaRPr lang="en-US" dirty="0">
              <a:solidFill>
                <a:schemeClr val="accent1">
                  <a:lumMod val="50000"/>
                </a:schemeClr>
              </a:solidFill>
              <a:latin typeface="GE SS Text Bold" pitchFamily="18" charset="-78"/>
              <a:ea typeface="GE SS Text Bold" pitchFamily="18" charset="-78"/>
              <a:cs typeface="GE SS Text Bold" pitchFamily="18" charset="-78"/>
            </a:endParaRPr>
          </a:p>
          <a:p>
            <a:pPr algn="l">
              <a:lnSpc>
                <a:spcPct val="150000"/>
              </a:lnSpc>
            </a:pPr>
            <a:endParaRPr lang="en-US" dirty="0">
              <a:solidFill>
                <a:schemeClr val="accent1">
                  <a:lumMod val="50000"/>
                </a:schemeClr>
              </a:solidFill>
              <a:latin typeface="GE SS Text Bold" pitchFamily="18" charset="-78"/>
              <a:ea typeface="GE SS Text Bold" pitchFamily="18" charset="-78"/>
              <a:cs typeface="GE SS Text Bold" pitchFamily="18"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8" name="Flowchart: Alternate Process 7">
            <a:extLst>
              <a:ext uri="{FF2B5EF4-FFF2-40B4-BE49-F238E27FC236}">
                <a16:creationId xmlns:a16="http://schemas.microsoft.com/office/drawing/2014/main" id="{343589CC-A370-442E-118F-35C3F8B9E0A5}"/>
              </a:ext>
            </a:extLst>
          </p:cNvPr>
          <p:cNvSpPr/>
          <p:nvPr/>
        </p:nvSpPr>
        <p:spPr>
          <a:xfrm>
            <a:off x="10136777" y="5913674"/>
            <a:ext cx="1779317" cy="809089"/>
          </a:xfrm>
          <a:prstGeom prst="flowChartAlternateProcess">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IRS</a:t>
            </a:r>
          </a:p>
        </p:txBody>
      </p:sp>
      <p:sp>
        <p:nvSpPr>
          <p:cNvPr id="45" name="Double Wave 44"/>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Double Wave 47">
            <a:extLst>
              <a:ext uri="{FF2B5EF4-FFF2-40B4-BE49-F238E27FC236}">
                <a16:creationId xmlns:a16="http://schemas.microsoft.com/office/drawing/2014/main" id="{2F9AC521-2D58-F888-8C01-ECAF079DAA57}"/>
              </a:ext>
            </a:extLst>
          </p:cNvPr>
          <p:cNvSpPr/>
          <p:nvPr/>
        </p:nvSpPr>
        <p:spPr>
          <a:xfrm>
            <a:off x="9162545" y="596171"/>
            <a:ext cx="2726771"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9" name="Footer Placeholder 6">
            <a:extLst>
              <a:ext uri="{FF2B5EF4-FFF2-40B4-BE49-F238E27FC236}">
                <a16:creationId xmlns:a16="http://schemas.microsoft.com/office/drawing/2014/main" id="{4197D2A9-2877-C3AD-DBEF-96AB624CA8DF}"/>
              </a:ext>
            </a:extLst>
          </p:cNvPr>
          <p:cNvSpPr txBox="1">
            <a:spLocks/>
          </p:cNvSpPr>
          <p:nvPr/>
        </p:nvSpPr>
        <p:spPr>
          <a:xfrm>
            <a:off x="468880" y="45390"/>
            <a:ext cx="11589644" cy="4762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ISLAMIC  EDUCATIONAL COLLEGE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endParaRPr>
          </a:p>
        </p:txBody>
      </p:sp>
      <p:sp>
        <p:nvSpPr>
          <p:cNvPr id="28" name="Rectangle 27"/>
          <p:cNvSpPr/>
          <p:nvPr/>
        </p:nvSpPr>
        <p:spPr>
          <a:xfrm>
            <a:off x="2463755" y="2057120"/>
            <a:ext cx="8430668" cy="3539430"/>
          </a:xfrm>
          <a:prstGeom prst="rect">
            <a:avLst/>
          </a:prstGeom>
        </p:spPr>
        <p:txBody>
          <a:bodyPr wrap="square">
            <a:spAutoFit/>
          </a:bodyPr>
          <a:lstStyle/>
          <a:p>
            <a:r>
              <a:rPr lang="en-US" sz="3200" b="1" dirty="0"/>
              <a:t>Question 2: </a:t>
            </a:r>
            <a:r>
              <a:rPr lang="en-US" sz="3200" b="1" dirty="0">
                <a:solidFill>
                  <a:srgbClr val="C00000"/>
                </a:solidFill>
              </a:rPr>
              <a:t>One primary characteristic of myths is that they:</a:t>
            </a:r>
          </a:p>
          <a:p>
            <a:r>
              <a:rPr lang="en-US" sz="3200" b="1" dirty="0">
                <a:solidFill>
                  <a:srgbClr val="C00000"/>
                </a:solidFill>
              </a:rPr>
              <a:t>A) </a:t>
            </a:r>
            <a:r>
              <a:rPr lang="en-US" sz="3200" b="1" dirty="0"/>
              <a:t>Are always written in poetic form.</a:t>
            </a:r>
            <a:br>
              <a:rPr lang="en-US" sz="3200" b="1" dirty="0"/>
            </a:br>
            <a:r>
              <a:rPr lang="en-US" sz="3200" b="1" dirty="0">
                <a:solidFill>
                  <a:srgbClr val="C00000"/>
                </a:solidFill>
              </a:rPr>
              <a:t>B) </a:t>
            </a:r>
            <a:r>
              <a:rPr lang="en-US" sz="3200" b="1" dirty="0"/>
              <a:t>Involve gods, goddesses, or supernatural forces.</a:t>
            </a:r>
            <a:br>
              <a:rPr lang="en-US" sz="3200" b="1" dirty="0"/>
            </a:br>
            <a:r>
              <a:rPr lang="en-US" sz="3200" b="1" dirty="0">
                <a:solidFill>
                  <a:srgbClr val="C00000"/>
                </a:solidFill>
              </a:rPr>
              <a:t>C) </a:t>
            </a:r>
            <a:r>
              <a:rPr lang="en-US" sz="3200" b="1" dirty="0"/>
              <a:t>Are set in the future.</a:t>
            </a:r>
            <a:br>
              <a:rPr lang="en-US" sz="3200" b="1" dirty="0"/>
            </a:br>
            <a:r>
              <a:rPr lang="en-US" sz="3200" b="1" dirty="0">
                <a:solidFill>
                  <a:srgbClr val="C00000"/>
                </a:solidFill>
              </a:rPr>
              <a:t>D) </a:t>
            </a:r>
            <a:r>
              <a:rPr lang="en-US" sz="3200" b="1" dirty="0"/>
              <a:t>Focus exclusively on real-life events</a:t>
            </a:r>
          </a:p>
        </p:txBody>
      </p:sp>
    </p:spTree>
    <p:extLst>
      <p:ext uri="{BB962C8B-B14F-4D97-AF65-F5344CB8AC3E}">
        <p14:creationId xmlns:p14="http://schemas.microsoft.com/office/powerpoint/2010/main" val="1283565524"/>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641486" y="1179783"/>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05:00 minutes</a:t>
              </a:r>
            </a:p>
          </p:txBody>
        </p:sp>
      </p:grpSp>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2193" y="5962740"/>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3" name="5 Minute Timer">
            <a:hlinkClick r:id="" action="ppaction://media"/>
            <a:extLst>
              <a:ext uri="{FF2B5EF4-FFF2-40B4-BE49-F238E27FC236}">
                <a16:creationId xmlns:a16="http://schemas.microsoft.com/office/drawing/2014/main" id="{5F7234CF-A1BF-CE6F-BC37-8ABB6B7B9A6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428778" y="1998230"/>
            <a:ext cx="1428137" cy="803327"/>
          </a:xfrm>
          <a:prstGeom prst="rect">
            <a:avLst/>
          </a:prstGeom>
          <a:solidFill>
            <a:srgbClr val="FF9999"/>
          </a:solidFill>
          <a:ln>
            <a:solidFill>
              <a:srgbClr val="FF9999"/>
            </a:solidFill>
          </a:ln>
        </p:spPr>
      </p:pic>
      <p:sp>
        <p:nvSpPr>
          <p:cNvPr id="2" name="AutoShape 2" descr="How To Make Pineapple Juice (With or Without Juicer) - Alphafoodie">
            <a:extLst>
              <a:ext uri="{FF2B5EF4-FFF2-40B4-BE49-F238E27FC236}">
                <a16:creationId xmlns:a16="http://schemas.microsoft.com/office/drawing/2014/main" id="{65E5477E-9648-1DAC-772D-6F59B8FF008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Double Wave 27"/>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4</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9</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Vocabulary </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2F9AC521-2D58-F888-8C01-ECAF079DAA57}"/>
              </a:ext>
            </a:extLst>
          </p:cNvPr>
          <p:cNvSpPr/>
          <p:nvPr/>
        </p:nvSpPr>
        <p:spPr>
          <a:xfrm>
            <a:off x="9162545" y="596171"/>
            <a:ext cx="2726771"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a:extLst>
              <a:ext uri="{FF2B5EF4-FFF2-40B4-BE49-F238E27FC236}">
                <a16:creationId xmlns:a16="http://schemas.microsoft.com/office/drawing/2014/main" id="{4197D2A9-2877-C3AD-DBEF-96AB624CA8DF}"/>
              </a:ext>
            </a:extLst>
          </p:cNvPr>
          <p:cNvSpPr txBox="1">
            <a:spLocks/>
          </p:cNvSpPr>
          <p:nvPr/>
        </p:nvSpPr>
        <p:spPr>
          <a:xfrm>
            <a:off x="468880" y="45390"/>
            <a:ext cx="11589644" cy="4762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ISLAMIC  EDUCATIONAL COLLEGE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endParaRPr>
          </a:p>
        </p:txBody>
      </p:sp>
      <p:sp>
        <p:nvSpPr>
          <p:cNvPr id="4" name="Rectangle 3"/>
          <p:cNvSpPr/>
          <p:nvPr/>
        </p:nvSpPr>
        <p:spPr>
          <a:xfrm>
            <a:off x="2458034" y="2633145"/>
            <a:ext cx="3509554" cy="3509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Students 1+ 3 : </a:t>
            </a:r>
          </a:p>
          <a:p>
            <a:pPr algn="ctr"/>
            <a:r>
              <a:rPr lang="en-US" sz="3200" b="1" dirty="0">
                <a:solidFill>
                  <a:schemeClr val="tx1"/>
                </a:solidFill>
              </a:rPr>
              <a:t>Read the previous Part of the text and then answer the given questions using rally coach strategy </a:t>
            </a:r>
          </a:p>
        </p:txBody>
      </p:sp>
      <p:sp>
        <p:nvSpPr>
          <p:cNvPr id="33" name="Rectangle 32"/>
          <p:cNvSpPr/>
          <p:nvPr/>
        </p:nvSpPr>
        <p:spPr>
          <a:xfrm>
            <a:off x="6078206" y="2650078"/>
            <a:ext cx="3509554" cy="34757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Students 2+ 4 : </a:t>
            </a:r>
          </a:p>
          <a:p>
            <a:pPr algn="ctr"/>
            <a:r>
              <a:rPr lang="en-US" sz="3200" b="1" dirty="0">
                <a:solidFill>
                  <a:schemeClr val="tx1"/>
                </a:solidFill>
              </a:rPr>
              <a:t>Read the previous Part of the text and then answer the given questions using rally coach strategy </a:t>
            </a:r>
          </a:p>
        </p:txBody>
      </p:sp>
      <p:sp>
        <p:nvSpPr>
          <p:cNvPr id="5" name="AutoShape 2" descr="Rally Coach -- Kagan Strategy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7"/>
          <a:stretch>
            <a:fillRect/>
          </a:stretch>
        </p:blipFill>
        <p:spPr>
          <a:xfrm>
            <a:off x="9952221" y="3320932"/>
            <a:ext cx="2381250" cy="1924050"/>
          </a:xfrm>
          <a:prstGeom prst="rect">
            <a:avLst/>
          </a:prstGeom>
        </p:spPr>
      </p:pic>
      <p:sp>
        <p:nvSpPr>
          <p:cNvPr id="7" name="Rectangle 6"/>
          <p:cNvSpPr/>
          <p:nvPr/>
        </p:nvSpPr>
        <p:spPr>
          <a:xfrm>
            <a:off x="2690949" y="1254047"/>
            <a:ext cx="3252651" cy="849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Part 3 </a:t>
            </a:r>
          </a:p>
        </p:txBody>
      </p:sp>
    </p:spTree>
    <p:extLst>
      <p:ext uri="{BB962C8B-B14F-4D97-AF65-F5344CB8AC3E}">
        <p14:creationId xmlns:p14="http://schemas.microsoft.com/office/powerpoint/2010/main" val="8002688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p:cNvSpPr txBox="1"/>
          <p:nvPr/>
        </p:nvSpPr>
        <p:spPr>
          <a:xfrm>
            <a:off x="2596965" y="1589807"/>
            <a:ext cx="6181275" cy="1785104"/>
          </a:xfrm>
          <a:prstGeom prst="rect">
            <a:avLst/>
          </a:prstGeom>
          <a:noFill/>
        </p:spPr>
        <p:txBody>
          <a:bodyPr wrap="square" lIns="91440" tIns="45720" rIns="91440" bIns="45720" rtlCol="1" anchor="t">
            <a:spAutoFit/>
          </a:bodyPr>
          <a:lstStyle/>
          <a:p>
            <a:pPr algn="l">
              <a:lnSpc>
                <a:spcPct val="250000"/>
              </a:lnSpc>
            </a:pPr>
            <a:r>
              <a:rPr lang="en-US" sz="2000" b="1" dirty="0">
                <a:solidFill>
                  <a:schemeClr val="accent5">
                    <a:lumMod val="75000"/>
                  </a:schemeClr>
                </a:solidFill>
                <a:latin typeface="GE SS Text Bold" pitchFamily="18" charset="-78"/>
                <a:ea typeface="GE SS Text Bold" pitchFamily="18" charset="-78"/>
                <a:cs typeface="GE SS Text Bold" pitchFamily="18" charset="-78"/>
              </a:rPr>
              <a:t>FORMATIVE ASSESSMENT:</a:t>
            </a:r>
          </a:p>
          <a:p>
            <a:pPr algn="r" rtl="1"/>
            <a:endParaRPr lang="en-US" sz="2000" b="1" dirty="0"/>
          </a:p>
          <a:p>
            <a:pPr algn="r"/>
            <a:r>
              <a:rPr lang="ar-JO" sz="2000" b="1" dirty="0"/>
              <a:t> </a:t>
            </a:r>
            <a:endParaRPr lang="en-US" sz="2000" b="1" dirty="0"/>
          </a:p>
          <a:p>
            <a:pPr algn="r"/>
            <a:endParaRPr lang="ar-JO" sz="2000" b="1" dirty="0"/>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2193" y="5962740"/>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a:extLst>
              <a:ext uri="{FF2B5EF4-FFF2-40B4-BE49-F238E27FC236}">
                <a16:creationId xmlns:a16="http://schemas.microsoft.com/office/drawing/2014/main" id="{65E5477E-9648-1DAC-772D-6F59B8FF008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Double Wave 27"/>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4</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Vocabulary </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2F9AC521-2D58-F888-8C01-ECAF079DAA57}"/>
              </a:ext>
            </a:extLst>
          </p:cNvPr>
          <p:cNvSpPr/>
          <p:nvPr/>
        </p:nvSpPr>
        <p:spPr>
          <a:xfrm>
            <a:off x="9162545" y="596171"/>
            <a:ext cx="2726771"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a:extLst>
              <a:ext uri="{FF2B5EF4-FFF2-40B4-BE49-F238E27FC236}">
                <a16:creationId xmlns:a16="http://schemas.microsoft.com/office/drawing/2014/main" id="{4197D2A9-2877-C3AD-DBEF-96AB624CA8DF}"/>
              </a:ext>
            </a:extLst>
          </p:cNvPr>
          <p:cNvSpPr txBox="1">
            <a:spLocks/>
          </p:cNvSpPr>
          <p:nvPr/>
        </p:nvSpPr>
        <p:spPr>
          <a:xfrm>
            <a:off x="468880" y="45390"/>
            <a:ext cx="11589644" cy="4762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ISLAMIC  EDUCATIONAL COLLEGE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p>
        </p:txBody>
      </p:sp>
      <p:sp>
        <p:nvSpPr>
          <p:cNvPr id="4" name="AutoShape 2" descr="Cooperative Learning – Fan N Pick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6"/>
          <a:stretch>
            <a:fillRect/>
          </a:stretch>
        </p:blipFill>
        <p:spPr>
          <a:xfrm>
            <a:off x="3851529" y="3634068"/>
            <a:ext cx="2870884" cy="2782743"/>
          </a:xfrm>
          <a:prstGeom prst="rect">
            <a:avLst/>
          </a:prstGeom>
        </p:spPr>
      </p:pic>
      <p:pic>
        <p:nvPicPr>
          <p:cNvPr id="33" name="2 MINUTE TIMER - COUNTDOWN TIMER">
            <a:hlinkClick r:id="" action="ppaction://media"/>
            <a:extLst>
              <a:ext uri="{FF2B5EF4-FFF2-40B4-BE49-F238E27FC236}">
                <a16:creationId xmlns:a16="http://schemas.microsoft.com/office/drawing/2014/main" id="{5AEDFDEE-2A41-76EA-43F5-74EB9E39315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980500" y="1533491"/>
            <a:ext cx="1652406" cy="929478"/>
          </a:xfrm>
          <a:prstGeom prst="rect">
            <a:avLst/>
          </a:prstGeom>
        </p:spPr>
      </p:pic>
    </p:spTree>
    <p:extLst>
      <p:ext uri="{BB962C8B-B14F-4D97-AF65-F5344CB8AC3E}">
        <p14:creationId xmlns:p14="http://schemas.microsoft.com/office/powerpoint/2010/main" val="18453443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0"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3"/>
                                        </p:tgtEl>
                                      </p:cBhvr>
                                    </p:cmd>
                                  </p:childTnLst>
                                </p:cTn>
                              </p:par>
                            </p:childTnLst>
                          </p:cTn>
                        </p:par>
                      </p:childTnLst>
                    </p:cTn>
                  </p:par>
                </p:childTnLst>
              </p:cTn>
              <p:nextCondLst>
                <p:cond evt="onClick" delay="0">
                  <p:tgtEl>
                    <p:spTgt spid="33"/>
                  </p:tgtEl>
                </p:cond>
              </p:nextCondLst>
            </p:seq>
            <p:video>
              <p:cMediaNode vol="80000">
                <p:cTn id="12" fill="hold" display="0">
                  <p:stCondLst>
                    <p:cond delay="indefinite"/>
                  </p:stCondLst>
                </p:cTn>
                <p:tgtEl>
                  <p:spTgt spid="33"/>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3771" y="587828"/>
            <a:ext cx="10149840" cy="4524315"/>
          </a:xfrm>
          <a:prstGeom prst="rect">
            <a:avLst/>
          </a:prstGeom>
        </p:spPr>
        <p:txBody>
          <a:bodyPr wrap="square">
            <a:spAutoFit/>
          </a:bodyPr>
          <a:lstStyle/>
          <a:p>
            <a:r>
              <a:rPr lang="en-US" sz="2400" dirty="0">
                <a:solidFill>
                  <a:srgbClr val="231F20"/>
                </a:solidFill>
                <a:latin typeface="StoneSerifITCPro-Medium_fa-"/>
              </a:rPr>
              <a:t>She came back down the tunnel </a:t>
            </a:r>
            <a:r>
              <a:rPr lang="en-US" sz="2400" dirty="0">
                <a:solidFill>
                  <a:srgbClr val="231F20"/>
                </a:solidFill>
                <a:latin typeface="StoneSerifITCPro-MediumItal_fa_"/>
              </a:rPr>
              <a:t>very </a:t>
            </a:r>
            <a:r>
              <a:rPr lang="en-US" sz="2400" dirty="0">
                <a:solidFill>
                  <a:srgbClr val="231F20"/>
                </a:solidFill>
                <a:latin typeface="StoneSerifITCPro-Medium_fa-"/>
              </a:rPr>
              <a:t>slowly. It took her a </a:t>
            </a:r>
            <a:r>
              <a:rPr lang="en-US" sz="2400" dirty="0">
                <a:solidFill>
                  <a:srgbClr val="231F20"/>
                </a:solidFill>
                <a:highlight>
                  <a:srgbClr val="FFFF00"/>
                </a:highlight>
                <a:latin typeface="StoneSerifITCPro-Medium_fa-"/>
              </a:rPr>
              <a:t>long, long, long, long </a:t>
            </a:r>
            <a:r>
              <a:rPr lang="en-US" sz="2400" dirty="0">
                <a:solidFill>
                  <a:srgbClr val="231F20"/>
                </a:solidFill>
                <a:latin typeface="StoneSerifITCPro-Medium_fa-"/>
              </a:rPr>
              <a:t>time to get to her side of the world. And as she got closer, something happened. The light inside her bowl began to grow. The little rays stretched out of the bowl. As she came out of the tunnel into the cave, that ball of light was growing. She could hardly even carry it. All the animals came running to help Grandmother Spider: blind Possum and bald Buzzard, Wolf and Coyote and Bear and Deer and all the others. But that ball of light just kept getting </a:t>
            </a:r>
            <a:r>
              <a:rPr lang="en-US" sz="2400" dirty="0">
                <a:solidFill>
                  <a:srgbClr val="231F20"/>
                </a:solidFill>
                <a:highlight>
                  <a:srgbClr val="FFFF00"/>
                </a:highlight>
                <a:latin typeface="StoneSerifITCPro-Medium_fa-"/>
              </a:rPr>
              <a:t>bigger and bigger and bigger and bigger</a:t>
            </a:r>
            <a:r>
              <a:rPr lang="en-US" sz="2400" dirty="0">
                <a:solidFill>
                  <a:srgbClr val="231F20"/>
                </a:solidFill>
                <a:latin typeface="StoneSerifITCPro-Medium_fa-"/>
              </a:rPr>
              <a:t>, and it got so big that the animals had to squeeze it out of the cave, and as it squeezed out into the world it </a:t>
            </a:r>
            <a:r>
              <a:rPr lang="en-US" sz="2400" dirty="0">
                <a:solidFill>
                  <a:srgbClr val="FF0000"/>
                </a:solidFill>
                <a:latin typeface="StoneSerifITCPro-Medium_fa-"/>
              </a:rPr>
              <a:t>bounced </a:t>
            </a:r>
            <a:r>
              <a:rPr lang="en-US" sz="2400" dirty="0">
                <a:solidFill>
                  <a:srgbClr val="231F20"/>
                </a:solidFill>
                <a:latin typeface="StoneSerifITCPro-Medium_fa-"/>
              </a:rPr>
              <a:t>up into the sky: </a:t>
            </a:r>
            <a:r>
              <a:rPr lang="en-US" sz="2400" dirty="0" err="1">
                <a:solidFill>
                  <a:srgbClr val="231F20"/>
                </a:solidFill>
                <a:latin typeface="StoneSerifITCPro-MediumItal_fa_"/>
              </a:rPr>
              <a:t>Boingggg</a:t>
            </a:r>
            <a:r>
              <a:rPr lang="en-US" sz="2400" dirty="0">
                <a:solidFill>
                  <a:srgbClr val="231F20"/>
                </a:solidFill>
                <a:latin typeface="StoneSerifITCPro-MediumItal_fa_"/>
              </a:rPr>
              <a:t>! </a:t>
            </a:r>
            <a:r>
              <a:rPr lang="en-US" sz="2400" dirty="0">
                <a:solidFill>
                  <a:srgbClr val="231F20"/>
                </a:solidFill>
                <a:latin typeface="StoneSerifITCPro-Medium_fa-"/>
              </a:rPr>
              <a:t>It is said that from that day on, whenever Grandmother Spider would spin her web, the shape of the sun would be at the center. And you see, Grandmother Spider spins her web that way to this very day.</a:t>
            </a:r>
            <a:endParaRPr lang="en-US" sz="2400" dirty="0"/>
          </a:p>
        </p:txBody>
      </p:sp>
      <p:pic>
        <p:nvPicPr>
          <p:cNvPr id="3" name="boing-6222">
            <a:hlinkClick r:id="" action="ppaction://media"/>
            <a:extLst>
              <a:ext uri="{FF2B5EF4-FFF2-40B4-BE49-F238E27FC236}">
                <a16:creationId xmlns:a16="http://schemas.microsoft.com/office/drawing/2014/main" id="{1E7E2AB5-C930-4131-893A-B609E19E8E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63765" y="4868461"/>
            <a:ext cx="487363" cy="487363"/>
          </a:xfrm>
          <a:prstGeom prst="rect">
            <a:avLst/>
          </a:prstGeom>
        </p:spPr>
      </p:pic>
    </p:spTree>
    <p:extLst>
      <p:ext uri="{BB962C8B-B14F-4D97-AF65-F5344CB8AC3E}">
        <p14:creationId xmlns:p14="http://schemas.microsoft.com/office/powerpoint/2010/main" val="419600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800D713-5F1A-423B-8EAE-2D19A45073FB}"/>
              </a:ext>
            </a:extLst>
          </p:cNvPr>
          <p:cNvSpPr txBox="1"/>
          <p:nvPr/>
        </p:nvSpPr>
        <p:spPr>
          <a:xfrm>
            <a:off x="1016876" y="1166843"/>
            <a:ext cx="8129095" cy="3970318"/>
          </a:xfrm>
          <a:prstGeom prst="rect">
            <a:avLst/>
          </a:prstGeom>
          <a:noFill/>
        </p:spPr>
        <p:txBody>
          <a:bodyPr wrap="square">
            <a:spAutoFit/>
          </a:bodyPr>
          <a:lstStyle/>
          <a:p>
            <a:r>
              <a:rPr lang="en-US" dirty="0">
                <a:highlight>
                  <a:srgbClr val="FFFF00"/>
                </a:highlight>
              </a:rPr>
              <a:t>Onomatopoeia “</a:t>
            </a:r>
            <a:r>
              <a:rPr lang="en-US" dirty="0" err="1"/>
              <a:t>Boingggg</a:t>
            </a:r>
            <a:r>
              <a:rPr lang="en-US" dirty="0"/>
              <a:t>!” → This imitates the real sound of something springing or bouncing. The word sounds like the action itself, which is the essence of onomatopoeia.</a:t>
            </a:r>
          </a:p>
          <a:p>
            <a:endParaRPr lang="en-US" dirty="0"/>
          </a:p>
          <a:p>
            <a:r>
              <a:rPr lang="en-US" dirty="0"/>
              <a:t>2</a:t>
            </a:r>
            <a:r>
              <a:rPr lang="en-US" dirty="0">
                <a:highlight>
                  <a:srgbClr val="FFFF00"/>
                </a:highlight>
              </a:rPr>
              <a:t>. Repetition </a:t>
            </a:r>
            <a:r>
              <a:rPr lang="en-US" dirty="0"/>
              <a:t>“a long, long, long, long time” → Repeating long emphasizes how slowly she moved and how much effort it took.</a:t>
            </a:r>
          </a:p>
          <a:p>
            <a:r>
              <a:rPr lang="en-US" dirty="0"/>
              <a:t> “bigger and bigger and bigger and bigger” → Repetition here highlights the rapid growth of the ball of light and builds tension for the reader.</a:t>
            </a:r>
          </a:p>
          <a:p>
            <a:endParaRPr lang="en-US" dirty="0"/>
          </a:p>
          <a:p>
            <a:r>
              <a:rPr lang="en-US" dirty="0"/>
              <a:t>3. </a:t>
            </a:r>
            <a:r>
              <a:rPr lang="en-US" dirty="0">
                <a:highlight>
                  <a:srgbClr val="FFFF00"/>
                </a:highlight>
              </a:rPr>
              <a:t>Irony</a:t>
            </a:r>
            <a:r>
              <a:rPr lang="en-US" dirty="0"/>
              <a:t>: The animals tried and failed to bring the light, but the smallest and seemingly weakest (Grandmother Spider) succeeded. That’s situational irony because readers expect strong animals like Bear or Wolf to succeed, not a tiny spider.</a:t>
            </a:r>
          </a:p>
          <a:p>
            <a:r>
              <a:rPr lang="en-US" dirty="0"/>
              <a:t>Another layer: The ball of light was too heavy for her to carry alone, yet it ended up becoming the sun—something no one could ever “carry.”✨ So:</a:t>
            </a:r>
          </a:p>
        </p:txBody>
      </p:sp>
    </p:spTree>
    <p:extLst>
      <p:ext uri="{BB962C8B-B14F-4D97-AF65-F5344CB8AC3E}">
        <p14:creationId xmlns:p14="http://schemas.microsoft.com/office/powerpoint/2010/main" val="8840096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240" y="796835"/>
            <a:ext cx="6002257" cy="718456"/>
          </a:xfrm>
        </p:spPr>
        <p:txBody>
          <a:bodyPr>
            <a:normAutofit/>
          </a:bodyPr>
          <a:lstStyle/>
          <a:p>
            <a:r>
              <a:rPr lang="en-US" b="1" dirty="0"/>
              <a:t>Differentiation in product  </a:t>
            </a:r>
          </a:p>
        </p:txBody>
      </p:sp>
      <p:sp>
        <p:nvSpPr>
          <p:cNvPr id="4" name="Rectangle 3"/>
          <p:cNvSpPr/>
          <p:nvPr/>
        </p:nvSpPr>
        <p:spPr>
          <a:xfrm>
            <a:off x="1045029" y="1789611"/>
            <a:ext cx="9431382" cy="4088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rPr>
              <a:t>Performance : Group Work.</a:t>
            </a:r>
          </a:p>
          <a:p>
            <a:r>
              <a:rPr lang="en-US" sz="3600" b="1" dirty="0">
                <a:solidFill>
                  <a:schemeClr val="tx1"/>
                </a:solidFill>
              </a:rPr>
              <a:t>Task : Each group should add another animal character who tried to go the other side of the world to get a piece of the sun .Explain how the sun shaped that animal .</a:t>
            </a:r>
          </a:p>
          <a:p>
            <a:r>
              <a:rPr lang="en-US" sz="3600" b="1" dirty="0">
                <a:solidFill>
                  <a:schemeClr val="tx1"/>
                </a:solidFill>
              </a:rPr>
              <a:t>Time : 5 minutes .</a:t>
            </a:r>
          </a:p>
        </p:txBody>
      </p:sp>
    </p:spTree>
    <p:extLst>
      <p:ext uri="{BB962C8B-B14F-4D97-AF65-F5344CB8AC3E}">
        <p14:creationId xmlns:p14="http://schemas.microsoft.com/office/powerpoint/2010/main" val="8795220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2193" y="5962740"/>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a:extLst>
              <a:ext uri="{FF2B5EF4-FFF2-40B4-BE49-F238E27FC236}">
                <a16:creationId xmlns:a16="http://schemas.microsoft.com/office/drawing/2014/main" id="{65E5477E-9648-1DAC-772D-6F59B8FF008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Double Wave 27"/>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4</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Vocabulary </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2F9AC521-2D58-F888-8C01-ECAF079DAA57}"/>
              </a:ext>
            </a:extLst>
          </p:cNvPr>
          <p:cNvSpPr/>
          <p:nvPr/>
        </p:nvSpPr>
        <p:spPr>
          <a:xfrm>
            <a:off x="9162545" y="596171"/>
            <a:ext cx="2726771"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a:extLst>
              <a:ext uri="{FF2B5EF4-FFF2-40B4-BE49-F238E27FC236}">
                <a16:creationId xmlns:a16="http://schemas.microsoft.com/office/drawing/2014/main" id="{4197D2A9-2877-C3AD-DBEF-96AB624CA8DF}"/>
              </a:ext>
            </a:extLst>
          </p:cNvPr>
          <p:cNvSpPr txBox="1">
            <a:spLocks/>
          </p:cNvSpPr>
          <p:nvPr/>
        </p:nvSpPr>
        <p:spPr>
          <a:xfrm>
            <a:off x="468880" y="45390"/>
            <a:ext cx="11589644" cy="4762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ISLAMIC  EDUCATIONAL COLLEGE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p>
        </p:txBody>
      </p:sp>
      <p:sp>
        <p:nvSpPr>
          <p:cNvPr id="4" name="AutoShape 2" descr="Cooperative Learning – Fan N Pick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3" name="2 MINUTE TIMER - COUNTDOWN TIMER">
            <a:hlinkClick r:id="" action="ppaction://media"/>
            <a:extLst>
              <a:ext uri="{FF2B5EF4-FFF2-40B4-BE49-F238E27FC236}">
                <a16:creationId xmlns:a16="http://schemas.microsoft.com/office/drawing/2014/main" id="{5AEDFDEE-2A41-76EA-43F5-74EB9E39315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980500" y="1533491"/>
            <a:ext cx="1652406" cy="929478"/>
          </a:xfrm>
          <a:prstGeom prst="rect">
            <a:avLst/>
          </a:prstGeom>
        </p:spPr>
      </p:pic>
      <p:sp>
        <p:nvSpPr>
          <p:cNvPr id="3" name="Rectangle 2"/>
          <p:cNvSpPr/>
          <p:nvPr/>
        </p:nvSpPr>
        <p:spPr>
          <a:xfrm>
            <a:off x="2682239" y="2382646"/>
            <a:ext cx="7545977" cy="3785652"/>
          </a:xfrm>
          <a:prstGeom prst="rect">
            <a:avLst/>
          </a:prstGeom>
        </p:spPr>
        <p:txBody>
          <a:bodyPr wrap="square">
            <a:spAutoFit/>
          </a:bodyPr>
          <a:lstStyle/>
          <a:p>
            <a:r>
              <a:rPr lang="en-US" sz="2400" b="1" dirty="0"/>
              <a:t>🌿 Real-Life Application Task</a:t>
            </a:r>
          </a:p>
          <a:p>
            <a:r>
              <a:rPr lang="en-US" sz="2400" b="1" dirty="0"/>
              <a:t>Task:</a:t>
            </a:r>
            <a:br>
              <a:rPr lang="en-US" sz="2400" dirty="0"/>
            </a:br>
            <a:r>
              <a:rPr lang="en-US" sz="2400" dirty="0"/>
              <a:t>Think about Grandmother Spider. She was small, old, and slow, yet she succeeded because she was </a:t>
            </a:r>
            <a:r>
              <a:rPr lang="en-US" sz="2400" b="1" dirty="0"/>
              <a:t>wise, patient, and determined</a:t>
            </a:r>
            <a:r>
              <a:rPr lang="en-US" sz="2400" dirty="0"/>
              <a:t>.</a:t>
            </a:r>
          </a:p>
          <a:p>
            <a:r>
              <a:rPr lang="en-US" sz="2400" dirty="0"/>
              <a:t>👉 </a:t>
            </a:r>
            <a:r>
              <a:rPr lang="en-US" sz="2400" b="1" dirty="0"/>
              <a:t>Question for Students:</a:t>
            </a:r>
            <a:br>
              <a:rPr lang="en-US" sz="2400" dirty="0"/>
            </a:br>
            <a:r>
              <a:rPr lang="en-US" sz="2400" dirty="0"/>
              <a:t>Can you give a real-life example (from school, family, or your community) where someone who seemed weak, small, or less powerful was able to succeed because of their cleverness, wisdom, or determination?</a:t>
            </a:r>
          </a:p>
        </p:txBody>
      </p:sp>
      <p:sp>
        <p:nvSpPr>
          <p:cNvPr id="6" name="Rectangle 5"/>
          <p:cNvSpPr/>
          <p:nvPr/>
        </p:nvSpPr>
        <p:spPr>
          <a:xfrm>
            <a:off x="2833600" y="1277520"/>
            <a:ext cx="3262400" cy="7207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Padlet</a:t>
            </a:r>
            <a:r>
              <a:rPr lang="en-US" dirty="0"/>
              <a:t> </a:t>
            </a:r>
          </a:p>
        </p:txBody>
      </p:sp>
    </p:spTree>
    <p:extLst>
      <p:ext uri="{BB962C8B-B14F-4D97-AF65-F5344CB8AC3E}">
        <p14:creationId xmlns:p14="http://schemas.microsoft.com/office/powerpoint/2010/main" val="3319846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0"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3"/>
                                        </p:tgtEl>
                                      </p:cBhvr>
                                    </p:cmd>
                                  </p:childTnLst>
                                </p:cTn>
                              </p:par>
                            </p:childTnLst>
                          </p:cTn>
                        </p:par>
                      </p:childTnLst>
                    </p:cTn>
                  </p:par>
                </p:childTnLst>
              </p:cTn>
              <p:nextCondLst>
                <p:cond evt="onClick" delay="0">
                  <p:tgtEl>
                    <p:spTgt spid="33"/>
                  </p:tgtEl>
                </p:cond>
              </p:nextCondLst>
            </p:seq>
            <p:video>
              <p:cMediaNode vol="80000">
                <p:cTn id="12" fill="hold" display="0">
                  <p:stCondLst>
                    <p:cond delay="indefinite"/>
                  </p:stCondLst>
                </p:cTn>
                <p:tgtEl>
                  <p:spTgt spid="33"/>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015464-DB46-42A4-86B3-E2AB1A64E6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3827" y="3310533"/>
            <a:ext cx="3097696" cy="3097696"/>
          </a:xfrm>
          <a:prstGeom prst="rect">
            <a:avLst/>
          </a:prstGeom>
        </p:spPr>
      </p:pic>
      <p:sp>
        <p:nvSpPr>
          <p:cNvPr id="4" name="TextBox 3">
            <a:extLst>
              <a:ext uri="{FF2B5EF4-FFF2-40B4-BE49-F238E27FC236}">
                <a16:creationId xmlns:a16="http://schemas.microsoft.com/office/drawing/2014/main" id="{D1CC49B5-CAA6-494F-8B5A-756B87CEFEF3}"/>
              </a:ext>
            </a:extLst>
          </p:cNvPr>
          <p:cNvSpPr txBox="1"/>
          <p:nvPr/>
        </p:nvSpPr>
        <p:spPr>
          <a:xfrm>
            <a:off x="2346960" y="734762"/>
            <a:ext cx="6096000" cy="1365117"/>
          </a:xfrm>
          <a:prstGeom prst="rect">
            <a:avLst/>
          </a:prstGeom>
          <a:noFill/>
        </p:spPr>
        <p:txBody>
          <a:bodyPr wrap="square">
            <a:spAutoFit/>
          </a:bodyPr>
          <a:lstStyle/>
          <a:p>
            <a:pPr algn="l">
              <a:lnSpc>
                <a:spcPct val="250000"/>
              </a:lnSpc>
            </a:pPr>
            <a:r>
              <a:rPr lang="en-US" sz="1800" b="1" dirty="0">
                <a:solidFill>
                  <a:srgbClr val="800000"/>
                </a:solidFill>
                <a:latin typeface="GE SS Text Bold" pitchFamily="18" charset="-78"/>
                <a:ea typeface="GE SS Text Bold" pitchFamily="18" charset="-78"/>
                <a:cs typeface="GE SS Text Bold" pitchFamily="18" charset="-78"/>
              </a:rPr>
              <a:t>EXIT TICKT</a:t>
            </a:r>
          </a:p>
          <a:p>
            <a:pPr algn="l">
              <a:lnSpc>
                <a:spcPct val="250000"/>
              </a:lnSpc>
            </a:pPr>
            <a:r>
              <a:rPr lang="en-US" sz="1800" b="1" dirty="0"/>
              <a:t>What did you learn from today’s lesson ?</a:t>
            </a:r>
          </a:p>
        </p:txBody>
      </p:sp>
      <p:sp>
        <p:nvSpPr>
          <p:cNvPr id="5" name="TextBox 4">
            <a:extLst>
              <a:ext uri="{FF2B5EF4-FFF2-40B4-BE49-F238E27FC236}">
                <a16:creationId xmlns:a16="http://schemas.microsoft.com/office/drawing/2014/main" id="{1F6070C4-06E1-4F5C-89DC-454FF7650C97}"/>
              </a:ext>
            </a:extLst>
          </p:cNvPr>
          <p:cNvSpPr txBox="1"/>
          <p:nvPr/>
        </p:nvSpPr>
        <p:spPr>
          <a:xfrm>
            <a:off x="4631198" y="770989"/>
            <a:ext cx="6126480" cy="646331"/>
          </a:xfrm>
          <a:prstGeom prst="rect">
            <a:avLst/>
          </a:prstGeom>
          <a:noFill/>
        </p:spPr>
        <p:txBody>
          <a:bodyPr wrap="square">
            <a:spAutoFit/>
          </a:bodyPr>
          <a:lstStyle/>
          <a:p>
            <a:r>
              <a:rPr lang="en-US" dirty="0">
                <a:hlinkClick r:id="rId3"/>
              </a:rPr>
              <a:t>https://padlet.com/alselaweamneh/a-lesson-you-learned-ombexa33pnfjxh89</a:t>
            </a:r>
            <a:endParaRPr lang="en-US" dirty="0"/>
          </a:p>
        </p:txBody>
      </p:sp>
    </p:spTree>
    <p:extLst>
      <p:ext uri="{BB962C8B-B14F-4D97-AF65-F5344CB8AC3E}">
        <p14:creationId xmlns:p14="http://schemas.microsoft.com/office/powerpoint/2010/main" val="33801459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Review and Practice </a:t>
            </a:r>
          </a:p>
        </p:txBody>
      </p:sp>
      <p:sp>
        <p:nvSpPr>
          <p:cNvPr id="4" name="Rectangle 3"/>
          <p:cNvSpPr/>
          <p:nvPr/>
        </p:nvSpPr>
        <p:spPr>
          <a:xfrm>
            <a:off x="215154" y="213255"/>
            <a:ext cx="6096000" cy="5632311"/>
          </a:xfrm>
          <a:prstGeom prst="rect">
            <a:avLst/>
          </a:prstGeom>
        </p:spPr>
        <p:txBody>
          <a:bodyPr>
            <a:spAutoFit/>
          </a:bodyPr>
          <a:lstStyle/>
          <a:p>
            <a:r>
              <a:rPr lang="en-US" dirty="0">
                <a:solidFill>
                  <a:srgbClr val="231F20"/>
                </a:solidFill>
                <a:latin typeface="FrutigerLTCom-BlackCn_nh5"/>
              </a:rPr>
              <a:t>ANSWERS</a:t>
            </a:r>
            <a:r>
              <a:rPr lang="en-US" dirty="0">
                <a:solidFill>
                  <a:srgbClr val="EC008C"/>
                </a:solidFill>
                <a:latin typeface="FrutigerLTCom-BoldCn_nh4"/>
              </a:rPr>
              <a:t>1. </a:t>
            </a:r>
            <a:r>
              <a:rPr lang="en-US" dirty="0">
                <a:solidFill>
                  <a:srgbClr val="EC008C"/>
                </a:solidFill>
                <a:latin typeface="FrutigerLTCom-Condensed_nh7"/>
              </a:rPr>
              <a:t>Wolf is tired of the darkness because the animals are always bumping into him and asking for directions. He proposes that they ask the other side of the world for a piece of the sun.</a:t>
            </a:r>
          </a:p>
          <a:p>
            <a:r>
              <a:rPr lang="en-US" dirty="0">
                <a:solidFill>
                  <a:srgbClr val="EC008C"/>
                </a:solidFill>
                <a:latin typeface="FrutigerLTCom-BoldCn_nh4"/>
              </a:rPr>
              <a:t>2. </a:t>
            </a:r>
            <a:r>
              <a:rPr lang="en-US" dirty="0">
                <a:solidFill>
                  <a:srgbClr val="EC008C"/>
                </a:solidFill>
                <a:latin typeface="FrutigerLTCom-Condensed_nh7"/>
              </a:rPr>
              <a:t>Coyote thinks Wolf’s idea is too polite and nice.</a:t>
            </a:r>
          </a:p>
          <a:p>
            <a:r>
              <a:rPr lang="en-US" dirty="0">
                <a:solidFill>
                  <a:srgbClr val="EC008C"/>
                </a:solidFill>
                <a:latin typeface="FrutigerLTCom-BoldCn_nh4"/>
              </a:rPr>
              <a:t>3. </a:t>
            </a:r>
            <a:r>
              <a:rPr lang="en-US" dirty="0">
                <a:solidFill>
                  <a:srgbClr val="EC008C"/>
                </a:solidFill>
                <a:latin typeface="FrutigerLTCom-Condensed_nh7"/>
              </a:rPr>
              <a:t>Buzzard changes from proud and boastful to shy and embarrassed.</a:t>
            </a:r>
          </a:p>
          <a:p>
            <a:r>
              <a:rPr lang="en-US" dirty="0">
                <a:solidFill>
                  <a:srgbClr val="EC008C"/>
                </a:solidFill>
                <a:latin typeface="FrutigerLTCom-BoldCn_nh4"/>
              </a:rPr>
              <a:t>4. </a:t>
            </a:r>
            <a:r>
              <a:rPr lang="en-US" dirty="0">
                <a:solidFill>
                  <a:srgbClr val="EC008C"/>
                </a:solidFill>
                <a:latin typeface="FrutigerLTCom-Condensed_nh7"/>
              </a:rPr>
              <a:t>The myth explains why possums have a tail without fur and why buzzards are bald.</a:t>
            </a:r>
          </a:p>
          <a:p>
            <a:r>
              <a:rPr lang="en-US" dirty="0">
                <a:solidFill>
                  <a:srgbClr val="EC008C"/>
                </a:solidFill>
                <a:latin typeface="FrutigerLTCom-BoldCn_nh4"/>
              </a:rPr>
              <a:t>5. </a:t>
            </a:r>
            <a:r>
              <a:rPr lang="en-US" dirty="0">
                <a:solidFill>
                  <a:srgbClr val="EC008C"/>
                </a:solidFill>
                <a:latin typeface="FrutigerLTCom-Condensed_nh7"/>
              </a:rPr>
              <a:t>The author wishes the reader to respect Grandmother Spider the most. She is wise, thoughtful, willing, and determined.</a:t>
            </a:r>
          </a:p>
          <a:p>
            <a:r>
              <a:rPr lang="en-US" dirty="0">
                <a:solidFill>
                  <a:srgbClr val="EC008C"/>
                </a:solidFill>
                <a:latin typeface="FrutigerLTCom-BoldCn_nh4"/>
              </a:rPr>
              <a:t>6. </a:t>
            </a:r>
            <a:r>
              <a:rPr lang="en-US" dirty="0">
                <a:solidFill>
                  <a:srgbClr val="EC008C"/>
                </a:solidFill>
                <a:latin typeface="FrutigerLTCom-Condensed_nh7"/>
              </a:rPr>
              <a:t>The author uses sound effects, such as repetition and onomatopoeia, and informal language to make the story sound as though it is being told by a storyteller.</a:t>
            </a:r>
          </a:p>
          <a:p>
            <a:r>
              <a:rPr lang="en-US" dirty="0">
                <a:solidFill>
                  <a:srgbClr val="EC008C"/>
                </a:solidFill>
                <a:latin typeface="FrutigerLTCom-BoldCn_nh4"/>
              </a:rPr>
              <a:t>7. </a:t>
            </a:r>
            <a:r>
              <a:rPr lang="en-US" dirty="0">
                <a:solidFill>
                  <a:srgbClr val="EC008C"/>
                </a:solidFill>
                <a:latin typeface="FrutigerLTCom-Condensed_nh7"/>
              </a:rPr>
              <a:t>Answers will vary.</a:t>
            </a:r>
          </a:p>
          <a:p>
            <a:r>
              <a:rPr lang="en-US" dirty="0">
                <a:solidFill>
                  <a:srgbClr val="EC008C"/>
                </a:solidFill>
                <a:latin typeface="FrutigerLTCom-BoldCn_nh4"/>
              </a:rPr>
              <a:t>8. </a:t>
            </a:r>
            <a:r>
              <a:rPr lang="en-US" dirty="0">
                <a:solidFill>
                  <a:srgbClr val="EC008C"/>
                </a:solidFill>
                <a:latin typeface="FrutigerLTCom-Condensed_nh7"/>
              </a:rPr>
              <a:t>Answers will vary. </a:t>
            </a:r>
          </a:p>
          <a:p>
            <a:r>
              <a:rPr lang="en-US" dirty="0">
                <a:solidFill>
                  <a:srgbClr val="EC008C"/>
                </a:solidFill>
                <a:latin typeface="FrutigerLTCom-Condensed_nh7"/>
              </a:rPr>
              <a:t>Possible answers: This myth explains how the sun came to the world and why some animals (such as the possum) look the way they do</a:t>
            </a:r>
            <a:endParaRPr lang="en-US" dirty="0"/>
          </a:p>
        </p:txBody>
      </p:sp>
    </p:spTree>
    <p:extLst>
      <p:ext uri="{BB962C8B-B14F-4D97-AF65-F5344CB8AC3E}">
        <p14:creationId xmlns:p14="http://schemas.microsoft.com/office/powerpoint/2010/main" val="29259367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1520" y="483326"/>
            <a:ext cx="4728754" cy="770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Summative assessment </a:t>
            </a:r>
          </a:p>
        </p:txBody>
      </p:sp>
      <p:sp>
        <p:nvSpPr>
          <p:cNvPr id="3" name="Rectangle 2"/>
          <p:cNvSpPr/>
          <p:nvPr/>
        </p:nvSpPr>
        <p:spPr>
          <a:xfrm>
            <a:off x="1018903" y="1580606"/>
            <a:ext cx="9862457" cy="44544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upload.wikimedia.org/wikipedia/commons/thumb/8/8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9666514" y="1729331"/>
            <a:ext cx="1116604" cy="1116604"/>
          </a:xfrm>
          <a:prstGeom prst="rect">
            <a:avLst/>
          </a:prstGeom>
        </p:spPr>
      </p:pic>
      <p:pic>
        <p:nvPicPr>
          <p:cNvPr id="6" name="Picture 5"/>
          <p:cNvPicPr>
            <a:picLocks noChangeAspect="1"/>
          </p:cNvPicPr>
          <p:nvPr/>
        </p:nvPicPr>
        <p:blipFill>
          <a:blip r:embed="rId3"/>
          <a:stretch>
            <a:fillRect/>
          </a:stretch>
        </p:blipFill>
        <p:spPr>
          <a:xfrm>
            <a:off x="8294778" y="1703649"/>
            <a:ext cx="1273494" cy="1142286"/>
          </a:xfrm>
          <a:prstGeom prst="rect">
            <a:avLst/>
          </a:prstGeom>
        </p:spPr>
      </p:pic>
      <p:sp>
        <p:nvSpPr>
          <p:cNvPr id="7" name="Rectangle 6"/>
          <p:cNvSpPr/>
          <p:nvPr/>
        </p:nvSpPr>
        <p:spPr>
          <a:xfrm>
            <a:off x="1214845" y="1798592"/>
            <a:ext cx="6674571" cy="1009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 I know all the characters in the myth and their roles </a:t>
            </a:r>
          </a:p>
        </p:txBody>
      </p:sp>
      <p:pic>
        <p:nvPicPr>
          <p:cNvPr id="8" name="Picture 7"/>
          <p:cNvPicPr>
            <a:picLocks noChangeAspect="1"/>
          </p:cNvPicPr>
          <p:nvPr/>
        </p:nvPicPr>
        <p:blipFill>
          <a:blip r:embed="rId3"/>
          <a:stretch>
            <a:fillRect/>
          </a:stretch>
        </p:blipFill>
        <p:spPr>
          <a:xfrm>
            <a:off x="8209801" y="3174362"/>
            <a:ext cx="1273494" cy="1142286"/>
          </a:xfrm>
          <a:prstGeom prst="rect">
            <a:avLst/>
          </a:prstGeom>
        </p:spPr>
      </p:pic>
      <p:pic>
        <p:nvPicPr>
          <p:cNvPr id="9" name="Picture 8"/>
          <p:cNvPicPr>
            <a:picLocks noChangeAspect="1"/>
          </p:cNvPicPr>
          <p:nvPr/>
        </p:nvPicPr>
        <p:blipFill>
          <a:blip r:embed="rId2"/>
          <a:stretch>
            <a:fillRect/>
          </a:stretch>
        </p:blipFill>
        <p:spPr>
          <a:xfrm>
            <a:off x="9666514" y="3172507"/>
            <a:ext cx="1116604" cy="1116604"/>
          </a:xfrm>
          <a:prstGeom prst="rect">
            <a:avLst/>
          </a:prstGeom>
        </p:spPr>
      </p:pic>
      <p:sp>
        <p:nvSpPr>
          <p:cNvPr id="10" name="Rectangle 9"/>
          <p:cNvSpPr/>
          <p:nvPr/>
        </p:nvSpPr>
        <p:spPr>
          <a:xfrm>
            <a:off x="1303192" y="3172507"/>
            <a:ext cx="6674571" cy="1009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 I know the sequence of events and I can tell the story from my mind. </a:t>
            </a:r>
          </a:p>
        </p:txBody>
      </p:sp>
      <p:pic>
        <p:nvPicPr>
          <p:cNvPr id="11" name="Picture 10"/>
          <p:cNvPicPr>
            <a:picLocks noChangeAspect="1"/>
          </p:cNvPicPr>
          <p:nvPr/>
        </p:nvPicPr>
        <p:blipFill>
          <a:blip r:embed="rId3"/>
          <a:stretch>
            <a:fillRect/>
          </a:stretch>
        </p:blipFill>
        <p:spPr>
          <a:xfrm>
            <a:off x="8209801" y="4643220"/>
            <a:ext cx="1273494" cy="1142286"/>
          </a:xfrm>
          <a:prstGeom prst="rect">
            <a:avLst/>
          </a:prstGeom>
        </p:spPr>
      </p:pic>
      <p:pic>
        <p:nvPicPr>
          <p:cNvPr id="12" name="Picture 11"/>
          <p:cNvPicPr>
            <a:picLocks noChangeAspect="1"/>
          </p:cNvPicPr>
          <p:nvPr/>
        </p:nvPicPr>
        <p:blipFill>
          <a:blip r:embed="rId2"/>
          <a:stretch>
            <a:fillRect/>
          </a:stretch>
        </p:blipFill>
        <p:spPr>
          <a:xfrm>
            <a:off x="9679847" y="4656061"/>
            <a:ext cx="1116604" cy="1116604"/>
          </a:xfrm>
          <a:prstGeom prst="rect">
            <a:avLst/>
          </a:prstGeom>
        </p:spPr>
      </p:pic>
      <p:sp>
        <p:nvSpPr>
          <p:cNvPr id="14" name="Rectangle 13"/>
          <p:cNvSpPr/>
          <p:nvPr/>
        </p:nvSpPr>
        <p:spPr>
          <a:xfrm>
            <a:off x="1338678" y="4509001"/>
            <a:ext cx="6674571" cy="1009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 I know why it is called a myth .</a:t>
            </a:r>
          </a:p>
        </p:txBody>
      </p:sp>
    </p:spTree>
    <p:extLst>
      <p:ext uri="{BB962C8B-B14F-4D97-AF65-F5344CB8AC3E}">
        <p14:creationId xmlns:p14="http://schemas.microsoft.com/office/powerpoint/2010/main" val="1892659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p:cNvSpPr txBox="1"/>
          <p:nvPr/>
        </p:nvSpPr>
        <p:spPr>
          <a:xfrm>
            <a:off x="2830874" y="1275444"/>
            <a:ext cx="7160937" cy="1181349"/>
          </a:xfrm>
          <a:prstGeom prst="rect">
            <a:avLst/>
          </a:prstGeom>
          <a:noFill/>
        </p:spPr>
        <p:txBody>
          <a:bodyPr wrap="square" rtlCol="1">
            <a:spAutoFit/>
          </a:bodyPr>
          <a:lstStyle/>
          <a:p>
            <a:pPr algn="l"/>
            <a:r>
              <a:rPr lang="en-US" sz="2000" b="1" dirty="0">
                <a:solidFill>
                  <a:schemeClr val="accent3">
                    <a:lumMod val="75000"/>
                  </a:schemeClr>
                </a:solidFill>
                <a:latin typeface="GE SS Text Bold" pitchFamily="18" charset="-78"/>
                <a:ea typeface="GE SS Text Bold" pitchFamily="18" charset="-78"/>
                <a:cs typeface="GE SS Text Bold" pitchFamily="18" charset="-78"/>
              </a:rPr>
              <a:t>PREASSESSMENT:</a:t>
            </a:r>
          </a:p>
          <a:p>
            <a:pPr algn="l">
              <a:lnSpc>
                <a:spcPct val="150000"/>
              </a:lnSpc>
            </a:pPr>
            <a:endParaRPr lang="en-US" dirty="0">
              <a:solidFill>
                <a:schemeClr val="accent1">
                  <a:lumMod val="50000"/>
                </a:schemeClr>
              </a:solidFill>
              <a:latin typeface="GE SS Text Bold" pitchFamily="18" charset="-78"/>
              <a:ea typeface="GE SS Text Bold" pitchFamily="18" charset="-78"/>
              <a:cs typeface="GE SS Text Bold" pitchFamily="18" charset="-78"/>
            </a:endParaRPr>
          </a:p>
          <a:p>
            <a:pPr algn="l">
              <a:lnSpc>
                <a:spcPct val="150000"/>
              </a:lnSpc>
            </a:pPr>
            <a:endParaRPr lang="en-US" dirty="0">
              <a:solidFill>
                <a:schemeClr val="accent1">
                  <a:lumMod val="50000"/>
                </a:schemeClr>
              </a:solidFill>
              <a:latin typeface="GE SS Text Bold" pitchFamily="18" charset="-78"/>
              <a:ea typeface="GE SS Text Bold" pitchFamily="18" charset="-78"/>
              <a:cs typeface="GE SS Text Bold" pitchFamily="18"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8" name="Flowchart: Alternate Process 7">
            <a:extLst>
              <a:ext uri="{FF2B5EF4-FFF2-40B4-BE49-F238E27FC236}">
                <a16:creationId xmlns:a16="http://schemas.microsoft.com/office/drawing/2014/main" id="{343589CC-A370-442E-118F-35C3F8B9E0A5}"/>
              </a:ext>
            </a:extLst>
          </p:cNvPr>
          <p:cNvSpPr/>
          <p:nvPr/>
        </p:nvSpPr>
        <p:spPr>
          <a:xfrm>
            <a:off x="10136777" y="5913674"/>
            <a:ext cx="1779317" cy="809089"/>
          </a:xfrm>
          <a:prstGeom prst="flowChartAlternateProcess">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IRS</a:t>
            </a:r>
          </a:p>
        </p:txBody>
      </p:sp>
      <p:sp>
        <p:nvSpPr>
          <p:cNvPr id="45" name="Double Wave 44"/>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Double Wave 47">
            <a:extLst>
              <a:ext uri="{FF2B5EF4-FFF2-40B4-BE49-F238E27FC236}">
                <a16:creationId xmlns:a16="http://schemas.microsoft.com/office/drawing/2014/main" id="{2F9AC521-2D58-F888-8C01-ECAF079DAA57}"/>
              </a:ext>
            </a:extLst>
          </p:cNvPr>
          <p:cNvSpPr/>
          <p:nvPr/>
        </p:nvSpPr>
        <p:spPr>
          <a:xfrm>
            <a:off x="9162545" y="596171"/>
            <a:ext cx="2726771"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9" name="Footer Placeholder 6">
            <a:extLst>
              <a:ext uri="{FF2B5EF4-FFF2-40B4-BE49-F238E27FC236}">
                <a16:creationId xmlns:a16="http://schemas.microsoft.com/office/drawing/2014/main" id="{4197D2A9-2877-C3AD-DBEF-96AB624CA8DF}"/>
              </a:ext>
            </a:extLst>
          </p:cNvPr>
          <p:cNvSpPr txBox="1">
            <a:spLocks/>
          </p:cNvSpPr>
          <p:nvPr/>
        </p:nvSpPr>
        <p:spPr>
          <a:xfrm>
            <a:off x="468880" y="45390"/>
            <a:ext cx="11589644" cy="4762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ISLAMIC  EDUCATIONAL COLLEGE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endParaRPr>
          </a:p>
        </p:txBody>
      </p:sp>
      <p:sp>
        <p:nvSpPr>
          <p:cNvPr id="28" name="Rectangle 27"/>
          <p:cNvSpPr/>
          <p:nvPr/>
        </p:nvSpPr>
        <p:spPr>
          <a:xfrm>
            <a:off x="2436459" y="1671362"/>
            <a:ext cx="8591927" cy="4524315"/>
          </a:xfrm>
          <a:prstGeom prst="rect">
            <a:avLst/>
          </a:prstGeom>
        </p:spPr>
        <p:txBody>
          <a:bodyPr wrap="square">
            <a:spAutoFit/>
          </a:bodyPr>
          <a:lstStyle/>
          <a:p>
            <a:r>
              <a:rPr lang="en-US" sz="3600" b="1" dirty="0"/>
              <a:t>Question 3</a:t>
            </a:r>
            <a:r>
              <a:rPr lang="en-US" sz="3600" b="1" dirty="0">
                <a:solidFill>
                  <a:srgbClr val="C00000"/>
                </a:solidFill>
              </a:rPr>
              <a:t>: Myths often serve to:</a:t>
            </a:r>
          </a:p>
          <a:p>
            <a:r>
              <a:rPr lang="en-US" sz="3600" b="1" dirty="0">
                <a:solidFill>
                  <a:srgbClr val="C00000"/>
                </a:solidFill>
              </a:rPr>
              <a:t>A) </a:t>
            </a:r>
            <a:r>
              <a:rPr lang="en-US" sz="3600" b="1" dirty="0"/>
              <a:t>Entertain without conveying any deeper meaning.</a:t>
            </a:r>
            <a:br>
              <a:rPr lang="en-US" sz="3600" b="1" dirty="0"/>
            </a:br>
            <a:r>
              <a:rPr lang="en-US" sz="3600" b="1" dirty="0">
                <a:solidFill>
                  <a:srgbClr val="C00000"/>
                </a:solidFill>
              </a:rPr>
              <a:t>B) </a:t>
            </a:r>
            <a:r>
              <a:rPr lang="en-US" sz="3600" b="1" dirty="0"/>
              <a:t>Provide a literal account of historical events.</a:t>
            </a:r>
            <a:br>
              <a:rPr lang="en-US" sz="3600" b="1" dirty="0"/>
            </a:br>
            <a:r>
              <a:rPr lang="en-US" sz="3600" b="1" dirty="0">
                <a:solidFill>
                  <a:srgbClr val="C00000"/>
                </a:solidFill>
              </a:rPr>
              <a:t>C) </a:t>
            </a:r>
            <a:r>
              <a:rPr lang="en-US" sz="3600" b="1" dirty="0"/>
              <a:t>Explain the origins of the world and human existence.</a:t>
            </a:r>
            <a:br>
              <a:rPr lang="en-US" sz="3600" b="1" dirty="0"/>
            </a:br>
            <a:r>
              <a:rPr lang="en-US" sz="3600" b="1" dirty="0">
                <a:solidFill>
                  <a:srgbClr val="C00000"/>
                </a:solidFill>
              </a:rPr>
              <a:t>D) </a:t>
            </a:r>
            <a:r>
              <a:rPr lang="en-US" sz="3600" b="1" dirty="0"/>
              <a:t>Detail scientific discoveries.</a:t>
            </a:r>
          </a:p>
        </p:txBody>
      </p:sp>
    </p:spTree>
    <p:extLst>
      <p:ext uri="{BB962C8B-B14F-4D97-AF65-F5344CB8AC3E}">
        <p14:creationId xmlns:p14="http://schemas.microsoft.com/office/powerpoint/2010/main" val="217625796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p:cNvSpPr txBox="1"/>
          <p:nvPr/>
        </p:nvSpPr>
        <p:spPr>
          <a:xfrm>
            <a:off x="2830874" y="1275444"/>
            <a:ext cx="7160937" cy="1181349"/>
          </a:xfrm>
          <a:prstGeom prst="rect">
            <a:avLst/>
          </a:prstGeom>
          <a:noFill/>
        </p:spPr>
        <p:txBody>
          <a:bodyPr wrap="square" rtlCol="1">
            <a:spAutoFit/>
          </a:bodyPr>
          <a:lstStyle/>
          <a:p>
            <a:pPr algn="l"/>
            <a:r>
              <a:rPr lang="en-US" sz="2000" b="1" dirty="0">
                <a:solidFill>
                  <a:schemeClr val="accent3">
                    <a:lumMod val="75000"/>
                  </a:schemeClr>
                </a:solidFill>
                <a:latin typeface="GE SS Text Bold" pitchFamily="18" charset="-78"/>
                <a:ea typeface="GE SS Text Bold" pitchFamily="18" charset="-78"/>
                <a:cs typeface="GE SS Text Bold" pitchFamily="18" charset="-78"/>
              </a:rPr>
              <a:t>PREASSESSMENT:</a:t>
            </a:r>
          </a:p>
          <a:p>
            <a:pPr algn="l">
              <a:lnSpc>
                <a:spcPct val="150000"/>
              </a:lnSpc>
            </a:pPr>
            <a:endParaRPr lang="en-US" dirty="0">
              <a:solidFill>
                <a:schemeClr val="accent1">
                  <a:lumMod val="50000"/>
                </a:schemeClr>
              </a:solidFill>
              <a:latin typeface="GE SS Text Bold" pitchFamily="18" charset="-78"/>
              <a:ea typeface="GE SS Text Bold" pitchFamily="18" charset="-78"/>
              <a:cs typeface="GE SS Text Bold" pitchFamily="18" charset="-78"/>
            </a:endParaRPr>
          </a:p>
          <a:p>
            <a:pPr algn="l">
              <a:lnSpc>
                <a:spcPct val="150000"/>
              </a:lnSpc>
            </a:pPr>
            <a:endParaRPr lang="en-US" dirty="0">
              <a:solidFill>
                <a:schemeClr val="accent1">
                  <a:lumMod val="50000"/>
                </a:schemeClr>
              </a:solidFill>
              <a:latin typeface="GE SS Text Bold" pitchFamily="18" charset="-78"/>
              <a:ea typeface="GE SS Text Bold" pitchFamily="18" charset="-78"/>
              <a:cs typeface="GE SS Text Bold" pitchFamily="18"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8" name="Flowchart: Alternate Process 7">
            <a:extLst>
              <a:ext uri="{FF2B5EF4-FFF2-40B4-BE49-F238E27FC236}">
                <a16:creationId xmlns:a16="http://schemas.microsoft.com/office/drawing/2014/main" id="{343589CC-A370-442E-118F-35C3F8B9E0A5}"/>
              </a:ext>
            </a:extLst>
          </p:cNvPr>
          <p:cNvSpPr/>
          <p:nvPr/>
        </p:nvSpPr>
        <p:spPr>
          <a:xfrm>
            <a:off x="10136777" y="5913674"/>
            <a:ext cx="1779317" cy="809089"/>
          </a:xfrm>
          <a:prstGeom prst="flowChartAlternateProcess">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IRS</a:t>
            </a:r>
          </a:p>
        </p:txBody>
      </p:sp>
      <p:sp>
        <p:nvSpPr>
          <p:cNvPr id="45" name="Double Wave 44"/>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Double Wave 47">
            <a:extLst>
              <a:ext uri="{FF2B5EF4-FFF2-40B4-BE49-F238E27FC236}">
                <a16:creationId xmlns:a16="http://schemas.microsoft.com/office/drawing/2014/main" id="{2F9AC521-2D58-F888-8C01-ECAF079DAA57}"/>
              </a:ext>
            </a:extLst>
          </p:cNvPr>
          <p:cNvSpPr/>
          <p:nvPr/>
        </p:nvSpPr>
        <p:spPr>
          <a:xfrm>
            <a:off x="9162545" y="596171"/>
            <a:ext cx="2726771"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9" name="Footer Placeholder 6">
            <a:extLst>
              <a:ext uri="{FF2B5EF4-FFF2-40B4-BE49-F238E27FC236}">
                <a16:creationId xmlns:a16="http://schemas.microsoft.com/office/drawing/2014/main" id="{4197D2A9-2877-C3AD-DBEF-96AB624CA8DF}"/>
              </a:ext>
            </a:extLst>
          </p:cNvPr>
          <p:cNvSpPr txBox="1">
            <a:spLocks/>
          </p:cNvSpPr>
          <p:nvPr/>
        </p:nvSpPr>
        <p:spPr>
          <a:xfrm>
            <a:off x="468880" y="45390"/>
            <a:ext cx="11589644" cy="4762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ISLAMIC  EDUCATIONAL COLLEGE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endParaRPr>
          </a:p>
        </p:txBody>
      </p:sp>
      <p:sp>
        <p:nvSpPr>
          <p:cNvPr id="28" name="Rectangle 27"/>
          <p:cNvSpPr/>
          <p:nvPr/>
        </p:nvSpPr>
        <p:spPr>
          <a:xfrm>
            <a:off x="2463755" y="1837940"/>
            <a:ext cx="8564631" cy="4154984"/>
          </a:xfrm>
          <a:prstGeom prst="rect">
            <a:avLst/>
          </a:prstGeom>
        </p:spPr>
        <p:txBody>
          <a:bodyPr wrap="square">
            <a:spAutoFit/>
          </a:bodyPr>
          <a:lstStyle/>
          <a:p>
            <a:r>
              <a:rPr lang="en-US" sz="4400" b="1" dirty="0"/>
              <a:t>Question 4: </a:t>
            </a:r>
            <a:r>
              <a:rPr lang="en-US" sz="4400" b="1" dirty="0">
                <a:solidFill>
                  <a:srgbClr val="C00000"/>
                </a:solidFill>
              </a:rPr>
              <a:t>Myths are typically passed down through:</a:t>
            </a:r>
          </a:p>
          <a:p>
            <a:r>
              <a:rPr lang="en-US" sz="4400" b="1" dirty="0">
                <a:solidFill>
                  <a:srgbClr val="C00000"/>
                </a:solidFill>
              </a:rPr>
              <a:t>A) </a:t>
            </a:r>
            <a:r>
              <a:rPr lang="en-US" sz="4400" b="1" dirty="0"/>
              <a:t>Scientific journals.</a:t>
            </a:r>
            <a:br>
              <a:rPr lang="en-US" sz="4400" b="1" dirty="0"/>
            </a:br>
            <a:r>
              <a:rPr lang="en-US" sz="4400" b="1" dirty="0">
                <a:solidFill>
                  <a:srgbClr val="C00000"/>
                </a:solidFill>
              </a:rPr>
              <a:t>B) </a:t>
            </a:r>
            <a:r>
              <a:rPr lang="en-US" sz="4400" b="1" dirty="0"/>
              <a:t>Oral tradition and storytelling.</a:t>
            </a:r>
            <a:br>
              <a:rPr lang="en-US" sz="4400" b="1" dirty="0"/>
            </a:br>
            <a:r>
              <a:rPr lang="en-US" sz="4400" b="1" dirty="0">
                <a:solidFill>
                  <a:srgbClr val="C00000"/>
                </a:solidFill>
              </a:rPr>
              <a:t>C) </a:t>
            </a:r>
            <a:r>
              <a:rPr lang="en-US" sz="4400" b="1" dirty="0"/>
              <a:t>Legal documents.</a:t>
            </a:r>
            <a:br>
              <a:rPr lang="en-US" sz="4400" b="1" dirty="0"/>
            </a:br>
            <a:r>
              <a:rPr lang="en-US" sz="4400" b="1" dirty="0">
                <a:solidFill>
                  <a:srgbClr val="C00000"/>
                </a:solidFill>
              </a:rPr>
              <a:t>D) </a:t>
            </a:r>
            <a:r>
              <a:rPr lang="en-US" sz="4400" b="1" dirty="0"/>
              <a:t>Commercial advertisements.</a:t>
            </a:r>
          </a:p>
        </p:txBody>
      </p:sp>
    </p:spTree>
    <p:extLst>
      <p:ext uri="{BB962C8B-B14F-4D97-AF65-F5344CB8AC3E}">
        <p14:creationId xmlns:p14="http://schemas.microsoft.com/office/powerpoint/2010/main" val="266389240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889" y="535577"/>
            <a:ext cx="6204814" cy="5734903"/>
          </a:xfrm>
          <a:prstGeom prst="rect">
            <a:avLst/>
          </a:prstGeom>
        </p:spPr>
        <p:txBody>
          <a:bodyPr wrap="square">
            <a:spAutoFit/>
          </a:bodyPr>
          <a:lstStyle/>
          <a:p>
            <a:pPr>
              <a:lnSpc>
                <a:spcPts val="1300"/>
              </a:lnSpc>
              <a:spcBef>
                <a:spcPts val="75"/>
              </a:spcBef>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C00000"/>
              </a:solidFill>
              <a:latin typeface="Times New Roman" panose="02020603050405020304" pitchFamily="18" charset="0"/>
              <a:ea typeface="Times New Roman" panose="02020603050405020304" pitchFamily="18" charset="0"/>
            </a:endParaRPr>
          </a:p>
          <a:p>
            <a:pPr>
              <a:lnSpc>
                <a:spcPts val="1300"/>
              </a:lnSpc>
            </a:pP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Before Reading questions :</a:t>
            </a:r>
            <a:endParaRPr lang="en-US" sz="3200" dirty="0">
              <a:solidFill>
                <a:srgbClr val="C00000"/>
              </a:solidFill>
              <a:latin typeface="Times New Roman" panose="02020603050405020304" pitchFamily="18" charset="0"/>
              <a:ea typeface="Times New Roman" panose="02020603050405020304" pitchFamily="18" charset="0"/>
            </a:endParaRPr>
          </a:p>
          <a:p>
            <a:pPr>
              <a:lnSpc>
                <a:spcPts val="1300"/>
              </a:lnSpc>
            </a:pP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ea typeface="Times New Roman" panose="02020603050405020304" pitchFamily="18" charset="0"/>
            </a:endParaRPr>
          </a:p>
          <a:p>
            <a:pPr marR="340995">
              <a:spcBef>
                <a:spcPts val="145"/>
              </a:spcBef>
            </a:pP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ea typeface="Times New Roman" panose="02020603050405020304" pitchFamily="18" charset="0"/>
              </a:rPr>
              <a:t>   </a:t>
            </a:r>
            <a:r>
              <a:rPr lang="en-US" sz="3200" b="1" dirty="0">
                <a:latin typeface="Times New Roman" panose="02020603050405020304" pitchFamily="18" charset="0"/>
                <a:ea typeface="Arial Unicode MS"/>
                <a:cs typeface="Times New Roman" panose="02020603050405020304" pitchFamily="18" charset="0"/>
              </a:rPr>
              <a:t> </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What do you think this selection will be about?  Why do you think that?</a:t>
            </a:r>
            <a:endParaRPr lang="en-US" sz="3200" b="1" dirty="0">
              <a:latin typeface="Times New Roman" panose="02020603050405020304" pitchFamily="18" charset="0"/>
              <a:ea typeface="Times New Roman" panose="02020603050405020304" pitchFamily="18" charset="0"/>
            </a:endParaRPr>
          </a:p>
          <a:p>
            <a:pPr marL="292100" marR="0">
              <a:spcBef>
                <a:spcPts val="70"/>
              </a:spcBef>
              <a:spcAft>
                <a:spcPts val="0"/>
              </a:spcAft>
            </a:pPr>
            <a:r>
              <a:rPr lang="en-US" sz="3200" b="1" dirty="0">
                <a:latin typeface="Times New Roman" panose="02020603050405020304" pitchFamily="18" charset="0"/>
                <a:ea typeface="Arial Unicode MS"/>
                <a:cs typeface="Times New Roman" panose="02020603050405020304" pitchFamily="18" charset="0"/>
              </a:rPr>
              <a:t> </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What characters do you think might be in this story?</a:t>
            </a:r>
            <a:endParaRPr lang="en-US" sz="3200" b="1" dirty="0">
              <a:latin typeface="Times New Roman" panose="02020603050405020304" pitchFamily="18" charset="0"/>
              <a:ea typeface="Times New Roman" panose="02020603050405020304" pitchFamily="18" charset="0"/>
            </a:endParaRPr>
          </a:p>
          <a:p>
            <a:pPr marL="292100" marR="0">
              <a:spcBef>
                <a:spcPts val="70"/>
              </a:spcBef>
              <a:spcAft>
                <a:spcPts val="0"/>
              </a:spcAft>
            </a:pPr>
            <a:r>
              <a:rPr lang="en-US" sz="3200" b="1" dirty="0">
                <a:latin typeface="Times New Roman" panose="02020603050405020304" pitchFamily="18" charset="0"/>
                <a:ea typeface="Arial Unicode MS"/>
                <a:cs typeface="Times New Roman" panose="02020603050405020304" pitchFamily="18" charset="0"/>
              </a:rPr>
              <a:t> </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What do you know about the topic of this unit? </a:t>
            </a:r>
            <a:endParaRPr lang="en-US" sz="3200" b="1" dirty="0">
              <a:latin typeface="Times New Roman" panose="02020603050405020304" pitchFamily="18" charset="0"/>
              <a:ea typeface="Times New Roman" panose="02020603050405020304" pitchFamily="18" charset="0"/>
            </a:endParaRPr>
          </a:p>
          <a:p>
            <a:pPr marL="292100" marR="0">
              <a:spcBef>
                <a:spcPts val="70"/>
              </a:spcBef>
              <a:spcAft>
                <a:spcPts val="0"/>
              </a:spcAft>
            </a:pP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ea typeface="Arial Unicode MS"/>
                <a:cs typeface="Times New Roman" panose="02020603050405020304" pitchFamily="18" charset="0"/>
              </a:rPr>
              <a:t> </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What are you wondering about as you look at the pictures of this text?</a:t>
            </a:r>
            <a:endParaRPr lang="en-US" sz="3200" b="1" dirty="0">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505359C6-D45B-418F-B2F6-ABA2AAEAEACE}"/>
              </a:ext>
            </a:extLst>
          </p:cNvPr>
          <p:cNvPicPr>
            <a:picLocks noChangeAspect="1"/>
          </p:cNvPicPr>
          <p:nvPr/>
        </p:nvPicPr>
        <p:blipFill>
          <a:blip r:embed="rId2"/>
          <a:stretch>
            <a:fillRect/>
          </a:stretch>
        </p:blipFill>
        <p:spPr>
          <a:xfrm>
            <a:off x="7124629" y="650073"/>
            <a:ext cx="4461482" cy="5620407"/>
          </a:xfrm>
          <a:prstGeom prst="rect">
            <a:avLst/>
          </a:prstGeom>
        </p:spPr>
      </p:pic>
    </p:spTree>
    <p:extLst>
      <p:ext uri="{BB962C8B-B14F-4D97-AF65-F5344CB8AC3E}">
        <p14:creationId xmlns:p14="http://schemas.microsoft.com/office/powerpoint/2010/main" val="1995430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B0C9BB-3BC9-4C11-A240-3164AEAA5C33}"/>
              </a:ext>
            </a:extLst>
          </p:cNvPr>
          <p:cNvSpPr txBox="1"/>
          <p:nvPr/>
        </p:nvSpPr>
        <p:spPr>
          <a:xfrm>
            <a:off x="1403131" y="1608083"/>
            <a:ext cx="3854669" cy="1323439"/>
          </a:xfrm>
          <a:prstGeom prst="rect">
            <a:avLst/>
          </a:prstGeom>
          <a:noFill/>
        </p:spPr>
        <p:txBody>
          <a:bodyPr wrap="square" rtlCol="0">
            <a:spAutoFit/>
          </a:bodyPr>
          <a:lstStyle/>
          <a:p>
            <a:r>
              <a:rPr lang="en-US" sz="4000" b="1" dirty="0"/>
              <a:t>What is meant by “</a:t>
            </a:r>
            <a:r>
              <a:rPr lang="en-US" sz="4000" b="1" dirty="0">
                <a:solidFill>
                  <a:schemeClr val="accent1"/>
                </a:solidFill>
              </a:rPr>
              <a:t>Cherokee”? </a:t>
            </a:r>
          </a:p>
        </p:txBody>
      </p:sp>
      <p:pic>
        <p:nvPicPr>
          <p:cNvPr id="2050" name="Picture 2" descr="Google Search Tips for Translators ...">
            <a:extLst>
              <a:ext uri="{FF2B5EF4-FFF2-40B4-BE49-F238E27FC236}">
                <a16:creationId xmlns:a16="http://schemas.microsoft.com/office/drawing/2014/main" id="{028728CE-0FC3-4C6D-A8C2-2C11C393E3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3610" y="1298806"/>
            <a:ext cx="6010362" cy="3005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1848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7d3d12-a688-4a65-9735-5d5242335cee">
      <Terms xmlns="http://schemas.microsoft.com/office/infopath/2007/PartnerControls"/>
    </lcf76f155ced4ddcb4097134ff3c332f>
    <TaxCatchAll xmlns="3e03e693-6f57-4a0f-8762-2487ed846c1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FCD5A634654594FBBFFA6A58C1B7A05" ma:contentTypeVersion="13" ma:contentTypeDescription="Create a new document." ma:contentTypeScope="" ma:versionID="f37b025c4973909104dde76a9bef02f9">
  <xsd:schema xmlns:xsd="http://www.w3.org/2001/XMLSchema" xmlns:xs="http://www.w3.org/2001/XMLSchema" xmlns:p="http://schemas.microsoft.com/office/2006/metadata/properties" xmlns:ns2="0b7d3d12-a688-4a65-9735-5d5242335cee" xmlns:ns3="3e03e693-6f57-4a0f-8762-2487ed846c1c" targetNamespace="http://schemas.microsoft.com/office/2006/metadata/properties" ma:root="true" ma:fieldsID="e92a64b099f2c24ff20cae5981273d1c" ns2:_="" ns3:_="">
    <xsd:import namespace="0b7d3d12-a688-4a65-9735-5d5242335cee"/>
    <xsd:import namespace="3e03e693-6f57-4a0f-8762-2487ed846c1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7d3d12-a688-4a65-9735-5d5242335c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d429481-e3d0-471e-bc25-7565d51e70f2"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03e693-6f57-4a0f-8762-2487ed846c1c"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24593b5-bb6d-4ace-b8b0-595ce26c6980}" ma:internalName="TaxCatchAll" ma:showField="CatchAllData" ma:web="3e03e693-6f57-4a0f-8762-2487ed846c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164DD6-026A-48EE-A2E2-5AA6B287A041}">
  <ds:schemaRefs>
    <ds:schemaRef ds:uri="http://schemas.microsoft.com/office/2006/metadata/properties"/>
    <ds:schemaRef ds:uri="http://schemas.microsoft.com/office/infopath/2007/PartnerControls"/>
    <ds:schemaRef ds:uri="0b7d3d12-a688-4a65-9735-5d5242335cee"/>
    <ds:schemaRef ds:uri="3e03e693-6f57-4a0f-8762-2487ed846c1c"/>
  </ds:schemaRefs>
</ds:datastoreItem>
</file>

<file path=customXml/itemProps2.xml><?xml version="1.0" encoding="utf-8"?>
<ds:datastoreItem xmlns:ds="http://schemas.openxmlformats.org/officeDocument/2006/customXml" ds:itemID="{2AB8161E-BD0C-466A-A485-771AFCA1A208}">
  <ds:schemaRefs>
    <ds:schemaRef ds:uri="http://schemas.microsoft.com/sharepoint/v3/contenttype/forms"/>
  </ds:schemaRefs>
</ds:datastoreItem>
</file>

<file path=customXml/itemProps3.xml><?xml version="1.0" encoding="utf-8"?>
<ds:datastoreItem xmlns:ds="http://schemas.openxmlformats.org/officeDocument/2006/customXml" ds:itemID="{E3DB151E-CF03-4810-8505-A51D041176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7d3d12-a688-4a65-9735-5d5242335cee"/>
    <ds:schemaRef ds:uri="3e03e693-6f57-4a0f-8762-2487ed846c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3535</TotalTime>
  <Words>5646</Words>
  <Application>Microsoft Office PowerPoint</Application>
  <PresentationFormat>Widescreen</PresentationFormat>
  <Paragraphs>504</Paragraphs>
  <Slides>58</Slides>
  <Notes>0</Notes>
  <HiddenSlides>0</HiddenSlides>
  <MMClips>16</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58</vt:i4>
      </vt:variant>
    </vt:vector>
  </HeadingPairs>
  <TitlesOfParts>
    <vt:vector size="75" baseType="lpstr">
      <vt:lpstr>Adobe Arabic</vt:lpstr>
      <vt:lpstr>Arial</vt:lpstr>
      <vt:lpstr>Calibri</vt:lpstr>
      <vt:lpstr>Calibri Light</vt:lpstr>
      <vt:lpstr>FrutigerLTCom-BlackCn_nh5</vt:lpstr>
      <vt:lpstr>FrutigerLTCom-BoldCn_nh4</vt:lpstr>
      <vt:lpstr>FrutigerLTCom-Condensed_nh7</vt:lpstr>
      <vt:lpstr>GE SS Text Bold</vt:lpstr>
      <vt:lpstr>HelveticaNeueLT Arabic 45 Light</vt:lpstr>
      <vt:lpstr>HelveticaNeueLT Arabic 55 Roman</vt:lpstr>
      <vt:lpstr>StoneSerifITCPro-Medium_76d</vt:lpstr>
      <vt:lpstr>StoneSerifITCPro-Medium_f9i</vt:lpstr>
      <vt:lpstr>StoneSerifITCPro-Medium_fa-</vt:lpstr>
      <vt:lpstr>StoneSerifITCPro-MediumItal_f9j</vt:lpstr>
      <vt:lpstr>StoneSerifITCPro-MediumItal_fa_</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Differentiation in product  </vt:lpstr>
      <vt:lpstr>PowerPoint Presentation</vt:lpstr>
      <vt:lpstr>PowerPoint Presentation</vt:lpstr>
      <vt:lpstr>Review and Practice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Ghassan Hazza</dc:creator>
  <cp:lastModifiedBy>ibrahim hussein</cp:lastModifiedBy>
  <cp:revision>396</cp:revision>
  <dcterms:created xsi:type="dcterms:W3CDTF">2019-06-13T08:00:41Z</dcterms:created>
  <dcterms:modified xsi:type="dcterms:W3CDTF">2025-09-21T16:46:21Z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0x0101005FCD5A634654594FBBFFA6A58C1B7A05</vt:lpwstr>
  </property>
  <property fmtid="{D5CDD505-2E9C-101B-9397-08002B2CF9AE}" pid="3" name="MediaServiceImageTags">
    <vt:lpwstr/>
  </property>
</Properties>
</file>