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380" r:id="rId6"/>
    <p:sldId id="274" r:id="rId7"/>
    <p:sldId id="275" r:id="rId8"/>
    <p:sldId id="276" r:id="rId9"/>
    <p:sldId id="528" r:id="rId10"/>
    <p:sldId id="535" r:id="rId11"/>
    <p:sldId id="495" r:id="rId12"/>
    <p:sldId id="409" r:id="rId13"/>
    <p:sldId id="515" r:id="rId14"/>
    <p:sldId id="516" r:id="rId15"/>
    <p:sldId id="517" r:id="rId16"/>
    <p:sldId id="518" r:id="rId17"/>
    <p:sldId id="530" r:id="rId18"/>
    <p:sldId id="529" r:id="rId19"/>
    <p:sldId id="536" r:id="rId20"/>
    <p:sldId id="537" r:id="rId21"/>
    <p:sldId id="531" r:id="rId22"/>
    <p:sldId id="522" r:id="rId23"/>
    <p:sldId id="524" r:id="rId24"/>
    <p:sldId id="411" r:id="rId25"/>
    <p:sldId id="538" r:id="rId26"/>
    <p:sldId id="540" r:id="rId27"/>
    <p:sldId id="525" r:id="rId28"/>
    <p:sldId id="526" r:id="rId29"/>
    <p:sldId id="527" r:id="rId30"/>
    <p:sldId id="288" r:id="rId31"/>
    <p:sldId id="534" r:id="rId32"/>
    <p:sldId id="541" r:id="rId33"/>
    <p:sldId id="546" r:id="rId34"/>
    <p:sldId id="544" r:id="rId35"/>
    <p:sldId id="542" r:id="rId36"/>
    <p:sldId id="545" r:id="rId37"/>
    <p:sldId id="539" r:id="rId38"/>
    <p:sldId id="533" r:id="rId39"/>
    <p:sldId id="547" r:id="rId40"/>
    <p:sldId id="5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990033"/>
    <a:srgbClr val="FF9999"/>
    <a:srgbClr val="990099"/>
    <a:srgbClr val="009900"/>
    <a:srgbClr val="800000"/>
    <a:srgbClr val="9900CC"/>
    <a:srgbClr val="CC9900"/>
    <a:srgbClr val="3333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3BB32D-3045-0BDB-CDB2-792888F8CC2F}" v="1" dt="2025-02-17T16:46:26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03" autoAdjust="0"/>
    <p:restoredTop sz="94660"/>
  </p:normalViewPr>
  <p:slideViewPr>
    <p:cSldViewPr snapToGrid="0">
      <p:cViewPr varScale="1">
        <p:scale>
          <a:sx n="87" d="100"/>
          <a:sy n="87" d="100"/>
        </p:scale>
        <p:origin x="67" y="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B2B8A-60DD-4DD2-B53A-940D4FBBB652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DFE0C-55F3-46A0-B9A0-9ADFAD74D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d338ff24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ed338ff24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57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d338ff24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ed338ff24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6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d338ff24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ed338ff24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135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d338ff244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ed338ff244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22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/>
          <p:nvPr/>
        </p:nvSpPr>
        <p:spPr>
          <a:xfrm>
            <a:off x="207067" y="222600"/>
            <a:ext cx="11778000" cy="6412800"/>
          </a:xfrm>
          <a:prstGeom prst="roundRect">
            <a:avLst>
              <a:gd name="adj" fmla="val 841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4" name="Google Shape;134;p13"/>
          <p:cNvGrpSpPr/>
          <p:nvPr/>
        </p:nvGrpSpPr>
        <p:grpSpPr>
          <a:xfrm>
            <a:off x="558611" y="568767"/>
            <a:ext cx="11075104" cy="5720467"/>
            <a:chOff x="715100" y="426575"/>
            <a:chExt cx="7713900" cy="4290350"/>
          </a:xfrm>
        </p:grpSpPr>
        <p:sp>
          <p:nvSpPr>
            <p:cNvPr id="135" name="Google Shape;135;p13"/>
            <p:cNvSpPr/>
            <p:nvPr/>
          </p:nvSpPr>
          <p:spPr>
            <a:xfrm>
              <a:off x="715100" y="620725"/>
              <a:ext cx="7713900" cy="4096200"/>
            </a:xfrm>
            <a:prstGeom prst="roundRect">
              <a:avLst>
                <a:gd name="adj" fmla="val 8419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715100" y="426575"/>
              <a:ext cx="7713900" cy="4096200"/>
            </a:xfrm>
            <a:prstGeom prst="roundRect">
              <a:avLst>
                <a:gd name="adj" fmla="val 841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7" name="Google Shape;137;p13"/>
          <p:cNvSpPr txBox="1">
            <a:spLocks noGrp="1"/>
          </p:cNvSpPr>
          <p:nvPr>
            <p:ph type="title" hasCustomPrompt="1"/>
          </p:nvPr>
        </p:nvSpPr>
        <p:spPr>
          <a:xfrm>
            <a:off x="960000" y="1901400"/>
            <a:ext cx="1492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"/>
          </p:nvPr>
        </p:nvSpPr>
        <p:spPr>
          <a:xfrm>
            <a:off x="2452400" y="2184181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3"/>
          </p:nvPr>
        </p:nvSpPr>
        <p:spPr>
          <a:xfrm>
            <a:off x="2445867" y="1901400"/>
            <a:ext cx="31152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4" hasCustomPrompt="1"/>
          </p:nvPr>
        </p:nvSpPr>
        <p:spPr>
          <a:xfrm>
            <a:off x="960000" y="3266600"/>
            <a:ext cx="1492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5"/>
          </p:nvPr>
        </p:nvSpPr>
        <p:spPr>
          <a:xfrm>
            <a:off x="2452400" y="3549381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6"/>
          </p:nvPr>
        </p:nvSpPr>
        <p:spPr>
          <a:xfrm>
            <a:off x="2445867" y="3266600"/>
            <a:ext cx="31152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4830733"/>
            <a:ext cx="1492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8"/>
          </p:nvPr>
        </p:nvSpPr>
        <p:spPr>
          <a:xfrm>
            <a:off x="2452400" y="5113515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9"/>
          </p:nvPr>
        </p:nvSpPr>
        <p:spPr>
          <a:xfrm>
            <a:off x="2445867" y="4830733"/>
            <a:ext cx="31152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13" hasCustomPrompt="1"/>
          </p:nvPr>
        </p:nvSpPr>
        <p:spPr>
          <a:xfrm>
            <a:off x="6624400" y="1901400"/>
            <a:ext cx="1492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4"/>
          </p:nvPr>
        </p:nvSpPr>
        <p:spPr>
          <a:xfrm>
            <a:off x="8116800" y="2184181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5"/>
          </p:nvPr>
        </p:nvSpPr>
        <p:spPr>
          <a:xfrm>
            <a:off x="8110267" y="1901400"/>
            <a:ext cx="31152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16" hasCustomPrompt="1"/>
          </p:nvPr>
        </p:nvSpPr>
        <p:spPr>
          <a:xfrm>
            <a:off x="6624400" y="3266600"/>
            <a:ext cx="1492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7"/>
          </p:nvPr>
        </p:nvSpPr>
        <p:spPr>
          <a:xfrm>
            <a:off x="8116800" y="3549381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8"/>
          </p:nvPr>
        </p:nvSpPr>
        <p:spPr>
          <a:xfrm>
            <a:off x="8110267" y="3266600"/>
            <a:ext cx="31152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19" hasCustomPrompt="1"/>
          </p:nvPr>
        </p:nvSpPr>
        <p:spPr>
          <a:xfrm>
            <a:off x="6624400" y="4830733"/>
            <a:ext cx="14924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20"/>
          </p:nvPr>
        </p:nvSpPr>
        <p:spPr>
          <a:xfrm>
            <a:off x="8116800" y="5113515"/>
            <a:ext cx="3115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21"/>
          </p:nvPr>
        </p:nvSpPr>
        <p:spPr>
          <a:xfrm>
            <a:off x="8110267" y="4830733"/>
            <a:ext cx="3115200" cy="54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6" name="Google Shape;156;p13"/>
          <p:cNvGrpSpPr/>
          <p:nvPr/>
        </p:nvGrpSpPr>
        <p:grpSpPr>
          <a:xfrm>
            <a:off x="290810" y="407000"/>
            <a:ext cx="11469500" cy="5946267"/>
            <a:chOff x="218107" y="305250"/>
            <a:chExt cx="8602125" cy="4459700"/>
          </a:xfrm>
        </p:grpSpPr>
        <p:grpSp>
          <p:nvGrpSpPr>
            <p:cNvPr id="157" name="Google Shape;157;p13"/>
            <p:cNvGrpSpPr/>
            <p:nvPr/>
          </p:nvGrpSpPr>
          <p:grpSpPr>
            <a:xfrm>
              <a:off x="218107" y="305250"/>
              <a:ext cx="8602125" cy="4459700"/>
              <a:chOff x="218107" y="305250"/>
              <a:chExt cx="8602125" cy="4459700"/>
            </a:xfrm>
          </p:grpSpPr>
          <p:pic>
            <p:nvPicPr>
              <p:cNvPr id="158" name="Google Shape;158;p13"/>
              <p:cNvPicPr preferRelativeResize="0"/>
              <p:nvPr/>
            </p:nvPicPr>
            <p:blipFill rotWithShape="1">
              <a:blip r:embed="rId2">
                <a:alphaModFix/>
              </a:blip>
              <a:srcRect l="43081" r="17799" b="62390"/>
              <a:stretch/>
            </p:blipFill>
            <p:spPr>
              <a:xfrm rot="-1800802" flipH="1">
                <a:off x="8350212" y="4293961"/>
                <a:ext cx="397040" cy="398379"/>
              </a:xfrm>
              <a:prstGeom prst="roundRect">
                <a:avLst>
                  <a:gd name="adj" fmla="val 37188"/>
                </a:avLst>
              </a:prstGeom>
              <a:noFill/>
              <a:ln>
                <a:noFill/>
              </a:ln>
            </p:spPr>
          </p:pic>
          <p:sp>
            <p:nvSpPr>
              <p:cNvPr id="159" name="Google Shape;159;p13"/>
              <p:cNvSpPr/>
              <p:nvPr/>
            </p:nvSpPr>
            <p:spPr>
              <a:xfrm rot="10800000" flipH="1">
                <a:off x="505788" y="932725"/>
                <a:ext cx="107100" cy="107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 rot="10800000" flipH="1">
                <a:off x="8537588" y="4036125"/>
                <a:ext cx="107100" cy="107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161" name="Google Shape;161;p13"/>
              <p:cNvPicPr preferRelativeResize="0"/>
              <p:nvPr/>
            </p:nvPicPr>
            <p:blipFill rotWithShape="1">
              <a:blip r:embed="rId3">
                <a:alphaModFix/>
              </a:blip>
              <a:srcRect l="43081" r="17799" b="62390"/>
              <a:stretch/>
            </p:blipFill>
            <p:spPr>
              <a:xfrm rot="-1800802" flipH="1">
                <a:off x="291087" y="377861"/>
                <a:ext cx="397040" cy="398379"/>
              </a:xfrm>
              <a:prstGeom prst="roundRect">
                <a:avLst>
                  <a:gd name="adj" fmla="val 37188"/>
                </a:avLst>
              </a:prstGeom>
              <a:noFill/>
              <a:ln>
                <a:noFill/>
              </a:ln>
            </p:spPr>
          </p:pic>
        </p:grpSp>
        <p:sp>
          <p:nvSpPr>
            <p:cNvPr id="162" name="Google Shape;162;p13"/>
            <p:cNvSpPr/>
            <p:nvPr/>
          </p:nvSpPr>
          <p:spPr>
            <a:xfrm rot="10800000" flipH="1">
              <a:off x="877519" y="508625"/>
              <a:ext cx="52800" cy="52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25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/>
          <p:nvPr/>
        </p:nvSpPr>
        <p:spPr>
          <a:xfrm>
            <a:off x="207067" y="222600"/>
            <a:ext cx="11778000" cy="6412800"/>
          </a:xfrm>
          <a:prstGeom prst="roundRect">
            <a:avLst>
              <a:gd name="adj" fmla="val 841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7" name="Google Shape;177;p15"/>
          <p:cNvGrpSpPr/>
          <p:nvPr/>
        </p:nvGrpSpPr>
        <p:grpSpPr>
          <a:xfrm>
            <a:off x="558611" y="568767"/>
            <a:ext cx="11075104" cy="5720467"/>
            <a:chOff x="715100" y="426575"/>
            <a:chExt cx="7713900" cy="4290350"/>
          </a:xfrm>
        </p:grpSpPr>
        <p:sp>
          <p:nvSpPr>
            <p:cNvPr id="178" name="Google Shape;178;p15"/>
            <p:cNvSpPr/>
            <p:nvPr/>
          </p:nvSpPr>
          <p:spPr>
            <a:xfrm>
              <a:off x="715100" y="620725"/>
              <a:ext cx="7713900" cy="4096200"/>
            </a:xfrm>
            <a:prstGeom prst="roundRect">
              <a:avLst>
                <a:gd name="adj" fmla="val 8419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715100" y="426575"/>
              <a:ext cx="7713900" cy="4096200"/>
            </a:xfrm>
            <a:prstGeom prst="roundRect">
              <a:avLst>
                <a:gd name="adj" fmla="val 841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0" name="Google Shape;180;p15"/>
          <p:cNvSpPr txBox="1">
            <a:spLocks noGrp="1"/>
          </p:cNvSpPr>
          <p:nvPr>
            <p:ph type="subTitle" idx="1"/>
          </p:nvPr>
        </p:nvSpPr>
        <p:spPr>
          <a:xfrm>
            <a:off x="960000" y="3823917"/>
            <a:ext cx="39932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960000" y="1539351"/>
            <a:ext cx="3993200" cy="19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5"/>
          <p:cNvSpPr>
            <a:spLocks noGrp="1"/>
          </p:cNvSpPr>
          <p:nvPr>
            <p:ph type="pic" idx="2"/>
          </p:nvPr>
        </p:nvSpPr>
        <p:spPr>
          <a:xfrm>
            <a:off x="5609900" y="1090433"/>
            <a:ext cx="5202400" cy="448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83" name="Google Shape;183;p15"/>
          <p:cNvGrpSpPr/>
          <p:nvPr/>
        </p:nvGrpSpPr>
        <p:grpSpPr>
          <a:xfrm rot="10800000" flipH="1">
            <a:off x="286131" y="407007"/>
            <a:ext cx="11619751" cy="6024163"/>
            <a:chOff x="218107" y="305250"/>
            <a:chExt cx="8602125" cy="4459700"/>
          </a:xfrm>
        </p:grpSpPr>
        <p:pic>
          <p:nvPicPr>
            <p:cNvPr id="184" name="Google Shape;184;p15"/>
            <p:cNvPicPr preferRelativeResize="0"/>
            <p:nvPr/>
          </p:nvPicPr>
          <p:blipFill rotWithShape="1">
            <a:blip r:embed="rId2">
              <a:alphaModFix/>
            </a:blip>
            <a:srcRect l="43081" r="17799" b="62390"/>
            <a:stretch/>
          </p:blipFill>
          <p:spPr>
            <a:xfrm rot="-1800802" flipH="1">
              <a:off x="8350212" y="4293961"/>
              <a:ext cx="397040" cy="398379"/>
            </a:xfrm>
            <a:prstGeom prst="roundRect">
              <a:avLst>
                <a:gd name="adj" fmla="val 37188"/>
              </a:avLst>
            </a:prstGeom>
            <a:noFill/>
            <a:ln>
              <a:noFill/>
            </a:ln>
          </p:spPr>
        </p:pic>
        <p:sp>
          <p:nvSpPr>
            <p:cNvPr id="185" name="Google Shape;185;p15"/>
            <p:cNvSpPr/>
            <p:nvPr/>
          </p:nvSpPr>
          <p:spPr>
            <a:xfrm rot="10800000" flipH="1">
              <a:off x="505788" y="932725"/>
              <a:ext cx="107100" cy="10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6" name="Google Shape;186;p15"/>
            <p:cNvSpPr/>
            <p:nvPr/>
          </p:nvSpPr>
          <p:spPr>
            <a:xfrm rot="10800000" flipH="1">
              <a:off x="8057650" y="430976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7" name="Google Shape;187;p15"/>
            <p:cNvSpPr/>
            <p:nvPr/>
          </p:nvSpPr>
          <p:spPr>
            <a:xfrm rot="10800000" flipH="1">
              <a:off x="8387158" y="4036125"/>
              <a:ext cx="107100" cy="107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88" name="Google Shape;188;p15"/>
            <p:cNvPicPr preferRelativeResize="0"/>
            <p:nvPr/>
          </p:nvPicPr>
          <p:blipFill rotWithShape="1">
            <a:blip r:embed="rId3">
              <a:alphaModFix/>
            </a:blip>
            <a:srcRect l="43081" r="17799" b="62390"/>
            <a:stretch/>
          </p:blipFill>
          <p:spPr>
            <a:xfrm rot="-1800802" flipH="1">
              <a:off x="291087" y="377861"/>
              <a:ext cx="397040" cy="398379"/>
            </a:xfrm>
            <a:prstGeom prst="roundRect">
              <a:avLst>
                <a:gd name="adj" fmla="val 37188"/>
              </a:avLst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018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21-09-2025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616" y="1458477"/>
            <a:ext cx="11946384" cy="480131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cs typeface="+mj-cs"/>
              </a:rPr>
              <a:t>Unit:</a:t>
            </a:r>
            <a:r>
              <a:rPr lang="en-US" sz="4800" dirty="0">
                <a:cs typeface="+mj-cs"/>
              </a:rPr>
              <a:t>  1 “ </a:t>
            </a:r>
            <a:r>
              <a:rPr lang="en-US" sz="4800" b="1" dirty="0">
                <a:cs typeface="+mj-cs"/>
              </a:rPr>
              <a:t>Grandmother Spider Brings the Sun</a:t>
            </a:r>
            <a:r>
              <a:rPr lang="en-US" sz="4800" dirty="0">
                <a:cs typeface="+mj-cs"/>
              </a:rPr>
              <a:t>” </a:t>
            </a:r>
            <a:endParaRPr lang="ar-SA" sz="4800" dirty="0">
              <a:cs typeface="+mj-cs"/>
            </a:endParaRPr>
          </a:p>
          <a:p>
            <a:pPr algn="l">
              <a:lnSpc>
                <a:spcPct val="150000"/>
              </a:lnSpc>
            </a:pPr>
            <a:r>
              <a:rPr lang="en-US" sz="4800" b="1" dirty="0">
                <a:cs typeface="+mj-cs"/>
              </a:rPr>
              <a:t>Lesson: </a:t>
            </a:r>
            <a:r>
              <a:rPr lang="en-US" sz="4800" dirty="0">
                <a:cs typeface="+mj-cs"/>
              </a:rPr>
              <a:t>Grammar  .</a:t>
            </a:r>
            <a:endParaRPr lang="ar-JO" sz="4800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cs typeface="+mj-cs"/>
              </a:rPr>
              <a:t>Subject:</a:t>
            </a:r>
            <a:r>
              <a:rPr lang="en-US" sz="4800" dirty="0">
                <a:cs typeface="+mj-cs"/>
              </a:rPr>
              <a:t> </a:t>
            </a:r>
            <a:r>
              <a:rPr lang="en-US" sz="4800" b="1" dirty="0">
                <a:cs typeface="+mj-cs"/>
              </a:rPr>
              <a:t>Question Tags .</a:t>
            </a:r>
            <a:endParaRPr lang="ar-SA" sz="4800" b="1" dirty="0"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cs typeface="+mj-cs"/>
              </a:rPr>
              <a:t>Grade:</a:t>
            </a:r>
            <a:r>
              <a:rPr lang="en-US" sz="4800" dirty="0">
                <a:cs typeface="+mj-cs"/>
              </a:rPr>
              <a:t>  9</a:t>
            </a:r>
            <a:endParaRPr lang="ar-JO" sz="4800" dirty="0">
              <a:cs typeface="+mj-cs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22" y="-6725"/>
            <a:ext cx="5764492" cy="181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/>
          <p:nvPr/>
        </p:nvSpPr>
        <p:spPr>
          <a:xfrm>
            <a:off x="953465" y="25438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953465" y="3660455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953467" y="47581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23" name="Google Shape;523;p39"/>
          <p:cNvSpPr txBox="1">
            <a:spLocks noGrp="1"/>
          </p:cNvSpPr>
          <p:nvPr>
            <p:ph type="title"/>
          </p:nvPr>
        </p:nvSpPr>
        <p:spPr>
          <a:xfrm>
            <a:off x="953465" y="2638921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525" name="Google Shape;525;p39"/>
          <p:cNvSpPr txBox="1">
            <a:spLocks noGrp="1"/>
          </p:cNvSpPr>
          <p:nvPr>
            <p:ph type="title" idx="2"/>
          </p:nvPr>
        </p:nvSpPr>
        <p:spPr>
          <a:xfrm>
            <a:off x="960000" y="593366"/>
            <a:ext cx="10677819" cy="16306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sz="4800" dirty="0"/>
              <a:t>Tom: Hey, Sarah! ___ you ( be) coming to the game tonight?</a:t>
            </a:r>
            <a:endParaRPr sz="4800" dirty="0"/>
          </a:p>
        </p:txBody>
      </p:sp>
      <p:sp>
        <p:nvSpPr>
          <p:cNvPr id="526" name="Google Shape;526;p39"/>
          <p:cNvSpPr txBox="1">
            <a:spLocks noGrp="1"/>
          </p:cNvSpPr>
          <p:nvPr>
            <p:ph type="subTitle" idx="3"/>
          </p:nvPr>
        </p:nvSpPr>
        <p:spPr>
          <a:xfrm>
            <a:off x="2587606" y="2638921"/>
            <a:ext cx="7016788" cy="685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5333" b="1" dirty="0"/>
              <a:t>Are</a:t>
            </a:r>
            <a:endParaRPr sz="5333" b="1" dirty="0"/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 idx="4"/>
          </p:nvPr>
        </p:nvSpPr>
        <p:spPr>
          <a:xfrm>
            <a:off x="953465" y="3705467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6"/>
          </p:nvPr>
        </p:nvSpPr>
        <p:spPr>
          <a:xfrm>
            <a:off x="2587606" y="3644181"/>
            <a:ext cx="8028169" cy="7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5867" b="1" dirty="0"/>
              <a:t>Is</a:t>
            </a:r>
            <a:endParaRPr sz="5867" b="1" dirty="0"/>
          </a:p>
        </p:txBody>
      </p:sp>
      <p:sp>
        <p:nvSpPr>
          <p:cNvPr id="530" name="Google Shape;530;p39"/>
          <p:cNvSpPr txBox="1">
            <a:spLocks noGrp="1"/>
          </p:cNvSpPr>
          <p:nvPr>
            <p:ph type="title" idx="7"/>
          </p:nvPr>
        </p:nvSpPr>
        <p:spPr>
          <a:xfrm>
            <a:off x="960000" y="4830733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9"/>
          </p:nvPr>
        </p:nvSpPr>
        <p:spPr>
          <a:xfrm>
            <a:off x="2458934" y="5268612"/>
            <a:ext cx="8332969" cy="5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Do</a:t>
            </a:r>
            <a:endParaRPr sz="6400" b="1" dirty="0"/>
          </a:p>
        </p:txBody>
      </p:sp>
    </p:spTree>
    <p:extLst>
      <p:ext uri="{BB962C8B-B14F-4D97-AF65-F5344CB8AC3E}">
        <p14:creationId xmlns:p14="http://schemas.microsoft.com/office/powerpoint/2010/main" val="101911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/>
          <p:nvPr/>
        </p:nvSpPr>
        <p:spPr>
          <a:xfrm>
            <a:off x="953465" y="25438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953465" y="3660455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953467" y="47581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23" name="Google Shape;523;p39"/>
          <p:cNvSpPr txBox="1">
            <a:spLocks noGrp="1"/>
          </p:cNvSpPr>
          <p:nvPr>
            <p:ph type="title"/>
          </p:nvPr>
        </p:nvSpPr>
        <p:spPr>
          <a:xfrm>
            <a:off x="953465" y="2638921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525" name="Google Shape;525;p39"/>
          <p:cNvSpPr txBox="1">
            <a:spLocks noGrp="1"/>
          </p:cNvSpPr>
          <p:nvPr>
            <p:ph type="title" idx="2"/>
          </p:nvPr>
        </p:nvSpPr>
        <p:spPr>
          <a:xfrm>
            <a:off x="960000" y="593366"/>
            <a:ext cx="10677819" cy="16306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sz="4800" dirty="0"/>
              <a:t>Sarah: Yes, I ___ ( be) planning to go. What about you?</a:t>
            </a:r>
            <a:endParaRPr sz="4800" dirty="0"/>
          </a:p>
        </p:txBody>
      </p:sp>
      <p:sp>
        <p:nvSpPr>
          <p:cNvPr id="526" name="Google Shape;526;p39"/>
          <p:cNvSpPr txBox="1">
            <a:spLocks noGrp="1"/>
          </p:cNvSpPr>
          <p:nvPr>
            <p:ph type="subTitle" idx="3"/>
          </p:nvPr>
        </p:nvSpPr>
        <p:spPr>
          <a:xfrm>
            <a:off x="2587606" y="2752151"/>
            <a:ext cx="7016788" cy="685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are</a:t>
            </a:r>
            <a:endParaRPr sz="6400" b="1" dirty="0"/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 idx="4"/>
          </p:nvPr>
        </p:nvSpPr>
        <p:spPr>
          <a:xfrm>
            <a:off x="953465" y="3705467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6"/>
          </p:nvPr>
        </p:nvSpPr>
        <p:spPr>
          <a:xfrm>
            <a:off x="2587606" y="3835167"/>
            <a:ext cx="8028169" cy="7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7200" b="1" dirty="0"/>
              <a:t>a</a:t>
            </a:r>
            <a:r>
              <a:rPr lang="en" sz="7200" b="1" dirty="0"/>
              <a:t>m </a:t>
            </a:r>
            <a:endParaRPr sz="7200" b="1" dirty="0"/>
          </a:p>
        </p:txBody>
      </p:sp>
      <p:sp>
        <p:nvSpPr>
          <p:cNvPr id="530" name="Google Shape;530;p39"/>
          <p:cNvSpPr txBox="1">
            <a:spLocks noGrp="1"/>
          </p:cNvSpPr>
          <p:nvPr>
            <p:ph type="title" idx="7"/>
          </p:nvPr>
        </p:nvSpPr>
        <p:spPr>
          <a:xfrm>
            <a:off x="960000" y="4830733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9"/>
          </p:nvPr>
        </p:nvSpPr>
        <p:spPr>
          <a:xfrm>
            <a:off x="2458934" y="5268612"/>
            <a:ext cx="8332969" cy="5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have</a:t>
            </a:r>
            <a:endParaRPr sz="6400" b="1" dirty="0"/>
          </a:p>
        </p:txBody>
      </p:sp>
    </p:spTree>
    <p:extLst>
      <p:ext uri="{BB962C8B-B14F-4D97-AF65-F5344CB8AC3E}">
        <p14:creationId xmlns:p14="http://schemas.microsoft.com/office/powerpoint/2010/main" val="322162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/>
          <p:nvPr/>
        </p:nvSpPr>
        <p:spPr>
          <a:xfrm>
            <a:off x="953465" y="25438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953465" y="3660455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953467" y="47581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23" name="Google Shape;523;p39"/>
          <p:cNvSpPr txBox="1">
            <a:spLocks noGrp="1"/>
          </p:cNvSpPr>
          <p:nvPr>
            <p:ph type="title"/>
          </p:nvPr>
        </p:nvSpPr>
        <p:spPr>
          <a:xfrm>
            <a:off x="953465" y="2638921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525" name="Google Shape;525;p39"/>
          <p:cNvSpPr txBox="1">
            <a:spLocks noGrp="1"/>
          </p:cNvSpPr>
          <p:nvPr>
            <p:ph type="title" idx="2"/>
          </p:nvPr>
        </p:nvSpPr>
        <p:spPr>
          <a:xfrm>
            <a:off x="960000" y="593366"/>
            <a:ext cx="10677819" cy="16306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sz="4800" dirty="0"/>
              <a:t>Tom: I ___ ( do) not know yet. I have a lot of homework.</a:t>
            </a:r>
            <a:endParaRPr sz="4800" dirty="0"/>
          </a:p>
        </p:txBody>
      </p:sp>
      <p:sp>
        <p:nvSpPr>
          <p:cNvPr id="526" name="Google Shape;526;p39"/>
          <p:cNvSpPr txBox="1">
            <a:spLocks noGrp="1"/>
          </p:cNvSpPr>
          <p:nvPr>
            <p:ph type="subTitle" idx="3"/>
          </p:nvPr>
        </p:nvSpPr>
        <p:spPr>
          <a:xfrm>
            <a:off x="2587606" y="2752151"/>
            <a:ext cx="7016788" cy="685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was</a:t>
            </a:r>
            <a:endParaRPr sz="6400" b="1" dirty="0"/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 idx="4"/>
          </p:nvPr>
        </p:nvSpPr>
        <p:spPr>
          <a:xfrm>
            <a:off x="953465" y="3705467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6"/>
          </p:nvPr>
        </p:nvSpPr>
        <p:spPr>
          <a:xfrm>
            <a:off x="2587606" y="3835167"/>
            <a:ext cx="8028169" cy="7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7200" b="1" dirty="0"/>
              <a:t>a</a:t>
            </a:r>
            <a:r>
              <a:rPr lang="en" sz="7200" b="1" dirty="0"/>
              <a:t>m </a:t>
            </a:r>
            <a:endParaRPr sz="7200" b="1" dirty="0"/>
          </a:p>
        </p:txBody>
      </p:sp>
      <p:sp>
        <p:nvSpPr>
          <p:cNvPr id="530" name="Google Shape;530;p39"/>
          <p:cNvSpPr txBox="1">
            <a:spLocks noGrp="1"/>
          </p:cNvSpPr>
          <p:nvPr>
            <p:ph type="title" idx="7"/>
          </p:nvPr>
        </p:nvSpPr>
        <p:spPr>
          <a:xfrm>
            <a:off x="960000" y="4830733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9"/>
          </p:nvPr>
        </p:nvSpPr>
        <p:spPr>
          <a:xfrm>
            <a:off x="2458934" y="5268612"/>
            <a:ext cx="8332969" cy="5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do</a:t>
            </a:r>
            <a:endParaRPr sz="6400" b="1" dirty="0"/>
          </a:p>
        </p:txBody>
      </p:sp>
    </p:spTree>
    <p:extLst>
      <p:ext uri="{BB962C8B-B14F-4D97-AF65-F5344CB8AC3E}">
        <p14:creationId xmlns:p14="http://schemas.microsoft.com/office/powerpoint/2010/main" val="376323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"/>
          <p:cNvSpPr/>
          <p:nvPr/>
        </p:nvSpPr>
        <p:spPr>
          <a:xfrm>
            <a:off x="953465" y="25438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8" name="Google Shape;518;p39"/>
          <p:cNvSpPr/>
          <p:nvPr/>
        </p:nvSpPr>
        <p:spPr>
          <a:xfrm>
            <a:off x="953465" y="3660455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19" name="Google Shape;519;p39"/>
          <p:cNvSpPr/>
          <p:nvPr/>
        </p:nvSpPr>
        <p:spPr>
          <a:xfrm>
            <a:off x="953467" y="4758133"/>
            <a:ext cx="1492400" cy="6864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4000" b="1">
              <a:solidFill>
                <a:schemeClr val="dk1"/>
              </a:solidFill>
              <a:latin typeface="Marcellus"/>
              <a:ea typeface="Marcellus"/>
              <a:cs typeface="Marcellus"/>
              <a:sym typeface="Marcellus"/>
            </a:endParaRPr>
          </a:p>
        </p:txBody>
      </p:sp>
      <p:sp>
        <p:nvSpPr>
          <p:cNvPr id="523" name="Google Shape;523;p39"/>
          <p:cNvSpPr txBox="1">
            <a:spLocks noGrp="1"/>
          </p:cNvSpPr>
          <p:nvPr>
            <p:ph type="title"/>
          </p:nvPr>
        </p:nvSpPr>
        <p:spPr>
          <a:xfrm>
            <a:off x="953465" y="2638921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525" name="Google Shape;525;p39"/>
          <p:cNvSpPr txBox="1">
            <a:spLocks noGrp="1"/>
          </p:cNvSpPr>
          <p:nvPr>
            <p:ph type="title" idx="2"/>
          </p:nvPr>
        </p:nvSpPr>
        <p:spPr>
          <a:xfrm>
            <a:off x="960000" y="593366"/>
            <a:ext cx="10677819" cy="163067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sz="4267" dirty="0"/>
              <a:t>Sarah: That’s too bad. I heard the team ___ ( be) playing really well this season</a:t>
            </a:r>
            <a:r>
              <a:rPr lang="en-US" sz="4800" dirty="0"/>
              <a:t>.</a:t>
            </a:r>
            <a:endParaRPr sz="4800" dirty="0"/>
          </a:p>
        </p:txBody>
      </p:sp>
      <p:sp>
        <p:nvSpPr>
          <p:cNvPr id="526" name="Google Shape;526;p39"/>
          <p:cNvSpPr txBox="1">
            <a:spLocks noGrp="1"/>
          </p:cNvSpPr>
          <p:nvPr>
            <p:ph type="subTitle" idx="3"/>
          </p:nvPr>
        </p:nvSpPr>
        <p:spPr>
          <a:xfrm>
            <a:off x="2587606" y="2752151"/>
            <a:ext cx="7016788" cy="6854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are</a:t>
            </a:r>
            <a:endParaRPr sz="6400" b="1" dirty="0"/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 idx="4"/>
          </p:nvPr>
        </p:nvSpPr>
        <p:spPr>
          <a:xfrm>
            <a:off x="953465" y="3705467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6"/>
          </p:nvPr>
        </p:nvSpPr>
        <p:spPr>
          <a:xfrm>
            <a:off x="2587606" y="3835167"/>
            <a:ext cx="8028169" cy="7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-US" sz="7200" b="1" dirty="0"/>
              <a:t>is</a:t>
            </a:r>
            <a:endParaRPr sz="7200" b="1" dirty="0"/>
          </a:p>
        </p:txBody>
      </p:sp>
      <p:sp>
        <p:nvSpPr>
          <p:cNvPr id="530" name="Google Shape;530;p39"/>
          <p:cNvSpPr txBox="1">
            <a:spLocks noGrp="1"/>
          </p:cNvSpPr>
          <p:nvPr>
            <p:ph type="title" idx="7"/>
          </p:nvPr>
        </p:nvSpPr>
        <p:spPr>
          <a:xfrm>
            <a:off x="960000" y="4830733"/>
            <a:ext cx="1492400" cy="49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9"/>
          </p:nvPr>
        </p:nvSpPr>
        <p:spPr>
          <a:xfrm>
            <a:off x="2458934" y="5268612"/>
            <a:ext cx="8332969" cy="54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/>
            <a:r>
              <a:rPr lang="en" sz="6400" b="1" dirty="0"/>
              <a:t>do</a:t>
            </a:r>
            <a:endParaRPr sz="6400" b="1" dirty="0"/>
          </a:p>
        </p:txBody>
      </p:sp>
    </p:spTree>
    <p:extLst>
      <p:ext uri="{BB962C8B-B14F-4D97-AF65-F5344CB8AC3E}">
        <p14:creationId xmlns:p14="http://schemas.microsoft.com/office/powerpoint/2010/main" val="270564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4687" y="3312506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0027" y="3802341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644" y="543120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23" name="Google Shape;737;p51">
            <a:extLst>
              <a:ext uri="{FF2B5EF4-FFF2-40B4-BE49-F238E27FC236}">
                <a16:creationId xmlns:a16="http://schemas.microsoft.com/office/drawing/2014/main" id="{514C4FFF-ED78-44DF-857F-019C7D0C2B53}"/>
              </a:ext>
            </a:extLst>
          </p:cNvPr>
          <p:cNvSpPr txBox="1">
            <a:spLocks/>
          </p:cNvSpPr>
          <p:nvPr/>
        </p:nvSpPr>
        <p:spPr>
          <a:xfrm>
            <a:off x="2833600" y="1607960"/>
            <a:ext cx="5237017" cy="44131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4267" b="1" dirty="0">
                <a:solidFill>
                  <a:schemeClr val="bg1">
                    <a:lumMod val="10000"/>
                  </a:schemeClr>
                </a:solidFill>
              </a:rPr>
              <a:t>Name the auxiliary verbs that you know</a:t>
            </a:r>
          </a:p>
          <a:p>
            <a:pPr marL="0" indent="0"/>
            <a:r>
              <a:rPr lang="en-US" sz="4267" b="1" dirty="0">
                <a:solidFill>
                  <a:schemeClr val="bg1">
                    <a:lumMod val="10000"/>
                  </a:schemeClr>
                </a:solidFill>
              </a:rPr>
              <a:t>What are the functions of helping/auxiliaries verbs ?</a:t>
            </a:r>
          </a:p>
          <a:p>
            <a:pPr marL="0" indent="0"/>
            <a:endParaRPr lang="en-US" sz="4267" b="1" dirty="0">
              <a:solidFill>
                <a:schemeClr val="bg1">
                  <a:lumMod val="10000"/>
                </a:schemeClr>
              </a:solidFill>
            </a:endParaRPr>
          </a:p>
          <a:p>
            <a:pPr marL="0" indent="0"/>
            <a:endParaRPr lang="en-US" sz="4267" b="1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84BC4-8A0B-4C7C-A426-AA1EDCEE9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529" y="2011462"/>
            <a:ext cx="2762250" cy="21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7724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272FB6-F90F-49CF-81E3-0D9B1AD05EE2}"/>
              </a:ext>
            </a:extLst>
          </p:cNvPr>
          <p:cNvSpPr txBox="1"/>
          <p:nvPr/>
        </p:nvSpPr>
        <p:spPr>
          <a:xfrm>
            <a:off x="2100019" y="751344"/>
            <a:ext cx="747793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use </a:t>
            </a:r>
            <a:r>
              <a:rPr lang="en-US" b="1" dirty="0"/>
              <a:t>auxiliaries (helping verbs)</a:t>
            </a:r>
            <a:r>
              <a:rPr lang="en-US" dirty="0"/>
              <a:t> because they support the </a:t>
            </a:r>
            <a:r>
              <a:rPr lang="en-US" b="1" dirty="0"/>
              <a:t>main verb</a:t>
            </a:r>
            <a:r>
              <a:rPr lang="en-US" dirty="0"/>
              <a:t> and give extra meaning to the sentence.</a:t>
            </a:r>
          </a:p>
          <a:p>
            <a:r>
              <a:rPr lang="en-US" b="1" dirty="0"/>
              <a:t>🔹 Functions of helping verbs: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Form tenses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She is reading.</a:t>
            </a:r>
            <a:r>
              <a:rPr lang="en-US" dirty="0"/>
              <a:t> (present continuous)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They have finished.</a:t>
            </a:r>
            <a:r>
              <a:rPr lang="en-US" dirty="0"/>
              <a:t> (present perfect)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Make negatives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I don’t like coffee.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She isn’t here.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Ask questions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Do you play football?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Is he coming?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Form passive voice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The homework was done.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The car is being washed.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Show possibility, necessity, or ability (modals)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She can swim.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We must study.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i="1" dirty="0"/>
              <a:t>It might rain.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6F0C7-E88C-48EA-A5EB-F94A9A5B4B1C}"/>
              </a:ext>
            </a:extLst>
          </p:cNvPr>
          <p:cNvSpPr txBox="1"/>
          <p:nvPr/>
        </p:nvSpPr>
        <p:spPr>
          <a:xfrm>
            <a:off x="7966129" y="1712563"/>
            <a:ext cx="3091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Be</a:t>
            </a:r>
          </a:p>
          <a:p>
            <a:r>
              <a:rPr lang="en-US" sz="3200" b="1" dirty="0"/>
              <a:t>Do</a:t>
            </a:r>
          </a:p>
          <a:p>
            <a:r>
              <a:rPr lang="en-US" sz="3200" b="1" dirty="0"/>
              <a:t>Have</a:t>
            </a:r>
          </a:p>
          <a:p>
            <a:r>
              <a:rPr lang="en-US" sz="3200" b="1" dirty="0"/>
              <a:t>Modal verbs: can , should, will ,…</a:t>
            </a:r>
          </a:p>
        </p:txBody>
      </p:sp>
    </p:spTree>
    <p:extLst>
      <p:ext uri="{BB962C8B-B14F-4D97-AF65-F5344CB8AC3E}">
        <p14:creationId xmlns:p14="http://schemas.microsoft.com/office/powerpoint/2010/main" val="3107805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CE5C1CF3-3AF1-4CF1-8DDA-EABEC45AB2F8}"/>
              </a:ext>
            </a:extLst>
          </p:cNvPr>
          <p:cNvSpPr/>
          <p:nvPr/>
        </p:nvSpPr>
        <p:spPr>
          <a:xfrm>
            <a:off x="8907056" y="4945764"/>
            <a:ext cx="2134674" cy="85500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79F51-20C1-4221-B72E-5BD1D9D7FB14}"/>
              </a:ext>
            </a:extLst>
          </p:cNvPr>
          <p:cNvSpPr txBox="1"/>
          <p:nvPr/>
        </p:nvSpPr>
        <p:spPr>
          <a:xfrm>
            <a:off x="2924649" y="2118241"/>
            <a:ext cx="76141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Analyze : How can you tell if words like </a:t>
            </a:r>
            <a:r>
              <a:rPr lang="en-US" sz="2800" i="1" dirty="0"/>
              <a:t>be, have, do,</a:t>
            </a:r>
            <a:r>
              <a:rPr lang="en-US" sz="2800" dirty="0"/>
              <a:t> or </a:t>
            </a:r>
            <a:r>
              <a:rPr lang="en-US" sz="2800" i="1" dirty="0"/>
              <a:t>modals</a:t>
            </a:r>
            <a:r>
              <a:rPr lang="en-US" sz="2800" dirty="0"/>
              <a:t> are acting as a main verb or as a helping verb in a sentence? Give one example for each case</a:t>
            </a:r>
            <a:r>
              <a:rPr lang="en-US" dirty="0"/>
              <a:t>.</a:t>
            </a:r>
          </a:p>
        </p:txBody>
      </p:sp>
      <p:sp>
        <p:nvSpPr>
          <p:cNvPr id="39" name="Rounded Rectangle 42">
            <a:extLst>
              <a:ext uri="{FF2B5EF4-FFF2-40B4-BE49-F238E27FC236}">
                <a16:creationId xmlns:a16="http://schemas.microsoft.com/office/drawing/2014/main" id="{15FA116C-2618-4B0B-8709-F490AC40262C}"/>
              </a:ext>
            </a:extLst>
          </p:cNvPr>
          <p:cNvSpPr/>
          <p:nvPr/>
        </p:nvSpPr>
        <p:spPr>
          <a:xfrm>
            <a:off x="2924649" y="1162136"/>
            <a:ext cx="222705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80849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234D34-5CB1-4576-A4F0-C3E5052F67E4}"/>
              </a:ext>
            </a:extLst>
          </p:cNvPr>
          <p:cNvSpPr txBox="1"/>
          <p:nvPr/>
        </p:nvSpPr>
        <p:spPr>
          <a:xfrm>
            <a:off x="2179449" y="1077133"/>
            <a:ext cx="7708470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Main verb: She is a teacher.</a:t>
            </a:r>
          </a:p>
          <a:p>
            <a:r>
              <a:rPr lang="en-US" dirty="0"/>
              <a:t>Helping verb: She is running.</a:t>
            </a:r>
          </a:p>
          <a:p>
            <a:endParaRPr lang="en-US" dirty="0"/>
          </a:p>
          <a:p>
            <a:r>
              <a:rPr lang="en-US" sz="2800" dirty="0">
                <a:solidFill>
                  <a:srgbClr val="FF0000"/>
                </a:solidFill>
              </a:rPr>
              <a:t>Have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Main verb: I have a car.</a:t>
            </a:r>
          </a:p>
          <a:p>
            <a:r>
              <a:rPr lang="en-US" dirty="0"/>
              <a:t>Helping verb: I have finished my homework.</a:t>
            </a:r>
          </a:p>
          <a:p>
            <a:endParaRPr lang="en-US" dirty="0"/>
          </a:p>
          <a:p>
            <a:r>
              <a:rPr lang="en-US" sz="2800" dirty="0">
                <a:solidFill>
                  <a:srgbClr val="FF0000"/>
                </a:solidFill>
              </a:rPr>
              <a:t>Do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Main verb: I do my homework every day.</a:t>
            </a:r>
          </a:p>
          <a:p>
            <a:r>
              <a:rPr lang="en-US" dirty="0"/>
              <a:t>Helping verb: Do you like pizza?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Modal</a:t>
            </a:r>
            <a:r>
              <a:rPr lang="en-US" dirty="0"/>
              <a:t> (can, must, should, etc.)Always helping verbs: She can swim. (swim is the main verb).</a:t>
            </a: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6125ACFA-3DD0-497E-B29E-FF32D118F4DA}"/>
              </a:ext>
            </a:extLst>
          </p:cNvPr>
          <p:cNvSpPr/>
          <p:nvPr/>
        </p:nvSpPr>
        <p:spPr>
          <a:xfrm>
            <a:off x="3782554" y="511428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8176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4687" y="3312506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0027" y="3802341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644" y="543120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23B2432-784D-4833-ADE8-F5775EB35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598" y="1766317"/>
            <a:ext cx="7717921" cy="417569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4A82D7B-E70F-498A-85EF-CBB73550CFA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5EC0F0FA-0A94-4CB6-8772-EBE6D9D3F71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22">
              <a:extLst>
                <a:ext uri="{FF2B5EF4-FFF2-40B4-BE49-F238E27FC236}">
                  <a16:creationId xmlns:a16="http://schemas.microsoft.com/office/drawing/2014/main" id="{FDE9E8EE-DA98-40A3-9CB5-58B140A8253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35778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0"/>
            <a:ext cx="12192000" cy="693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7CDA6-1E45-182D-B0DC-B680D96D7B91}"/>
              </a:ext>
            </a:extLst>
          </p:cNvPr>
          <p:cNvSpPr txBox="1"/>
          <p:nvPr/>
        </p:nvSpPr>
        <p:spPr>
          <a:xfrm>
            <a:off x="1625009" y="2805016"/>
            <a:ext cx="8941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6355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69BDA-C8CC-4B64-9B8B-92BFCF1B3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3" y="224441"/>
            <a:ext cx="11282206" cy="65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67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C0627-6399-F122-3B81-8ED05DFEEE2D}"/>
              </a:ext>
            </a:extLst>
          </p:cNvPr>
          <p:cNvSpPr txBox="1"/>
          <p:nvPr/>
        </p:nvSpPr>
        <p:spPr>
          <a:xfrm>
            <a:off x="2645545" y="1372997"/>
            <a:ext cx="32151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Differentiation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8DBB4E-1391-41F3-8F76-1CBCF5112563}"/>
              </a:ext>
            </a:extLst>
          </p:cNvPr>
          <p:cNvSpPr/>
          <p:nvPr/>
        </p:nvSpPr>
        <p:spPr>
          <a:xfrm>
            <a:off x="2645545" y="1941180"/>
            <a:ext cx="3781381" cy="68680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Students 2+3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F90DC3-7BBF-4ED5-890B-458273939561}"/>
              </a:ext>
            </a:extLst>
          </p:cNvPr>
          <p:cNvSpPr/>
          <p:nvPr/>
        </p:nvSpPr>
        <p:spPr>
          <a:xfrm>
            <a:off x="7855313" y="1944399"/>
            <a:ext cx="3947115" cy="68358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Students 1+4 </a:t>
            </a: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63755" y="2708386"/>
            <a:ext cx="4610457" cy="40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Activity: “Challenge Statements”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Students work in pairs.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Each student writes </a:t>
            </a:r>
            <a:r>
              <a:rPr lang="en-US" sz="2000" b="1" dirty="0">
                <a:solidFill>
                  <a:schemeClr val="tx1"/>
                </a:solidFill>
              </a:rPr>
              <a:t>5 statements</a:t>
            </a:r>
            <a:r>
              <a:rPr lang="en-US" sz="2000" dirty="0">
                <a:solidFill>
                  <a:schemeClr val="tx1"/>
                </a:solidFill>
              </a:rPr>
              <a:t> (real or imagined).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exchange papers with their partner, who must add the correct </a:t>
            </a:r>
            <a:r>
              <a:rPr lang="en-US" sz="2000" b="1" dirty="0">
                <a:solidFill>
                  <a:schemeClr val="tx1"/>
                </a:solidFill>
              </a:rPr>
              <a:t>question tag</a:t>
            </a:r>
            <a:r>
              <a:rPr lang="en-US" sz="2000" dirty="0">
                <a:solidFill>
                  <a:schemeClr val="tx1"/>
                </a:solidFill>
              </a:rPr>
              <a:t> to each statement.</a:t>
            </a:r>
          </a:p>
          <a:p>
            <a:r>
              <a:rPr lang="en-US" sz="2000" dirty="0">
                <a:solidFill>
                  <a:schemeClr val="tx1"/>
                </a:solidFill>
              </a:rPr>
              <a:t>Extra challenge: </a:t>
            </a:r>
            <a:r>
              <a:rPr lang="en-US" sz="2000" b="1" dirty="0">
                <a:solidFill>
                  <a:schemeClr val="tx1"/>
                </a:solidFill>
              </a:rPr>
              <a:t>act out</a:t>
            </a:r>
            <a:r>
              <a:rPr lang="en-US" sz="2000" dirty="0">
                <a:solidFill>
                  <a:schemeClr val="tx1"/>
                </a:solidFill>
              </a:rPr>
              <a:t> the dialogue using intonation to show </a:t>
            </a:r>
            <a:r>
              <a:rPr lang="en-US" sz="2000" i="1" dirty="0">
                <a:solidFill>
                  <a:schemeClr val="tx1"/>
                </a:solidFill>
              </a:rPr>
              <a:t>certainty, surprise, or doubt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43077" y="2756842"/>
            <a:ext cx="4671118" cy="3975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Match the sentences in Column A with the correct question tags in Column B.</a:t>
            </a:r>
          </a:p>
        </p:txBody>
      </p:sp>
      <p:pic>
        <p:nvPicPr>
          <p:cNvPr id="2052" name="Picture 4" descr="Rally Coach -- Kagan Strategy ...">
            <a:extLst>
              <a:ext uri="{FF2B5EF4-FFF2-40B4-BE49-F238E27FC236}">
                <a16:creationId xmlns:a16="http://schemas.microsoft.com/office/drawing/2014/main" id="{10D8EAD2-F6D9-4047-B3A0-C1604472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13" y="5364360"/>
            <a:ext cx="2005475" cy="16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8480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CD911-2A64-42A3-A549-C793A708F8DE}"/>
              </a:ext>
            </a:extLst>
          </p:cNvPr>
          <p:cNvSpPr/>
          <p:nvPr/>
        </p:nvSpPr>
        <p:spPr>
          <a:xfrm>
            <a:off x="2154909" y="1220383"/>
            <a:ext cx="3819687" cy="38553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Column A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You’re a student, _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She can swim, _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They aren’t late, __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We have English today, _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He isn’t your brother, _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It’s a beautiful day, __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You don’t like coffee, 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We should recycle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__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1EDBDB-1687-4AF7-BF9D-04BD9EF13E41}"/>
              </a:ext>
            </a:extLst>
          </p:cNvPr>
          <p:cNvSpPr/>
          <p:nvPr/>
        </p:nvSpPr>
        <p:spPr>
          <a:xfrm>
            <a:off x="6364745" y="1220382"/>
            <a:ext cx="2810252" cy="38553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Column B – Question Tags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isn’t it?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are they?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c) can’t she?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d) shouldn’t we?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e) aren’t you?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f) do you?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g) don’t we?</a:t>
            </a:r>
            <a:b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h) is he?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45550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18E2F-221E-4B61-85C8-9C8036EE3C75}"/>
              </a:ext>
            </a:extLst>
          </p:cNvPr>
          <p:cNvSpPr txBox="1"/>
          <p:nvPr/>
        </p:nvSpPr>
        <p:spPr>
          <a:xfrm>
            <a:off x="3231397" y="1923331"/>
            <a:ext cx="494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your notebook , write three statements then add a question tag to each one</a:t>
            </a:r>
          </a:p>
        </p:txBody>
      </p:sp>
      <p:pic>
        <p:nvPicPr>
          <p:cNvPr id="3074" name="Picture 2" descr="Shri Khodiya Metal Works">
            <a:extLst>
              <a:ext uri="{FF2B5EF4-FFF2-40B4-BE49-F238E27FC236}">
                <a16:creationId xmlns:a16="http://schemas.microsoft.com/office/drawing/2014/main" id="{7EC225C6-3BAF-4FE6-AF37-7FDC3FF8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872" y="35365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22621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02A765-0335-4175-8CCC-500C911CCBDB}"/>
              </a:ext>
            </a:extLst>
          </p:cNvPr>
          <p:cNvSpPr txBox="1"/>
          <p:nvPr/>
        </p:nvSpPr>
        <p:spPr>
          <a:xfrm>
            <a:off x="1828800" y="1402596"/>
            <a:ext cx="10135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This is your book, _________________?</a:t>
            </a:r>
          </a:p>
          <a:p>
            <a:r>
              <a:rPr lang="en-US" sz="4000" dirty="0"/>
              <a:t>That was a great movie, _______________?</a:t>
            </a:r>
          </a:p>
          <a:p>
            <a:r>
              <a:rPr lang="en-US" sz="4000" dirty="0"/>
              <a:t>These aren’t fresh, _____________?</a:t>
            </a:r>
          </a:p>
          <a:p>
            <a:r>
              <a:rPr lang="en-US" sz="4000" dirty="0"/>
              <a:t>There is a problem, _____________?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09760-146F-4E12-8E82-D4F8B25A5975}"/>
              </a:ext>
            </a:extLst>
          </p:cNvPr>
          <p:cNvSpPr/>
          <p:nvPr/>
        </p:nvSpPr>
        <p:spPr>
          <a:xfrm>
            <a:off x="5773119" y="1518834"/>
            <a:ext cx="3913322" cy="63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isn’t 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D7CFB7-4686-4975-9D13-ED60732D1384}"/>
              </a:ext>
            </a:extLst>
          </p:cNvPr>
          <p:cNvSpPr/>
          <p:nvPr/>
        </p:nvSpPr>
        <p:spPr>
          <a:xfrm>
            <a:off x="6896746" y="2110306"/>
            <a:ext cx="3598189" cy="63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wasn’t 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C8485-EAAA-4C4C-B05A-F0F1816B7BF9}"/>
              </a:ext>
            </a:extLst>
          </p:cNvPr>
          <p:cNvSpPr/>
          <p:nvPr/>
        </p:nvSpPr>
        <p:spPr>
          <a:xfrm>
            <a:off x="6010759" y="2661787"/>
            <a:ext cx="3117741" cy="63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 there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27AF7-E329-4836-9601-28824D899803}"/>
              </a:ext>
            </a:extLst>
          </p:cNvPr>
          <p:cNvSpPr/>
          <p:nvPr/>
        </p:nvSpPr>
        <p:spPr>
          <a:xfrm>
            <a:off x="6096000" y="3303537"/>
            <a:ext cx="2947260" cy="63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isn’t there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8229054-19DB-47B0-90C2-1E60339FFF13}"/>
              </a:ext>
            </a:extLst>
          </p:cNvPr>
          <p:cNvSpPr/>
          <p:nvPr/>
        </p:nvSpPr>
        <p:spPr>
          <a:xfrm>
            <a:off x="8907056" y="4945764"/>
            <a:ext cx="2134674" cy="85500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32547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2E8A8E-5293-422F-8577-25040C64734F}"/>
              </a:ext>
            </a:extLst>
          </p:cNvPr>
          <p:cNvSpPr txBox="1"/>
          <p:nvPr/>
        </p:nvSpPr>
        <p:spPr>
          <a:xfrm>
            <a:off x="2440983" y="891154"/>
            <a:ext cx="67010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This / That / These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They are </a:t>
            </a:r>
            <a:r>
              <a:rPr lang="en-US" b="1" dirty="0"/>
              <a:t>demonstrative pronouns</a:t>
            </a:r>
            <a:r>
              <a:rPr lang="en-US" dirty="0"/>
              <a:t> (pointing words).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When they act as the </a:t>
            </a:r>
            <a:r>
              <a:rPr lang="en-US" b="1" dirty="0"/>
              <a:t>subject</a:t>
            </a:r>
            <a:r>
              <a:rPr lang="en-US" dirty="0"/>
              <a:t> of the sentence, </a:t>
            </a:r>
            <a:r>
              <a:rPr lang="en-US" b="1" dirty="0">
                <a:solidFill>
                  <a:srgbClr val="FF0000"/>
                </a:solidFill>
              </a:rPr>
              <a:t>the tag matches the demonstrative.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This is my bag, isn’t it?</a:t>
            </a:r>
            <a:r>
              <a:rPr lang="en-US" dirty="0"/>
              <a:t> → </a:t>
            </a:r>
            <a:r>
              <a:rPr lang="en-US" i="1" dirty="0"/>
              <a:t>this</a:t>
            </a:r>
            <a:r>
              <a:rPr lang="en-US" dirty="0"/>
              <a:t> = subject.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That was funny, wasn’t it?</a:t>
            </a:r>
            <a:r>
              <a:rPr lang="en-US" dirty="0"/>
              <a:t> → </a:t>
            </a:r>
            <a:r>
              <a:rPr lang="en-US" i="1" dirty="0"/>
              <a:t>that</a:t>
            </a:r>
            <a:r>
              <a:rPr lang="en-US" dirty="0"/>
              <a:t> = subject.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These are my friends, aren’t they?</a:t>
            </a:r>
            <a:r>
              <a:rPr lang="en-US" dirty="0"/>
              <a:t> → </a:t>
            </a:r>
            <a:r>
              <a:rPr lang="en-US" i="1" dirty="0"/>
              <a:t>these</a:t>
            </a:r>
            <a:r>
              <a:rPr lang="en-US" dirty="0"/>
              <a:t> = subject.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C41A-1F8A-416E-BFE6-51ECDF0BC365}"/>
              </a:ext>
            </a:extLst>
          </p:cNvPr>
          <p:cNvSpPr txBox="1"/>
          <p:nvPr/>
        </p:nvSpPr>
        <p:spPr>
          <a:xfrm>
            <a:off x="2559157" y="3303505"/>
            <a:ext cx="609470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is an </a:t>
            </a:r>
            <a:r>
              <a:rPr lang="en-US" b="1" dirty="0"/>
              <a:t>introductory / existential subject</a:t>
            </a:r>
            <a:r>
              <a:rPr lang="en-US" dirty="0"/>
              <a:t> (it introduces the idea of something existing).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The tag always repeats </a:t>
            </a:r>
            <a:r>
              <a:rPr lang="en-US" sz="2400" i="1" dirty="0">
                <a:solidFill>
                  <a:srgbClr val="FF0000"/>
                </a:solidFill>
              </a:rPr>
              <a:t>there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There is a problem, isn’t there?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There weren’t many people, were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278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99FDE-2FF2-4286-B161-9108E9285112}"/>
              </a:ext>
            </a:extLst>
          </p:cNvPr>
          <p:cNvSpPr txBox="1"/>
          <p:nvPr/>
        </p:nvSpPr>
        <p:spPr>
          <a:xfrm>
            <a:off x="1629257" y="2782669"/>
            <a:ext cx="8103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He never talks in class, _____________?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8375C-4BE5-46FB-8AD3-792EC6F57148}"/>
              </a:ext>
            </a:extLst>
          </p:cNvPr>
          <p:cNvSpPr txBox="1"/>
          <p:nvPr/>
        </p:nvSpPr>
        <p:spPr>
          <a:xfrm>
            <a:off x="2334432" y="84650"/>
            <a:ext cx="60947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Watch out for </a:t>
            </a:r>
            <a:r>
              <a:rPr lang="en-US" sz="2800" b="1" dirty="0"/>
              <a:t>negative words</a:t>
            </a:r>
            <a:r>
              <a:rPr lang="en-US" sz="2800" dirty="0"/>
              <a:t> (not only </a:t>
            </a:r>
            <a:r>
              <a:rPr lang="en-US" sz="2800" i="1" dirty="0"/>
              <a:t>not</a:t>
            </a:r>
            <a:r>
              <a:rPr lang="en-US" sz="2800" dirty="0"/>
              <a:t>). Words like </a:t>
            </a:r>
            <a:r>
              <a:rPr lang="en-US" sz="2800" i="1" dirty="0"/>
              <a:t>never, hardly, scarcely, rarely, seldom, little, few</a:t>
            </a:r>
            <a:r>
              <a:rPr lang="en-US" sz="2800" dirty="0"/>
              <a:t> all make the sentence negative in meaning.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D72602-5658-4BAB-A5A9-53F546227F58}"/>
              </a:ext>
            </a:extLst>
          </p:cNvPr>
          <p:cNvSpPr/>
          <p:nvPr/>
        </p:nvSpPr>
        <p:spPr>
          <a:xfrm>
            <a:off x="6096000" y="2797444"/>
            <a:ext cx="2730285" cy="80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does he</a:t>
            </a:r>
          </a:p>
        </p:txBody>
      </p:sp>
    </p:spTree>
    <p:extLst>
      <p:ext uri="{BB962C8B-B14F-4D97-AF65-F5344CB8AC3E}">
        <p14:creationId xmlns:p14="http://schemas.microsoft.com/office/powerpoint/2010/main" val="30472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9083" y="1501096"/>
            <a:ext cx="7279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Formative assessment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478914" y="2525792"/>
            <a:ext cx="826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en-US" sz="4800" b="1" dirty="0"/>
              <a:t> : Pair Work . </a:t>
            </a:r>
          </a:p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Time </a:t>
            </a:r>
            <a:r>
              <a:rPr lang="en-US" sz="4800" b="1" dirty="0"/>
              <a:t>: 2 Minutes. </a:t>
            </a:r>
          </a:p>
        </p:txBody>
      </p:sp>
      <p:pic>
        <p:nvPicPr>
          <p:cNvPr id="3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B96C6E39-A4FA-3EF8-95C8-0E686C2BB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3834" y="1195248"/>
            <a:ext cx="1652406" cy="9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4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DDCF7-FF9F-44F0-B842-403CD17332A0}"/>
              </a:ext>
            </a:extLst>
          </p:cNvPr>
          <p:cNvSpPr txBox="1"/>
          <p:nvPr/>
        </p:nvSpPr>
        <p:spPr>
          <a:xfrm>
            <a:off x="2960176" y="1766317"/>
            <a:ext cx="61342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do you ask for agreement or confirmation after let’s? give examples</a:t>
            </a:r>
          </a:p>
        </p:txBody>
      </p:sp>
    </p:spTree>
    <p:extLst>
      <p:ext uri="{BB962C8B-B14F-4D97-AF65-F5344CB8AC3E}">
        <p14:creationId xmlns:p14="http://schemas.microsoft.com/office/powerpoint/2010/main" val="122572391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CD466-501A-4145-9959-EDB9F15A3E13}"/>
              </a:ext>
            </a:extLst>
          </p:cNvPr>
          <p:cNvSpPr txBox="1"/>
          <p:nvPr/>
        </p:nvSpPr>
        <p:spPr>
          <a:xfrm>
            <a:off x="1573034" y="3905573"/>
            <a:ext cx="7601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Suggestions with let’s</a:t>
            </a:r>
          </a:p>
          <a:p>
            <a:r>
              <a:rPr lang="en-US" dirty="0"/>
              <a:t>Let’s go to the cinema, shall we?</a:t>
            </a:r>
          </a:p>
          <a:p>
            <a:r>
              <a:rPr lang="en-US" dirty="0"/>
              <a:t>Let’s not go to the cinema, shall we?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3D9DC-B0E3-4333-B603-CE584961C11A}"/>
              </a:ext>
            </a:extLst>
          </p:cNvPr>
          <p:cNvSpPr txBox="1"/>
          <p:nvPr/>
        </p:nvSpPr>
        <p:spPr>
          <a:xfrm>
            <a:off x="1573034" y="1985075"/>
            <a:ext cx="7191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Scenario:</a:t>
            </a:r>
            <a:br>
              <a:rPr lang="en-US" dirty="0"/>
            </a:br>
            <a:r>
              <a:rPr lang="en-US" dirty="0"/>
              <a:t>Anna and Sara are sitting at home on a Friday evening.</a:t>
            </a:r>
            <a:br>
              <a:rPr lang="en-US" dirty="0"/>
            </a:br>
            <a:r>
              <a:rPr lang="en-US" b="1" dirty="0"/>
              <a:t>Anna:</a:t>
            </a:r>
            <a:r>
              <a:rPr lang="en-US" dirty="0"/>
              <a:t> “I’m bored. What should we do?”</a:t>
            </a:r>
            <a:br>
              <a:rPr lang="en-US" dirty="0"/>
            </a:br>
            <a:r>
              <a:rPr lang="en-US" b="1" dirty="0"/>
              <a:t>Sara:</a:t>
            </a:r>
            <a:r>
              <a:rPr lang="en-US" dirty="0"/>
              <a:t> “Let’s go to the park and have some ice cream,__________?”</a:t>
            </a:r>
          </a:p>
        </p:txBody>
      </p:sp>
    </p:spTree>
    <p:extLst>
      <p:ext uri="{BB962C8B-B14F-4D97-AF65-F5344CB8AC3E}">
        <p14:creationId xmlns:p14="http://schemas.microsoft.com/office/powerpoint/2010/main" val="150902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  <a:solidFill>
            <a:srgbClr val="9900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50107" y="2500354"/>
            <a:ext cx="9422185" cy="4893647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lvl="0"/>
            <a:r>
              <a:rPr lang="en-US" sz="4400" b="1" dirty="0">
                <a:solidFill>
                  <a:schemeClr val="tx1">
                    <a:lumMod val="95000"/>
                  </a:schemeClr>
                </a:solidFill>
              </a:rPr>
              <a:t>*</a:t>
            </a:r>
            <a:r>
              <a:rPr lang="en-US" sz="4400" b="1" dirty="0"/>
              <a:t>1- To recognize different types of questions in English .</a:t>
            </a:r>
          </a:p>
          <a:p>
            <a:pPr lvl="0"/>
            <a:r>
              <a:rPr lang="en-US" sz="4400" b="1" dirty="0"/>
              <a:t>2- Identify helping verbs and their functions . </a:t>
            </a:r>
          </a:p>
          <a:p>
            <a:pPr lvl="0"/>
            <a:r>
              <a:rPr lang="en-US" sz="4400" b="1" dirty="0"/>
              <a:t>3-Structure  question tags correctly with helping verbs. </a:t>
            </a:r>
          </a:p>
          <a:p>
            <a:endParaRPr lang="ar-JO" sz="48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 descr="Outcomes - Connecting the Dots">
            <a:extLst>
              <a:ext uri="{FF2B5EF4-FFF2-40B4-BE49-F238E27FC236}">
                <a16:creationId xmlns:a16="http://schemas.microsoft.com/office/drawing/2014/main" id="{32564934-AA83-2698-1117-CB85A1C1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486" y="5490678"/>
            <a:ext cx="1707452" cy="13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7FEC4-FA10-A0AD-E907-86540632E9B2}"/>
              </a:ext>
            </a:extLst>
          </p:cNvPr>
          <p:cNvSpPr txBox="1"/>
          <p:nvPr/>
        </p:nvSpPr>
        <p:spPr>
          <a:xfrm>
            <a:off x="2860896" y="1685311"/>
            <a:ext cx="30233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34C604-7D97-407C-95B4-7A05AA7EC36C}"/>
              </a:ext>
            </a:extLst>
          </p:cNvPr>
          <p:cNvSpPr txBox="1"/>
          <p:nvPr/>
        </p:nvSpPr>
        <p:spPr>
          <a:xfrm>
            <a:off x="1015138" y="1167538"/>
            <a:ext cx="77104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 the following examples , what type of pronouns are somebody and nobody?</a:t>
            </a:r>
          </a:p>
          <a:p>
            <a:r>
              <a:rPr lang="en-US" sz="2800" dirty="0"/>
              <a:t>Give more examples of them.</a:t>
            </a:r>
          </a:p>
          <a:p>
            <a:endParaRPr lang="en-US" sz="2800" dirty="0"/>
          </a:p>
          <a:p>
            <a:r>
              <a:rPr lang="en-US" sz="2800" dirty="0">
                <a:highlight>
                  <a:srgbClr val="FFFF00"/>
                </a:highlight>
              </a:rPr>
              <a:t>Everyone</a:t>
            </a:r>
            <a:r>
              <a:rPr lang="en-US" sz="2800" dirty="0"/>
              <a:t> is here, </a:t>
            </a:r>
            <a:r>
              <a:rPr lang="en-US" sz="2800" dirty="0">
                <a:solidFill>
                  <a:srgbClr val="FF0000"/>
                </a:solidFill>
              </a:rPr>
              <a:t>aren’t  they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r>
              <a:rPr lang="en-US" sz="2800" dirty="0">
                <a:highlight>
                  <a:srgbClr val="FFFF00"/>
                </a:highlight>
              </a:rPr>
              <a:t>No one</a:t>
            </a:r>
            <a:r>
              <a:rPr lang="en-US" sz="2800" dirty="0"/>
              <a:t> called, </a:t>
            </a:r>
            <a:r>
              <a:rPr lang="en-US" sz="2800" dirty="0">
                <a:solidFill>
                  <a:srgbClr val="FF0000"/>
                </a:solidFill>
              </a:rPr>
              <a:t>did they</a:t>
            </a:r>
            <a:r>
              <a:rPr lang="en-US" sz="2800" dirty="0"/>
              <a:t>?</a:t>
            </a:r>
          </a:p>
        </p:txBody>
      </p:sp>
      <p:pic>
        <p:nvPicPr>
          <p:cNvPr id="2051" name="Picture 3" descr="Android Apps by Google LLC on Google Play">
            <a:extLst>
              <a:ext uri="{FF2B5EF4-FFF2-40B4-BE49-F238E27FC236}">
                <a16:creationId xmlns:a16="http://schemas.microsoft.com/office/drawing/2014/main" id="{CB1F0A29-511D-4EA1-9209-48FBC049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56" y="189273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76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" name="AutoShape 2" descr="Click Here Images – Browse 43,393 Stock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79F51-20C1-4221-B72E-5BD1D9D7FB14}"/>
              </a:ext>
            </a:extLst>
          </p:cNvPr>
          <p:cNvSpPr txBox="1"/>
          <p:nvPr/>
        </p:nvSpPr>
        <p:spPr>
          <a:xfrm>
            <a:off x="2924649" y="2118241"/>
            <a:ext cx="7614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Analyze and answer :</a:t>
            </a:r>
          </a:p>
          <a:p>
            <a:r>
              <a:rPr lang="en-US" sz="2800" dirty="0"/>
              <a:t>What do these indefinite pronouns refer to?</a:t>
            </a:r>
            <a:endParaRPr lang="en-US" dirty="0"/>
          </a:p>
        </p:txBody>
      </p:sp>
      <p:sp>
        <p:nvSpPr>
          <p:cNvPr id="39" name="Rounded Rectangle 42">
            <a:extLst>
              <a:ext uri="{FF2B5EF4-FFF2-40B4-BE49-F238E27FC236}">
                <a16:creationId xmlns:a16="http://schemas.microsoft.com/office/drawing/2014/main" id="{15FA116C-2618-4B0B-8709-F490AC40262C}"/>
              </a:ext>
            </a:extLst>
          </p:cNvPr>
          <p:cNvSpPr/>
          <p:nvPr/>
        </p:nvSpPr>
        <p:spPr>
          <a:xfrm>
            <a:off x="2924649" y="1162136"/>
            <a:ext cx="222705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66F51B-3745-4FDB-8261-85338C17F6AE}"/>
              </a:ext>
            </a:extLst>
          </p:cNvPr>
          <p:cNvSpPr txBox="1"/>
          <p:nvPr/>
        </p:nvSpPr>
        <p:spPr>
          <a:xfrm>
            <a:off x="2986855" y="2998652"/>
            <a:ext cx="60947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Something</a:t>
            </a:r>
            <a:r>
              <a:rPr lang="en-US" sz="3600" dirty="0"/>
              <a:t> is wrong, </a:t>
            </a:r>
            <a:r>
              <a:rPr lang="en-US" sz="3600" u="sng" dirty="0"/>
              <a:t>isn’t it</a:t>
            </a:r>
            <a:r>
              <a:rPr lang="en-US" sz="3600" dirty="0"/>
              <a:t>?</a:t>
            </a:r>
          </a:p>
          <a:p>
            <a:r>
              <a:rPr lang="en-US" sz="3600" dirty="0">
                <a:highlight>
                  <a:srgbClr val="FFFF00"/>
                </a:highlight>
              </a:rPr>
              <a:t>Nothing</a:t>
            </a:r>
            <a:r>
              <a:rPr lang="en-US" sz="3600" dirty="0"/>
              <a:t> happened, </a:t>
            </a:r>
            <a:r>
              <a:rPr lang="en-US" sz="3600" u="sng" dirty="0"/>
              <a:t>did it</a:t>
            </a:r>
            <a:r>
              <a:rPr lang="en-US" sz="3600" dirty="0"/>
              <a:t>?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A891782E-65AD-46C5-98D5-327AD142757E}"/>
              </a:ext>
            </a:extLst>
          </p:cNvPr>
          <p:cNvSpPr/>
          <p:nvPr/>
        </p:nvSpPr>
        <p:spPr>
          <a:xfrm>
            <a:off x="8893712" y="4766769"/>
            <a:ext cx="2134674" cy="85500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</p:spTree>
    <p:extLst>
      <p:ext uri="{BB962C8B-B14F-4D97-AF65-F5344CB8AC3E}">
        <p14:creationId xmlns:p14="http://schemas.microsoft.com/office/powerpoint/2010/main" val="124972633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DA449A-A91E-4621-A228-43941E63A2A1}"/>
              </a:ext>
            </a:extLst>
          </p:cNvPr>
          <p:cNvSpPr txBox="1"/>
          <p:nvPr/>
        </p:nvSpPr>
        <p:spPr>
          <a:xfrm>
            <a:off x="1604075" y="1075690"/>
            <a:ext cx="897351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When </a:t>
            </a:r>
            <a:r>
              <a:rPr lang="en-US" sz="2800" b="1" dirty="0"/>
              <a:t>indefinite pronouns refer to things</a:t>
            </a:r>
            <a:r>
              <a:rPr lang="en-US" sz="2800" dirty="0"/>
              <a:t> </a:t>
            </a:r>
            <a:r>
              <a:rPr lang="en-US" sz="2800" dirty="0">
                <a:highlight>
                  <a:srgbClr val="FFFF00"/>
                </a:highlight>
              </a:rPr>
              <a:t>(</a:t>
            </a:r>
            <a:r>
              <a:rPr lang="en-US" sz="2800" i="1" dirty="0">
                <a:highlight>
                  <a:srgbClr val="FFFF00"/>
                </a:highlight>
              </a:rPr>
              <a:t>something, anything, nothing, everything</a:t>
            </a:r>
            <a:r>
              <a:rPr lang="en-US" sz="2800" dirty="0">
                <a:highlight>
                  <a:srgbClr val="FFFF00"/>
                </a:highlight>
              </a:rPr>
              <a:t>), </a:t>
            </a:r>
            <a:r>
              <a:rPr lang="en-US" sz="2800" dirty="0"/>
              <a:t>we usually use </a:t>
            </a:r>
            <a:r>
              <a:rPr lang="en-US" sz="2800" b="1" dirty="0"/>
              <a:t>it</a:t>
            </a:r>
            <a:r>
              <a:rPr lang="en-US" sz="2800" dirty="0"/>
              <a:t> in the tag.</a:t>
            </a:r>
          </a:p>
          <a:p>
            <a:endParaRPr lang="en-US" b="1" dirty="0"/>
          </a:p>
          <a:p>
            <a:r>
              <a:rPr lang="en-US" b="1" dirty="0"/>
              <a:t>Examples: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Everything is ready,                       </a:t>
            </a:r>
            <a:r>
              <a:rPr lang="en-US" sz="3600" b="1" dirty="0"/>
              <a:t>?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Anything can happen,                      </a:t>
            </a:r>
            <a:r>
              <a:rPr lang="en-US" sz="3600" b="1" dirty="0"/>
              <a:t>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👉 So: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People → they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Things → it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67FDF-3EFA-4F23-BC77-C2EA359C3537}"/>
              </a:ext>
            </a:extLst>
          </p:cNvPr>
          <p:cNvSpPr/>
          <p:nvPr/>
        </p:nvSpPr>
        <p:spPr>
          <a:xfrm>
            <a:off x="5602638" y="2557220"/>
            <a:ext cx="1790054" cy="488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isn’t it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04717-48C8-43F0-9F75-F5E24BEADA64}"/>
              </a:ext>
            </a:extLst>
          </p:cNvPr>
          <p:cNvSpPr/>
          <p:nvPr/>
        </p:nvSpPr>
        <p:spPr>
          <a:xfrm>
            <a:off x="5889356" y="3177153"/>
            <a:ext cx="2014780" cy="635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can’t 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019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987E1C-CF79-4B28-8DCA-BC52C407073E}"/>
              </a:ext>
            </a:extLst>
          </p:cNvPr>
          <p:cNvSpPr txBox="1"/>
          <p:nvPr/>
        </p:nvSpPr>
        <p:spPr>
          <a:xfrm>
            <a:off x="1224367" y="902386"/>
            <a:ext cx="91904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With indefinite pronouns like </a:t>
            </a:r>
            <a:r>
              <a:rPr lang="en-US" sz="3200" b="1" dirty="0">
                <a:highlight>
                  <a:srgbClr val="FFFF00"/>
                </a:highlight>
              </a:rPr>
              <a:t>everyone, everybody, someone, somebody, no one, nobody, anyone, anybody</a:t>
            </a:r>
            <a:r>
              <a:rPr lang="en-US" sz="3200" dirty="0">
                <a:highlight>
                  <a:srgbClr val="FFFF00"/>
                </a:highlight>
              </a:rPr>
              <a:t> (refer to people)</a:t>
            </a:r>
            <a:r>
              <a:rPr lang="en-US" dirty="0"/>
              <a:t>→ </a:t>
            </a:r>
            <a:r>
              <a:rPr lang="en-US" sz="2400" dirty="0"/>
              <a:t>we usually use </a:t>
            </a:r>
            <a:r>
              <a:rPr lang="en-US" sz="2400" b="1" dirty="0"/>
              <a:t>they</a:t>
            </a:r>
            <a:r>
              <a:rPr lang="en-US" sz="2400" dirty="0"/>
              <a:t> in the tag.</a:t>
            </a:r>
          </a:p>
          <a:p>
            <a:r>
              <a:rPr lang="en-US" sz="2400" dirty="0"/>
              <a:t>✅ Examples: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Anybody can join, </a:t>
            </a:r>
            <a:r>
              <a:rPr lang="en-US" sz="2400" b="1" dirty="0"/>
              <a:t>________________?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Nobody attended the event, __________________?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⚡ Key points: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Pronoun in the tag is </a:t>
            </a:r>
            <a:r>
              <a:rPr lang="en-US" sz="2400" b="1" dirty="0"/>
              <a:t>they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the sentence is negative (nobody, no one), the tag is </a:t>
            </a:r>
            <a:r>
              <a:rPr lang="en-US" sz="2400" b="1" dirty="0"/>
              <a:t>positive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→ Nobody came, </a:t>
            </a:r>
            <a:r>
              <a:rPr lang="en-US" sz="2400" b="1" dirty="0"/>
              <a:t>did they?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the sentence is positive, the tag is </a:t>
            </a:r>
            <a:r>
              <a:rPr lang="en-US" sz="2400" b="1" dirty="0"/>
              <a:t>negative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→ Everybody likes pizza, </a:t>
            </a:r>
            <a:r>
              <a:rPr lang="en-US" sz="2400" b="1" dirty="0"/>
              <a:t>don’t they?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5F7D00-14A6-45B6-8572-A9BA7C13551A}"/>
              </a:ext>
            </a:extLst>
          </p:cNvPr>
          <p:cNvSpPr/>
          <p:nvPr/>
        </p:nvSpPr>
        <p:spPr>
          <a:xfrm>
            <a:off x="3897824" y="2681207"/>
            <a:ext cx="1937288" cy="426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can’t they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D3A7E-A721-4F92-B33A-1F08A63D3549}"/>
              </a:ext>
            </a:extLst>
          </p:cNvPr>
          <p:cNvSpPr/>
          <p:nvPr/>
        </p:nvSpPr>
        <p:spPr>
          <a:xfrm>
            <a:off x="5437322" y="3215898"/>
            <a:ext cx="1937288" cy="426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did they</a:t>
            </a:r>
          </a:p>
        </p:txBody>
      </p:sp>
    </p:spTree>
    <p:extLst>
      <p:ext uri="{BB962C8B-B14F-4D97-AF65-F5344CB8AC3E}">
        <p14:creationId xmlns:p14="http://schemas.microsoft.com/office/powerpoint/2010/main" val="83331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4687" y="3312506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0027" y="3802341"/>
            <a:ext cx="2158810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0452" y="4959442"/>
            <a:ext cx="215881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9644" y="543120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8791" y="230462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4199" y="2825415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// 2025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A82D7B-E70F-498A-85EF-CBB73550CFA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5EC0F0FA-0A94-4CB6-8772-EBE6D9D3F71F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22">
              <a:extLst>
                <a:ext uri="{FF2B5EF4-FFF2-40B4-BE49-F238E27FC236}">
                  <a16:creationId xmlns:a16="http://schemas.microsoft.com/office/drawing/2014/main" id="{FDE9E8EE-DA98-40A3-9CB5-58B140A8253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F10B01B-73A6-4354-904A-31F7AA468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130" y="1631016"/>
            <a:ext cx="7924800" cy="3121959"/>
          </a:xfrm>
          <a:prstGeom prst="rect">
            <a:avLst/>
          </a:prstGeom>
        </p:spPr>
      </p:pic>
      <p:pic>
        <p:nvPicPr>
          <p:cNvPr id="1026" name="Picture 2" descr="Random Pick - Apps on Google Play">
            <a:extLst>
              <a:ext uri="{FF2B5EF4-FFF2-40B4-BE49-F238E27FC236}">
                <a16:creationId xmlns:a16="http://schemas.microsoft.com/office/drawing/2014/main" id="{6A53B8AA-61D8-4949-918F-9CF6403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20" y="430247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0262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FCD466-501A-4145-9959-EDB9F15A3E13}"/>
              </a:ext>
            </a:extLst>
          </p:cNvPr>
          <p:cNvSpPr txBox="1"/>
          <p:nvPr/>
        </p:nvSpPr>
        <p:spPr>
          <a:xfrm>
            <a:off x="1968241" y="829160"/>
            <a:ext cx="7601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Suggestions with </a:t>
            </a:r>
            <a:r>
              <a:rPr lang="en-US" sz="3200" dirty="0">
                <a:solidFill>
                  <a:srgbClr val="FF0000"/>
                </a:solidFill>
              </a:rPr>
              <a:t>let’s</a:t>
            </a:r>
          </a:p>
          <a:p>
            <a:r>
              <a:rPr lang="en-US" sz="3200" dirty="0"/>
              <a:t>Let’s go to the cinema, shall we?</a:t>
            </a:r>
          </a:p>
          <a:p>
            <a:r>
              <a:rPr lang="en-US" sz="3200" dirty="0"/>
              <a:t>Let’s not go to the cinema, shall we?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27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 </a:t>
            </a:r>
          </a:p>
        </p:txBody>
      </p:sp>
    </p:spTree>
    <p:extLst>
      <p:ext uri="{BB962C8B-B14F-4D97-AF65-F5344CB8AC3E}">
        <p14:creationId xmlns:p14="http://schemas.microsoft.com/office/powerpoint/2010/main" val="2732811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822" y="438624"/>
            <a:ext cx="4952184" cy="64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5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  <a:solidFill>
            <a:srgbClr val="A5002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617073" y="266559"/>
              <a:ext cx="1299081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B0D5A-56A0-0C12-576F-8C6F5EE9AD90}"/>
              </a:ext>
            </a:extLst>
          </p:cNvPr>
          <p:cNvSpPr txBox="1"/>
          <p:nvPr/>
        </p:nvSpPr>
        <p:spPr>
          <a:xfrm>
            <a:off x="2395515" y="1243256"/>
            <a:ext cx="24976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lang="ar-J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4310" y="1933907"/>
            <a:ext cx="8964504" cy="4359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🌟 Warming-up Activity       </a:t>
            </a:r>
            <a:r>
              <a:rPr lang="en-US" sz="2800" dirty="0"/>
              <a:t>Speed Talk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tx1"/>
                </a:solidFill>
              </a:rPr>
              <a:t>Teacher Gives  a topic (e.g., food).</a:t>
            </a:r>
          </a:p>
          <a:p>
            <a:r>
              <a:rPr lang="en-US" sz="2800" dirty="0">
                <a:solidFill>
                  <a:schemeClr val="tx1"/>
                </a:solidFill>
              </a:rPr>
              <a:t>Student A asks a question about the topic.</a:t>
            </a:r>
          </a:p>
          <a:p>
            <a:r>
              <a:rPr lang="en-US" sz="2800" dirty="0">
                <a:solidFill>
                  <a:schemeClr val="tx1"/>
                </a:solidFill>
              </a:rPr>
              <a:t>Student B answers.</a:t>
            </a:r>
          </a:p>
          <a:p>
            <a:r>
              <a:rPr lang="en-US" sz="2800" dirty="0">
                <a:solidFill>
                  <a:schemeClr val="tx1"/>
                </a:solidFill>
              </a:rPr>
              <a:t>Switch roles – </a:t>
            </a:r>
          </a:p>
          <a:p>
            <a:r>
              <a:rPr lang="en-US" sz="2800" dirty="0">
                <a:solidFill>
                  <a:schemeClr val="tx1"/>
                </a:solidFill>
              </a:rPr>
              <a:t>now Student B asks a question, </a:t>
            </a:r>
          </a:p>
          <a:p>
            <a:r>
              <a:rPr lang="en-US" sz="2800" dirty="0">
                <a:solidFill>
                  <a:schemeClr val="tx1"/>
                </a:solidFill>
              </a:rPr>
              <a:t>Student A answers.</a:t>
            </a:r>
          </a:p>
          <a:p>
            <a:r>
              <a:rPr lang="en-US" sz="2800" dirty="0">
                <a:solidFill>
                  <a:schemeClr val="tx1"/>
                </a:solidFill>
              </a:rPr>
              <a:t>Teacher Gives a new topic and they repeat the process.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Google Shape;565;p41"/>
          <p:cNvSpPr txBox="1">
            <a:spLocks/>
          </p:cNvSpPr>
          <p:nvPr/>
        </p:nvSpPr>
        <p:spPr>
          <a:xfrm>
            <a:off x="2860896" y="2043700"/>
            <a:ext cx="7057279" cy="21453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14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5143" y="2400469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1173" y="539719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2933" y="293020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 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0BF14BB-81AF-497F-A007-656759DA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859" y="2435665"/>
            <a:ext cx="2733675" cy="1666875"/>
          </a:xfrm>
          <a:prstGeom prst="rect">
            <a:avLst/>
          </a:prstGeom>
        </p:spPr>
      </p:pic>
      <p:sp>
        <p:nvSpPr>
          <p:cNvPr id="25" name="Google Shape;621;p45"/>
          <p:cNvSpPr txBox="1">
            <a:spLocks/>
          </p:cNvSpPr>
          <p:nvPr/>
        </p:nvSpPr>
        <p:spPr>
          <a:xfrm>
            <a:off x="2633374" y="1543153"/>
            <a:ext cx="6529171" cy="1837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types of questions are there? </a:t>
            </a:r>
          </a:p>
          <a:p>
            <a:pPr>
              <a:spcBef>
                <a:spcPts val="0"/>
              </a:spcBef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921A958F-9315-4DB6-8054-44AA6458A5DF}"/>
              </a:ext>
            </a:extLst>
          </p:cNvPr>
          <p:cNvSpPr/>
          <p:nvPr/>
        </p:nvSpPr>
        <p:spPr>
          <a:xfrm>
            <a:off x="10641486" y="1179783"/>
            <a:ext cx="1261271" cy="716434"/>
          </a:xfrm>
          <a:prstGeom prst="roundRect">
            <a:avLst/>
          </a:prstGeom>
          <a:solidFill>
            <a:srgbClr val="EC3E5E"/>
          </a:solidFill>
          <a:ln>
            <a:solidFill>
              <a:srgbClr val="EC3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91037BF5-0DB4-4006-AA3C-5D9D45B4F3B4}"/>
              </a:ext>
            </a:extLst>
          </p:cNvPr>
          <p:cNvSpPr/>
          <p:nvPr/>
        </p:nvSpPr>
        <p:spPr>
          <a:xfrm>
            <a:off x="10780955" y="1242709"/>
            <a:ext cx="1060614" cy="567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04:00 minutes</a:t>
            </a:r>
          </a:p>
        </p:txBody>
      </p:sp>
    </p:spTree>
    <p:extLst>
      <p:ext uri="{BB962C8B-B14F-4D97-AF65-F5344CB8AC3E}">
        <p14:creationId xmlns:p14="http://schemas.microsoft.com/office/powerpoint/2010/main" val="33528125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C14D03-9DC1-4A9F-B7D8-5CA84D251B1C}"/>
              </a:ext>
            </a:extLst>
          </p:cNvPr>
          <p:cNvSpPr txBox="1"/>
          <p:nvPr/>
        </p:nvSpPr>
        <p:spPr>
          <a:xfrm>
            <a:off x="1549832" y="1216618"/>
            <a:ext cx="833808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Yes/no questions </a:t>
            </a:r>
            <a:r>
              <a:rPr lang="en-US" sz="2800" dirty="0"/>
              <a:t>: Did you study?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Wh</a:t>
            </a:r>
            <a:r>
              <a:rPr lang="en-US" sz="2800" dirty="0">
                <a:solidFill>
                  <a:srgbClr val="FF0000"/>
                </a:solidFill>
              </a:rPr>
              <a:t>- questions</a:t>
            </a:r>
            <a:r>
              <a:rPr lang="en-US" sz="2800" dirty="0"/>
              <a:t>: what , where, who, when, why , how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Choice questions</a:t>
            </a:r>
            <a:r>
              <a:rPr lang="en-US" sz="2800" dirty="0"/>
              <a:t>: would you like coffee or tea?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Indirect questions</a:t>
            </a:r>
            <a:r>
              <a:rPr lang="en-US" sz="2800" dirty="0"/>
              <a:t>: could you tell me what time it is?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Tag questions </a:t>
            </a:r>
            <a:r>
              <a:rPr lang="en-US" sz="2800" dirty="0"/>
              <a:t>: you studied, didn’t you?</a:t>
            </a:r>
          </a:p>
          <a:p>
            <a:endParaRPr lang="en-US" dirty="0"/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2FE4313A-78B4-43DF-B53C-42A779D6BC51}"/>
              </a:ext>
            </a:extLst>
          </p:cNvPr>
          <p:cNvSpPr/>
          <p:nvPr/>
        </p:nvSpPr>
        <p:spPr>
          <a:xfrm>
            <a:off x="2016532" y="15709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964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estion Tags ｜ English Pronunciation and Grammar in Conversation">
            <a:hlinkClick r:id="" action="ppaction://media"/>
            <a:extLst>
              <a:ext uri="{FF2B5EF4-FFF2-40B4-BE49-F238E27FC236}">
                <a16:creationId xmlns:a16="http://schemas.microsoft.com/office/drawing/2014/main" id="{1A8CF69D-9D36-4DA3-BEA7-C2503212A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106042" y="1102368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43937" y="33471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98791" y="495340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106042" y="44344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167748" y="5406201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68468" y="2415230"/>
            <a:ext cx="2145162" cy="36004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43937" y="2881977"/>
            <a:ext cx="2227050" cy="3600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8907056" y="4945764"/>
            <a:ext cx="2134674" cy="85500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/ 2025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8C7409-CA09-C102-45FE-6383950C80E3}"/>
              </a:ext>
            </a:extLst>
          </p:cNvPr>
          <p:cNvSpPr txBox="1"/>
          <p:nvPr/>
        </p:nvSpPr>
        <p:spPr>
          <a:xfrm>
            <a:off x="2512714" y="2057317"/>
            <a:ext cx="74616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people add short questions (like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isn’t it?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you?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 the end of a sentence when speaking?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think question tags are only for asking questions, or can they also show politeness, surprise, or agreement? Why?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question tags help in real conversations compared to just saying a statement?</a:t>
            </a:r>
          </a:p>
        </p:txBody>
      </p:sp>
      <p:sp>
        <p:nvSpPr>
          <p:cNvPr id="2" name="AutoShape 2" descr="Kagan Structure: RallyRobin – Fountain Middle Schoo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ounded Rectangle 22">
            <a:extLst>
              <a:ext uri="{FF2B5EF4-FFF2-40B4-BE49-F238E27FC236}">
                <a16:creationId xmlns:a16="http://schemas.microsoft.com/office/drawing/2014/main" id="{F70A78EA-AF83-4106-B9DC-92A5328B9EF5}"/>
              </a:ext>
            </a:extLst>
          </p:cNvPr>
          <p:cNvSpPr/>
          <p:nvPr/>
        </p:nvSpPr>
        <p:spPr>
          <a:xfrm>
            <a:off x="10525930" y="1847325"/>
            <a:ext cx="1060614" cy="567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02:00 minutes</a:t>
            </a:r>
          </a:p>
        </p:txBody>
      </p:sp>
      <p:sp>
        <p:nvSpPr>
          <p:cNvPr id="37" name="Rounded Rectangle 23">
            <a:extLst>
              <a:ext uri="{FF2B5EF4-FFF2-40B4-BE49-F238E27FC236}">
                <a16:creationId xmlns:a16="http://schemas.microsoft.com/office/drawing/2014/main" id="{69B55693-4DB9-458B-AF51-99F4F7CC2058}"/>
              </a:ext>
            </a:extLst>
          </p:cNvPr>
          <p:cNvSpPr/>
          <p:nvPr/>
        </p:nvSpPr>
        <p:spPr>
          <a:xfrm>
            <a:off x="3312518" y="1304041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200216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UNIT:4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884" y="5502852"/>
            <a:ext cx="2425820" cy="14628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342" y="3558198"/>
            <a:ext cx="2661469" cy="264964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534195" y="1766316"/>
            <a:ext cx="8737250" cy="14997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assessment </a:t>
            </a:r>
          </a:p>
        </p:txBody>
      </p:sp>
    </p:spTree>
    <p:extLst>
      <p:ext uri="{BB962C8B-B14F-4D97-AF65-F5344CB8AC3E}">
        <p14:creationId xmlns:p14="http://schemas.microsoft.com/office/powerpoint/2010/main" val="1328379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d3d12-a688-4a65-9735-5d5242335cee">
      <Terms xmlns="http://schemas.microsoft.com/office/infopath/2007/PartnerControls"/>
    </lcf76f155ced4ddcb4097134ff3c332f>
    <TaxCatchAll xmlns="3e03e693-6f57-4a0f-8762-2487ed846c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D5A634654594FBBFFA6A58C1B7A05" ma:contentTypeVersion="13" ma:contentTypeDescription="Create a new document." ma:contentTypeScope="" ma:versionID="f37b025c4973909104dde76a9bef02f9">
  <xsd:schema xmlns:xsd="http://www.w3.org/2001/XMLSchema" xmlns:xs="http://www.w3.org/2001/XMLSchema" xmlns:p="http://schemas.microsoft.com/office/2006/metadata/properties" xmlns:ns2="0b7d3d12-a688-4a65-9735-5d5242335cee" xmlns:ns3="3e03e693-6f57-4a0f-8762-2487ed846c1c" targetNamespace="http://schemas.microsoft.com/office/2006/metadata/properties" ma:root="true" ma:fieldsID="e92a64b099f2c24ff20cae5981273d1c" ns2:_="" ns3:_="">
    <xsd:import namespace="0b7d3d12-a688-4a65-9735-5d5242335cee"/>
    <xsd:import namespace="3e03e693-6f57-4a0f-8762-2487ed846c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d3d12-a688-4a65-9735-5d5242335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e693-6f57-4a0f-8762-2487ed846c1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24593b5-bb6d-4ace-b8b0-595ce26c6980}" ma:internalName="TaxCatchAll" ma:showField="CatchAllData" ma:web="3e03e693-6f57-4a0f-8762-2487ed846c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035470-EF83-42A2-B100-3741CE9E0B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CA98A1-0750-4C2A-BC0B-E63D3C9E5312}">
  <ds:schemaRefs>
    <ds:schemaRef ds:uri="http://purl.org/dc/dcmitype/"/>
    <ds:schemaRef ds:uri="3e03e693-6f57-4a0f-8762-2487ed846c1c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0b7d3d12-a688-4a65-9735-5d5242335ce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1D3B849-C6D8-4229-9CD3-C893AF5903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d3d12-a688-4a65-9735-5d5242335cee"/>
    <ds:schemaRef ds:uri="3e03e693-6f57-4a0f-8762-2487ed846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5777</TotalTime>
  <Words>1933</Words>
  <Application>Microsoft Office PowerPoint</Application>
  <PresentationFormat>Widescreen</PresentationFormat>
  <Paragraphs>415</Paragraphs>
  <Slides>37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Adobe Arabic</vt:lpstr>
      <vt:lpstr>Arial</vt:lpstr>
      <vt:lpstr>Bebas Neue</vt:lpstr>
      <vt:lpstr>Calibri</vt:lpstr>
      <vt:lpstr>Calibri Light</vt:lpstr>
      <vt:lpstr>HelveticaNeueLT Arabic 45 Light</vt:lpstr>
      <vt:lpstr>HelveticaNeueLT Arabic 55 Roman</vt:lpstr>
      <vt:lpstr>Marcellus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01</vt:lpstr>
      <vt:lpstr>01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Exit Ticket </vt:lpstr>
      <vt:lpstr>Exit Ticket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ibrahim hussein</cp:lastModifiedBy>
  <cp:revision>362</cp:revision>
  <dcterms:created xsi:type="dcterms:W3CDTF">2019-06-13T08:00:41Z</dcterms:created>
  <dcterms:modified xsi:type="dcterms:W3CDTF">2025-09-21T16:55:18Z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0x0101005FCD5A634654594FBBFFA6A58C1B7A05</vt:lpwstr>
  </property>
  <property fmtid="{D5CDD505-2E9C-101B-9397-08002B2CF9AE}" pid="3" name="MediaServiceImageTags">
    <vt:lpwstr/>
  </property>
</Properties>
</file>