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80" r:id="rId6"/>
    <p:sldId id="274" r:id="rId7"/>
    <p:sldId id="275" r:id="rId8"/>
    <p:sldId id="276" r:id="rId9"/>
    <p:sldId id="495" r:id="rId10"/>
    <p:sldId id="515" r:id="rId11"/>
    <p:sldId id="409" r:id="rId12"/>
    <p:sldId id="497" r:id="rId13"/>
    <p:sldId id="496" r:id="rId14"/>
    <p:sldId id="516" r:id="rId15"/>
    <p:sldId id="517" r:id="rId16"/>
    <p:sldId id="518" r:id="rId17"/>
    <p:sldId id="519" r:id="rId18"/>
    <p:sldId id="288" r:id="rId19"/>
    <p:sldId id="520" r:id="rId20"/>
    <p:sldId id="521" r:id="rId21"/>
    <p:sldId id="522" r:id="rId22"/>
    <p:sldId id="523" r:id="rId23"/>
    <p:sldId id="524" r:id="rId24"/>
    <p:sldId id="525" r:id="rId25"/>
    <p:sldId id="526" r:id="rId26"/>
    <p:sldId id="527" r:id="rId27"/>
    <p:sldId id="528" r:id="rId28"/>
    <p:sldId id="529" r:id="rId29"/>
    <p:sldId id="530" r:id="rId30"/>
    <p:sldId id="531" r:id="rId31"/>
    <p:sldId id="411" r:id="rId32"/>
    <p:sldId id="514" r:id="rId33"/>
    <p:sldId id="532" r:id="rId34"/>
    <p:sldId id="533" r:id="rId35"/>
    <p:sldId id="534" r:id="rId36"/>
    <p:sldId id="536" r:id="rId37"/>
    <p:sldId id="539" r:id="rId38"/>
    <p:sldId id="540" r:id="rId39"/>
    <p:sldId id="541" r:id="rId40"/>
    <p:sldId id="538" r:id="rId41"/>
    <p:sldId id="544" r:id="rId42"/>
    <p:sldId id="543" r:id="rId43"/>
    <p:sldId id="54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990033"/>
    <a:srgbClr val="FF9999"/>
    <a:srgbClr val="990099"/>
    <a:srgbClr val="009900"/>
    <a:srgbClr val="800000"/>
    <a:srgbClr val="9900CC"/>
    <a:srgbClr val="CC9900"/>
    <a:srgbClr val="3333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E3F18A-098D-9499-9B2F-0EDEB1C18781}" v="60" dt="2025-09-21T14:37:13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87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mad Issa" userId="S::mohammad5337@islamic-ec.edu.jo::2ff55569-f6c3-4af4-af0e-342e0099c163" providerId="AD" clId="Web-{48E3F18A-098D-9499-9B2F-0EDEB1C18781}"/>
    <pc:docChg chg="modSld">
      <pc:chgData name="Mohammad Issa" userId="S::mohammad5337@islamic-ec.edu.jo::2ff55569-f6c3-4af4-af0e-342e0099c163" providerId="AD" clId="Web-{48E3F18A-098D-9499-9B2F-0EDEB1C18781}" dt="2025-09-21T14:37:13.811" v="57"/>
      <pc:docMkLst>
        <pc:docMk/>
      </pc:docMkLst>
      <pc:sldChg chg="delSp modSp">
        <pc:chgData name="Mohammad Issa" userId="S::mohammad5337@islamic-ec.edu.jo::2ff55569-f6c3-4af4-af0e-342e0099c163" providerId="AD" clId="Web-{48E3F18A-098D-9499-9B2F-0EDEB1C18781}" dt="2025-09-21T14:28:45.203" v="19" actId="14100"/>
        <pc:sldMkLst>
          <pc:docMk/>
          <pc:sldMk cId="2121306464" sldId="516"/>
        </pc:sldMkLst>
        <pc:spChg chg="mod">
          <ac:chgData name="Mohammad Issa" userId="S::mohammad5337@islamic-ec.edu.jo::2ff55569-f6c3-4af4-af0e-342e0099c163" providerId="AD" clId="Web-{48E3F18A-098D-9499-9B2F-0EDEB1C18781}" dt="2025-09-21T14:28:13.528" v="16" actId="20577"/>
          <ac:spMkLst>
            <pc:docMk/>
            <pc:sldMk cId="2121306464" sldId="516"/>
            <ac:spMk id="2" creationId="{00000000-0000-0000-0000-000000000000}"/>
          </ac:spMkLst>
        </pc:spChg>
        <pc:spChg chg="mod">
          <ac:chgData name="Mohammad Issa" userId="S::mohammad5337@islamic-ec.edu.jo::2ff55569-f6c3-4af4-af0e-342e0099c163" providerId="AD" clId="Web-{48E3F18A-098D-9499-9B2F-0EDEB1C18781}" dt="2025-09-21T14:28:45.203" v="19" actId="14100"/>
          <ac:spMkLst>
            <pc:docMk/>
            <pc:sldMk cId="2121306464" sldId="516"/>
            <ac:spMk id="3" creationId="{00000000-0000-0000-0000-000000000000}"/>
          </ac:spMkLst>
        </pc:spChg>
        <pc:spChg chg="del">
          <ac:chgData name="Mohammad Issa" userId="S::mohammad5337@islamic-ec.edu.jo::2ff55569-f6c3-4af4-af0e-342e0099c163" providerId="AD" clId="Web-{48E3F18A-098D-9499-9B2F-0EDEB1C18781}" dt="2025-09-21T14:28:05.356" v="13"/>
          <ac:spMkLst>
            <pc:docMk/>
            <pc:sldMk cId="2121306464" sldId="516"/>
            <ac:spMk id="4" creationId="{00000000-0000-0000-0000-000000000000}"/>
          </ac:spMkLst>
        </pc:spChg>
        <pc:spChg chg="mod">
          <ac:chgData name="Mohammad Issa" userId="S::mohammad5337@islamic-ec.edu.jo::2ff55569-f6c3-4af4-af0e-342e0099c163" providerId="AD" clId="Web-{48E3F18A-098D-9499-9B2F-0EDEB1C18781}" dt="2025-09-21T14:28:31.373" v="18" actId="14100"/>
          <ac:spMkLst>
            <pc:docMk/>
            <pc:sldMk cId="2121306464" sldId="516"/>
            <ac:spMk id="5" creationId="{00000000-0000-0000-0000-000000000000}"/>
          </ac:spMkLst>
        </pc:spChg>
      </pc:sldChg>
      <pc:sldChg chg="modSp">
        <pc:chgData name="Mohammad Issa" userId="S::mohammad5337@islamic-ec.edu.jo::2ff55569-f6c3-4af4-af0e-342e0099c163" providerId="AD" clId="Web-{48E3F18A-098D-9499-9B2F-0EDEB1C18781}" dt="2025-09-21T14:31:04.257" v="42" actId="20577"/>
        <pc:sldMkLst>
          <pc:docMk/>
          <pc:sldMk cId="3648849191" sldId="519"/>
        </pc:sldMkLst>
        <pc:spChg chg="mod">
          <ac:chgData name="Mohammad Issa" userId="S::mohammad5337@islamic-ec.edu.jo::2ff55569-f6c3-4af4-af0e-342e0099c163" providerId="AD" clId="Web-{48E3F18A-098D-9499-9B2F-0EDEB1C18781}" dt="2025-09-21T14:31:04.257" v="42" actId="20577"/>
          <ac:spMkLst>
            <pc:docMk/>
            <pc:sldMk cId="3648849191" sldId="519"/>
            <ac:spMk id="3" creationId="{00000000-0000-0000-0000-000000000000}"/>
          </ac:spMkLst>
        </pc:spChg>
      </pc:sldChg>
      <pc:sldChg chg="modSp">
        <pc:chgData name="Mohammad Issa" userId="S::mohammad5337@islamic-ec.edu.jo::2ff55569-f6c3-4af4-af0e-342e0099c163" providerId="AD" clId="Web-{48E3F18A-098D-9499-9B2F-0EDEB1C18781}" dt="2025-09-21T14:34:17.231" v="43" actId="14100"/>
        <pc:sldMkLst>
          <pc:docMk/>
          <pc:sldMk cId="3321221365" sldId="525"/>
        </pc:sldMkLst>
        <pc:spChg chg="mod">
          <ac:chgData name="Mohammad Issa" userId="S::mohammad5337@islamic-ec.edu.jo::2ff55569-f6c3-4af4-af0e-342e0099c163" providerId="AD" clId="Web-{48E3F18A-098D-9499-9B2F-0EDEB1C18781}" dt="2025-09-21T14:34:17.231" v="43" actId="14100"/>
          <ac:spMkLst>
            <pc:docMk/>
            <pc:sldMk cId="3321221365" sldId="525"/>
            <ac:spMk id="3" creationId="{00000000-0000-0000-0000-000000000000}"/>
          </ac:spMkLst>
        </pc:spChg>
      </pc:sldChg>
      <pc:sldChg chg="delSp modSp">
        <pc:chgData name="Mohammad Issa" userId="S::mohammad5337@islamic-ec.edu.jo::2ff55569-f6c3-4af4-af0e-342e0099c163" providerId="AD" clId="Web-{48E3F18A-098D-9499-9B2F-0EDEB1C18781}" dt="2025-09-21T14:36:04.107" v="50"/>
        <pc:sldMkLst>
          <pc:docMk/>
          <pc:sldMk cId="2754979491" sldId="527"/>
        </pc:sldMkLst>
        <pc:spChg chg="mod">
          <ac:chgData name="Mohammad Issa" userId="S::mohammad5337@islamic-ec.edu.jo::2ff55569-f6c3-4af4-af0e-342e0099c163" providerId="AD" clId="Web-{48E3F18A-098D-9499-9B2F-0EDEB1C18781}" dt="2025-09-21T14:35:20.482" v="46" actId="14100"/>
          <ac:spMkLst>
            <pc:docMk/>
            <pc:sldMk cId="2754979491" sldId="527"/>
            <ac:spMk id="3" creationId="{00000000-0000-0000-0000-000000000000}"/>
          </ac:spMkLst>
        </pc:spChg>
        <pc:spChg chg="del mod">
          <ac:chgData name="Mohammad Issa" userId="S::mohammad5337@islamic-ec.edu.jo::2ff55569-f6c3-4af4-af0e-342e0099c163" providerId="AD" clId="Web-{48E3F18A-098D-9499-9B2F-0EDEB1C18781}" dt="2025-09-21T14:35:50.263" v="49"/>
          <ac:spMkLst>
            <pc:docMk/>
            <pc:sldMk cId="2754979491" sldId="527"/>
            <ac:spMk id="4" creationId="{00000000-0000-0000-0000-000000000000}"/>
          </ac:spMkLst>
        </pc:spChg>
        <pc:spChg chg="del">
          <ac:chgData name="Mohammad Issa" userId="S::mohammad5337@islamic-ec.edu.jo::2ff55569-f6c3-4af4-af0e-342e0099c163" providerId="AD" clId="Web-{48E3F18A-098D-9499-9B2F-0EDEB1C18781}" dt="2025-09-21T14:36:04.107" v="50"/>
          <ac:spMkLst>
            <pc:docMk/>
            <pc:sldMk cId="2754979491" sldId="527"/>
            <ac:spMk id="5" creationId="{00000000-0000-0000-0000-000000000000}"/>
          </ac:spMkLst>
        </pc:spChg>
      </pc:sldChg>
      <pc:sldChg chg="delSp modSp">
        <pc:chgData name="Mohammad Issa" userId="S::mohammad5337@islamic-ec.edu.jo::2ff55569-f6c3-4af4-af0e-342e0099c163" providerId="AD" clId="Web-{48E3F18A-098D-9499-9B2F-0EDEB1C18781}" dt="2025-09-21T14:37:13.811" v="57"/>
        <pc:sldMkLst>
          <pc:docMk/>
          <pc:sldMk cId="1075223200" sldId="530"/>
        </pc:sldMkLst>
        <pc:spChg chg="mod">
          <ac:chgData name="Mohammad Issa" userId="S::mohammad5337@islamic-ec.edu.jo::2ff55569-f6c3-4af4-af0e-342e0099c163" providerId="AD" clId="Web-{48E3F18A-098D-9499-9B2F-0EDEB1C18781}" dt="2025-09-21T14:37:09.826" v="56" actId="20577"/>
          <ac:spMkLst>
            <pc:docMk/>
            <pc:sldMk cId="1075223200" sldId="530"/>
            <ac:spMk id="2" creationId="{00000000-0000-0000-0000-000000000000}"/>
          </ac:spMkLst>
        </pc:spChg>
        <pc:spChg chg="del">
          <ac:chgData name="Mohammad Issa" userId="S::mohammad5337@islamic-ec.edu.jo::2ff55569-f6c3-4af4-af0e-342e0099c163" providerId="AD" clId="Web-{48E3F18A-098D-9499-9B2F-0EDEB1C18781}" dt="2025-09-21T14:37:13.811" v="57"/>
          <ac:spMkLst>
            <pc:docMk/>
            <pc:sldMk cId="1075223200" sldId="530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20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616" y="1458477"/>
            <a:ext cx="11946384" cy="4801314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cs typeface="+mj-cs"/>
              </a:rPr>
              <a:t>Unit:</a:t>
            </a:r>
            <a:r>
              <a:rPr lang="en-US" sz="4800" dirty="0">
                <a:cs typeface="+mj-cs"/>
              </a:rPr>
              <a:t>  4 “ </a:t>
            </a:r>
            <a:r>
              <a:rPr lang="en-US" sz="4800" b="1" dirty="0">
                <a:cs typeface="+mj-cs"/>
              </a:rPr>
              <a:t>The Story of my Life</a:t>
            </a:r>
            <a:r>
              <a:rPr lang="en-US" sz="4800" dirty="0">
                <a:cs typeface="+mj-cs"/>
              </a:rPr>
              <a:t>” </a:t>
            </a:r>
            <a:endParaRPr lang="ar-SA" sz="4800" dirty="0">
              <a:cs typeface="+mj-cs"/>
            </a:endParaRPr>
          </a:p>
          <a:p>
            <a:pPr algn="l">
              <a:lnSpc>
                <a:spcPct val="150000"/>
              </a:lnSpc>
            </a:pPr>
            <a:r>
              <a:rPr lang="en-US" sz="4800" b="1" dirty="0">
                <a:cs typeface="+mj-cs"/>
              </a:rPr>
              <a:t>Lesson: </a:t>
            </a:r>
            <a:r>
              <a:rPr lang="en-US" sz="4800" dirty="0">
                <a:cs typeface="+mj-cs"/>
              </a:rPr>
              <a:t>Grammar  .</a:t>
            </a:r>
            <a:endParaRPr lang="ar-JO" sz="4800" dirty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cs typeface="+mj-cs"/>
              </a:rPr>
              <a:t>Subject:</a:t>
            </a:r>
            <a:r>
              <a:rPr lang="en-US" sz="4800" dirty="0">
                <a:cs typeface="+mj-cs"/>
              </a:rPr>
              <a:t> </a:t>
            </a:r>
            <a:r>
              <a:rPr lang="en-US" sz="4800" b="1" dirty="0">
                <a:cs typeface="+mj-cs"/>
              </a:rPr>
              <a:t>Relative Pronouns.</a:t>
            </a:r>
            <a:endParaRPr lang="ar-SA" sz="4800" b="1" dirty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cs typeface="+mj-cs"/>
              </a:rPr>
              <a:t>Grade:</a:t>
            </a:r>
            <a:r>
              <a:rPr lang="en-US" sz="4800" dirty="0">
                <a:cs typeface="+mj-cs"/>
              </a:rPr>
              <a:t>  9</a:t>
            </a:r>
            <a:endParaRPr lang="ar-JO" sz="4800" dirty="0">
              <a:cs typeface="+mj-cs"/>
            </a:endParaRP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22" y="-6725"/>
            <a:ext cx="5764492" cy="181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2625" y="3429000"/>
            <a:ext cx="2158810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1520" y="390510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539070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520" y="488301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9690305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15209" y="2371115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1023" y="287676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8791" y="59159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1276" y="6207838"/>
            <a:ext cx="1435025" cy="86539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4709" y="4522978"/>
            <a:ext cx="1692382" cy="16848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38548" y="1523608"/>
            <a:ext cx="76374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Which sentence is correct?</a:t>
            </a:r>
            <a:br>
              <a:rPr lang="en-US" sz="3200" b="1" dirty="0"/>
            </a:br>
            <a:r>
              <a:rPr lang="en-US" sz="3200" b="1" dirty="0"/>
              <a:t>a) This is the book who I bought yesterday.</a:t>
            </a:r>
            <a:br>
              <a:rPr lang="en-US" sz="3200" b="1" dirty="0"/>
            </a:br>
            <a:r>
              <a:rPr lang="en-US" sz="3200" b="1" dirty="0"/>
              <a:t>b) This is the book which I bought yesterday.</a:t>
            </a:r>
            <a:br>
              <a:rPr lang="en-US" sz="3200" b="1" dirty="0"/>
            </a:br>
            <a:r>
              <a:rPr lang="en-US" sz="3200" b="1" dirty="0"/>
              <a:t>c) This is the book where I bought yesterday.</a:t>
            </a:r>
          </a:p>
        </p:txBody>
      </p:sp>
    </p:spTree>
    <p:extLst>
      <p:ext uri="{BB962C8B-B14F-4D97-AF65-F5344CB8AC3E}">
        <p14:creationId xmlns:p14="http://schemas.microsoft.com/office/powerpoint/2010/main" val="317442603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17" y="391886"/>
            <a:ext cx="10920549" cy="7903029"/>
          </a:xfrm>
        </p:spPr>
        <p:txBody>
          <a:bodyPr>
            <a:normAutofit fontScale="90000"/>
          </a:bodyPr>
          <a:lstStyle/>
          <a:p>
            <a:r>
              <a:rPr lang="en-US" dirty="0"/>
              <a:t>*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The musician </a:t>
            </a:r>
            <a:r>
              <a:rPr lang="en-US" b="1" dirty="0"/>
              <a:t>who wrote this song is </a:t>
            </a:r>
            <a:br>
              <a:rPr lang="en-US" b="1" dirty="0"/>
            </a:br>
            <a:r>
              <a:rPr lang="en-US" sz="1600" b="1" dirty="0"/>
              <a:t>                ( subject/ person)</a:t>
            </a:r>
            <a:br>
              <a:rPr lang="en-US" b="1" dirty="0"/>
            </a:br>
            <a:r>
              <a:rPr lang="en-US" b="1" dirty="0"/>
              <a:t>Canadian.</a:t>
            </a:r>
            <a:br>
              <a:rPr lang="en-US" b="1" dirty="0"/>
            </a:br>
            <a:r>
              <a:rPr lang="en-US" b="1" dirty="0"/>
              <a:t>* </a:t>
            </a:r>
            <a:r>
              <a:rPr lang="en-US" b="1" dirty="0">
                <a:solidFill>
                  <a:srgbClr val="FF0000"/>
                </a:solidFill>
              </a:rPr>
              <a:t>The teacher </a:t>
            </a:r>
            <a:r>
              <a:rPr lang="en-US" b="1" dirty="0"/>
              <a:t>who explained the lesson is </a:t>
            </a:r>
            <a:br>
              <a:rPr lang="en-US" b="1" dirty="0"/>
            </a:br>
            <a:r>
              <a:rPr lang="en-US" b="1" dirty="0"/>
              <a:t>        </a:t>
            </a:r>
            <a:r>
              <a:rPr lang="en-US" sz="2200" b="1" dirty="0"/>
              <a:t>( subject/ person)</a:t>
            </a:r>
            <a:br>
              <a:rPr lang="en-US" b="1" dirty="0"/>
            </a:br>
            <a:r>
              <a:rPr lang="en-US" b="1" dirty="0"/>
              <a:t>smart .</a:t>
            </a:r>
            <a:br>
              <a:rPr lang="en-US" b="1" dirty="0"/>
            </a:br>
            <a:br>
              <a:rPr lang="en-US" b="1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Curved Down Arrow 4"/>
          <p:cNvSpPr/>
          <p:nvPr/>
        </p:nvSpPr>
        <p:spPr>
          <a:xfrm rot="10967423" flipV="1">
            <a:off x="2718606" y="2065160"/>
            <a:ext cx="2368105" cy="10154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96228" y="3809755"/>
            <a:ext cx="2987287" cy="526047"/>
          </a:xfrm>
          <a:prstGeom prst="rect">
            <a:avLst/>
          </a:prstGeom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People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130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27663"/>
            <a:ext cx="10437223" cy="536007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1- My previous house, </a:t>
            </a:r>
            <a:r>
              <a:rPr lang="en-US" b="1" dirty="0">
                <a:solidFill>
                  <a:srgbClr val="C00000"/>
                </a:solidFill>
              </a:rPr>
              <a:t>which</a:t>
            </a:r>
            <a:r>
              <a:rPr lang="en-US" b="1" dirty="0">
                <a:solidFill>
                  <a:schemeClr val="tx1"/>
                </a:solidFill>
              </a:rPr>
              <a:t> was quite small, was in Coventry.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2- I did well in chemistry, </a:t>
            </a:r>
            <a:r>
              <a:rPr lang="en-US" b="1" dirty="0">
                <a:solidFill>
                  <a:srgbClr val="C00000"/>
                </a:solidFill>
              </a:rPr>
              <a:t>which</a:t>
            </a:r>
            <a:r>
              <a:rPr lang="en-US" b="1" dirty="0">
                <a:solidFill>
                  <a:schemeClr val="tx1"/>
                </a:solidFill>
              </a:rPr>
              <a:t> was always my favorite subject.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3- The car </a:t>
            </a:r>
            <a:r>
              <a:rPr lang="en-US" b="1" dirty="0">
                <a:solidFill>
                  <a:srgbClr val="C00000"/>
                </a:solidFill>
              </a:rPr>
              <a:t>which</a:t>
            </a:r>
            <a:r>
              <a:rPr lang="en-US" b="1" dirty="0">
                <a:solidFill>
                  <a:schemeClr val="tx1"/>
                </a:solidFill>
              </a:rPr>
              <a:t> I like to own is very expensive . 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33703" y="4558937"/>
            <a:ext cx="4258491" cy="1593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Things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37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150" y="666207"/>
            <a:ext cx="9895496" cy="4990010"/>
          </a:xfrm>
        </p:spPr>
        <p:txBody>
          <a:bodyPr>
            <a:normAutofit/>
          </a:bodyPr>
          <a:lstStyle/>
          <a:p>
            <a:r>
              <a:rPr lang="en-US" b="1" dirty="0"/>
              <a:t>What is a relative clause or  Adjective Clause : 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70710" y="2560322"/>
          <a:ext cx="10450284" cy="3709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1">
                  <a:extLst>
                    <a:ext uri="{9D8B030D-6E8A-4147-A177-3AD203B41FA5}">
                      <a16:colId xmlns:a16="http://schemas.microsoft.com/office/drawing/2014/main" val="1541864080"/>
                    </a:ext>
                  </a:extLst>
                </a:gridCol>
                <a:gridCol w="2612571">
                  <a:extLst>
                    <a:ext uri="{9D8B030D-6E8A-4147-A177-3AD203B41FA5}">
                      <a16:colId xmlns:a16="http://schemas.microsoft.com/office/drawing/2014/main" val="3143852654"/>
                    </a:ext>
                  </a:extLst>
                </a:gridCol>
                <a:gridCol w="2612571">
                  <a:extLst>
                    <a:ext uri="{9D8B030D-6E8A-4147-A177-3AD203B41FA5}">
                      <a16:colId xmlns:a16="http://schemas.microsoft.com/office/drawing/2014/main" val="2550098203"/>
                    </a:ext>
                  </a:extLst>
                </a:gridCol>
                <a:gridCol w="2612571">
                  <a:extLst>
                    <a:ext uri="{9D8B030D-6E8A-4147-A177-3AD203B41FA5}">
                      <a16:colId xmlns:a16="http://schemas.microsoft.com/office/drawing/2014/main" val="2456476090"/>
                    </a:ext>
                  </a:extLst>
                </a:gridCol>
              </a:tblGrid>
              <a:tr h="1477373">
                <a:tc>
                  <a:txBody>
                    <a:bodyPr/>
                    <a:lstStyle/>
                    <a:p>
                      <a:r>
                        <a:rPr lang="en-US" sz="2400" b="1" dirty="0"/>
                        <a:t>Subject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Relative clause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 the verb of the sentence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The complement of the sentence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793004"/>
                  </a:ext>
                </a:extLst>
              </a:tr>
              <a:tr h="599157">
                <a:tc>
                  <a:txBody>
                    <a:bodyPr/>
                    <a:lstStyle/>
                    <a:p>
                      <a:r>
                        <a:rPr lang="en-US" sz="2400" b="1" dirty="0"/>
                        <a:t> The</a:t>
                      </a:r>
                      <a:r>
                        <a:rPr lang="en-US" sz="2400" b="1" baseline="0" dirty="0"/>
                        <a:t> man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who helped 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a doctor</a:t>
                      </a:r>
                      <a:r>
                        <a:rPr lang="en-US" sz="2400" b="1" baseline="0" dirty="0"/>
                        <a:t>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551"/>
                  </a:ext>
                </a:extLst>
              </a:tr>
              <a:tr h="1034162">
                <a:tc>
                  <a:txBody>
                    <a:bodyPr/>
                    <a:lstStyle/>
                    <a:p>
                      <a:r>
                        <a:rPr lang="en-US" sz="2400" b="1" dirty="0"/>
                        <a:t>The table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which I bought yesterday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Matches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the</a:t>
                      </a:r>
                      <a:r>
                        <a:rPr lang="en-US" sz="2400" b="1" baseline="0" dirty="0"/>
                        <a:t> furniture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729160"/>
                  </a:ext>
                </a:extLst>
              </a:tr>
              <a:tr h="599157">
                <a:tc>
                  <a:txBody>
                    <a:bodyPr/>
                    <a:lstStyle/>
                    <a:p>
                      <a:r>
                        <a:rPr lang="en-US" sz="2400" b="1" dirty="0"/>
                        <a:t>The girl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whose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</a:rPr>
                        <a:t> dog died 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533405"/>
                  </a:ext>
                </a:extLst>
              </a:tr>
            </a:tbl>
          </a:graphicData>
        </a:graphic>
      </p:graphicFrame>
      <p:sp>
        <p:nvSpPr>
          <p:cNvPr id="4" name="Down Arrow 3"/>
          <p:cNvSpPr/>
          <p:nvPr/>
        </p:nvSpPr>
        <p:spPr>
          <a:xfrm>
            <a:off x="4180115" y="1456511"/>
            <a:ext cx="822960" cy="979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82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6"/>
          <p:cNvSpPr txBox="1">
            <a:spLocks/>
          </p:cNvSpPr>
          <p:nvPr/>
        </p:nvSpPr>
        <p:spPr>
          <a:xfrm>
            <a:off x="26416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2400" b="1" dirty="0">
                <a:ln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Islamic Educational College        </a:t>
            </a:r>
            <a:r>
              <a:rPr lang="ar-JO" sz="2400" b="1" dirty="0">
                <a:ln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1133916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196" y="423713"/>
            <a:ext cx="1056226" cy="1046271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ouble Wave 10"/>
          <p:cNvSpPr/>
          <p:nvPr/>
        </p:nvSpPr>
        <p:spPr>
          <a:xfrm>
            <a:off x="7724497" y="62027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Double Wave 11"/>
          <p:cNvSpPr/>
          <p:nvPr/>
        </p:nvSpPr>
        <p:spPr>
          <a:xfrm>
            <a:off x="5145206" y="603566"/>
            <a:ext cx="2906973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 9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3" name="Double Wave 12"/>
          <p:cNvSpPr/>
          <p:nvPr/>
        </p:nvSpPr>
        <p:spPr>
          <a:xfrm>
            <a:off x="351203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1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4" name="Double Wave 13"/>
          <p:cNvSpPr/>
          <p:nvPr/>
        </p:nvSpPr>
        <p:spPr>
          <a:xfrm>
            <a:off x="360381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English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7280" y="1209136"/>
            <a:ext cx="10235321" cy="563231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en-US" sz="3600" b="1" dirty="0">
                <a:solidFill>
                  <a:srgbClr val="FF0000"/>
                </a:solidFill>
              </a:rPr>
              <a:t>Why is it called an adjective clause? </a:t>
            </a:r>
          </a:p>
          <a:p>
            <a:pPr fontAlgn="base"/>
            <a:r>
              <a:rPr lang="en-US" sz="3600" b="1" dirty="0">
                <a:solidFill>
                  <a:srgbClr val="FF0000"/>
                </a:solidFill>
              </a:rPr>
              <a:t>What is the function of the adjective clause ?</a:t>
            </a:r>
            <a:endParaRPr lang="en-US" sz="3600" b="1" dirty="0">
              <a:solidFill>
                <a:srgbClr val="FF0000"/>
              </a:solidFill>
              <a:ea typeface="Calibri"/>
              <a:cs typeface="Calibri"/>
            </a:endParaRPr>
          </a:p>
          <a:p>
            <a:pPr fontAlgn="base"/>
            <a:r>
              <a:rPr lang="en-US" sz="3600" b="1" i="1" dirty="0"/>
              <a:t>The </a:t>
            </a:r>
            <a:r>
              <a:rPr lang="en-US" sz="3600" b="1" i="1" u="sng" dirty="0"/>
              <a:t>tall</a:t>
            </a:r>
            <a:r>
              <a:rPr lang="en-US" sz="3600" b="1" i="1" dirty="0"/>
              <a:t> man smiled</a:t>
            </a:r>
            <a:r>
              <a:rPr lang="en-US" sz="3600" b="1" dirty="0"/>
              <a:t>. </a:t>
            </a:r>
          </a:p>
          <a:p>
            <a:pPr fontAlgn="base"/>
            <a:r>
              <a:rPr lang="en-US" sz="3600" b="1" i="1" dirty="0"/>
              <a:t>The man </a:t>
            </a:r>
            <a:r>
              <a:rPr lang="en-US" sz="3600" b="1" i="1" u="sng" dirty="0">
                <a:solidFill>
                  <a:schemeClr val="accent1">
                    <a:lumMod val="75000"/>
                  </a:schemeClr>
                </a:solidFill>
              </a:rPr>
              <a:t>who had long hair</a:t>
            </a:r>
            <a:r>
              <a:rPr lang="en-US" sz="3600" b="1" i="1" dirty="0"/>
              <a:t> smiled.</a:t>
            </a:r>
            <a:r>
              <a:rPr lang="en-US" sz="3600" b="1" dirty="0"/>
              <a:t> = </a:t>
            </a:r>
            <a:endParaRPr lang="en-US" sz="3600" b="1" dirty="0">
              <a:ea typeface="Calibri"/>
              <a:cs typeface="Calibri"/>
            </a:endParaRPr>
          </a:p>
          <a:p>
            <a:endParaRPr lang="en-US" sz="3600" b="1" dirty="0">
              <a:ea typeface="Calibri"/>
              <a:cs typeface="Calibri"/>
            </a:endParaRPr>
          </a:p>
          <a:p>
            <a:endParaRPr lang="en-US" sz="3600" b="1" dirty="0">
              <a:ea typeface="Calibri"/>
              <a:cs typeface="Calibri"/>
            </a:endParaRPr>
          </a:p>
          <a:p>
            <a:endParaRPr lang="en-US" sz="3600" b="1" dirty="0">
              <a:ea typeface="Calibri"/>
              <a:cs typeface="Calibri"/>
            </a:endParaRPr>
          </a:p>
          <a:p>
            <a:endParaRPr lang="en-US" sz="3600" b="1" dirty="0">
              <a:ea typeface="Calibri"/>
              <a:cs typeface="Calibri"/>
            </a:endParaRPr>
          </a:p>
          <a:p>
            <a:endParaRPr lang="en-US" sz="3600" b="1" dirty="0">
              <a:ea typeface="Calibri"/>
              <a:cs typeface="Calibri"/>
            </a:endParaRPr>
          </a:p>
          <a:p>
            <a:pPr fontAlgn="base"/>
            <a:endParaRPr lang="en-US" sz="3600" b="1" dirty="0">
              <a:ea typeface="Calibri"/>
              <a:cs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77226" y="4650377"/>
            <a:ext cx="9366325" cy="24427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Because the adjective clause( relative clause)  modifies (describes) the noun that comes before just like adjectives. 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49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/ 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9083" y="1501096"/>
            <a:ext cx="7279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Formative assessment 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478914" y="2525792"/>
            <a:ext cx="8262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Performance</a:t>
            </a:r>
            <a:r>
              <a:rPr lang="en-US" sz="4800" b="1" dirty="0"/>
              <a:t> : Pair Work . </a:t>
            </a:r>
          </a:p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Time </a:t>
            </a:r>
            <a:r>
              <a:rPr lang="en-US" sz="4800" b="1" dirty="0"/>
              <a:t>: 2 Minutes. </a:t>
            </a:r>
          </a:p>
        </p:txBody>
      </p:sp>
      <p:pic>
        <p:nvPicPr>
          <p:cNvPr id="33" name="2 MINUTE TIMER - COUNTDOWN TIMER">
            <a:hlinkClick r:id="" action="ppaction://media"/>
            <a:extLst>
              <a:ext uri="{FF2B5EF4-FFF2-40B4-BE49-F238E27FC236}">
                <a16:creationId xmlns:a16="http://schemas.microsoft.com/office/drawing/2014/main" id="{B96C6E39-A4FA-3EF8-95C8-0E686C2BB3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23834" y="1195248"/>
            <a:ext cx="1652406" cy="92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4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True or false questions - FlexiQuiz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35449" y="561703"/>
            <a:ext cx="10606087" cy="56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relative pronoun that is used to modify people is ________________ 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relative pronoun that is used to modify things is ______________ 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expression which starts with a relative pronoun is called _________ 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relative clauses are called adjective clauses _____________</a:t>
            </a:r>
          </a:p>
        </p:txBody>
      </p:sp>
      <p:sp>
        <p:nvSpPr>
          <p:cNvPr id="5" name="Rectangle 4"/>
          <p:cNvSpPr/>
          <p:nvPr/>
        </p:nvSpPr>
        <p:spPr>
          <a:xfrm>
            <a:off x="6296297" y="0"/>
            <a:ext cx="3579223" cy="561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Formative assessment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520" y="4766038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34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646" y="796834"/>
            <a:ext cx="10763795" cy="561702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b="1" dirty="0"/>
            </a:br>
            <a:r>
              <a:rPr lang="en-US" b="1" dirty="0"/>
              <a:t>1. The little girl </a:t>
            </a:r>
            <a:r>
              <a:rPr lang="en-US" b="1" dirty="0">
                <a:solidFill>
                  <a:srgbClr val="C00000"/>
                </a:solidFill>
              </a:rPr>
              <a:t>whose</a:t>
            </a:r>
            <a:r>
              <a:rPr lang="en-US" b="1" dirty="0"/>
              <a:t> doll was lost is sad.</a:t>
            </a:r>
            <a:br>
              <a:rPr lang="en-US" b="1" dirty="0"/>
            </a:br>
            <a:r>
              <a:rPr lang="en-US" b="1" dirty="0"/>
              <a:t>2. The woman </a:t>
            </a:r>
            <a:r>
              <a:rPr lang="en-US" b="1" dirty="0">
                <a:solidFill>
                  <a:srgbClr val="C00000"/>
                </a:solidFill>
              </a:rPr>
              <a:t>whose</a:t>
            </a:r>
            <a:r>
              <a:rPr lang="en-US" b="1" dirty="0"/>
              <a:t> car is a BMW is coming tonight.</a:t>
            </a:r>
            <a:br>
              <a:rPr lang="en-US" b="1" dirty="0"/>
            </a:br>
            <a:r>
              <a:rPr lang="en-US" b="1" dirty="0"/>
              <a:t>3. The teacher </a:t>
            </a:r>
            <a:r>
              <a:rPr lang="en-US" b="1" dirty="0">
                <a:solidFill>
                  <a:srgbClr val="C00000"/>
                </a:solidFill>
              </a:rPr>
              <a:t>whose</a:t>
            </a:r>
            <a:r>
              <a:rPr lang="en-US" b="1" dirty="0"/>
              <a:t> car was broken lives in my neighborhood .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1337" y="901338"/>
            <a:ext cx="5538652" cy="600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Which girl is sad ? </a:t>
            </a:r>
          </a:p>
        </p:txBody>
      </p:sp>
      <p:sp>
        <p:nvSpPr>
          <p:cNvPr id="5" name="Rectangle 4"/>
          <p:cNvSpPr/>
          <p:nvPr/>
        </p:nvSpPr>
        <p:spPr>
          <a:xfrm>
            <a:off x="901337" y="1606733"/>
            <a:ext cx="5538652" cy="1227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Am I modifying the girl by saying that she did something or that she has something ? </a:t>
            </a:r>
          </a:p>
        </p:txBody>
      </p:sp>
      <p:sp>
        <p:nvSpPr>
          <p:cNvPr id="6" name="Rectangle 5"/>
          <p:cNvSpPr/>
          <p:nvPr/>
        </p:nvSpPr>
        <p:spPr>
          <a:xfrm>
            <a:off x="6740434" y="901338"/>
            <a:ext cx="4075612" cy="600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 does the girl have ? </a:t>
            </a:r>
          </a:p>
        </p:txBody>
      </p:sp>
    </p:spTree>
    <p:extLst>
      <p:ext uri="{BB962C8B-B14F-4D97-AF65-F5344CB8AC3E}">
        <p14:creationId xmlns:p14="http://schemas.microsoft.com/office/powerpoint/2010/main" val="29700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E5B47-F1B0-4AD7-9B04-F591A53F7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32" y="747159"/>
            <a:ext cx="10183488" cy="5901069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25" name="Picture 1" descr="move over">
            <a:extLst>
              <a:ext uri="{FF2B5EF4-FFF2-40B4-BE49-F238E27FC236}">
                <a16:creationId xmlns:a16="http://schemas.microsoft.com/office/drawing/2014/main" id="{EBB5F0EA-5F2C-4805-BCBD-0BC038726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82" y="3631019"/>
            <a:ext cx="408991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ove over">
            <a:extLst>
              <a:ext uri="{FF2B5EF4-FFF2-40B4-BE49-F238E27FC236}">
                <a16:creationId xmlns:a16="http://schemas.microsoft.com/office/drawing/2014/main" id="{99DCD4E6-AC39-4338-A669-32807A15A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82" y="3631019"/>
            <a:ext cx="408991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D1F3B8-B935-4DF6-BA88-69CBAB2CE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43" y="747159"/>
            <a:ext cx="11322847" cy="598188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191794" y="0"/>
            <a:ext cx="4193177" cy="10842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Where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8912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463" y="1632858"/>
            <a:ext cx="10084526" cy="432380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1- This is the hospital </a:t>
            </a:r>
            <a:r>
              <a:rPr lang="en-US" sz="2800" b="1" dirty="0">
                <a:solidFill>
                  <a:srgbClr val="C00000"/>
                </a:solidFill>
              </a:rPr>
              <a:t>where</a:t>
            </a:r>
            <a:r>
              <a:rPr lang="en-US" sz="2800" b="1" dirty="0">
                <a:solidFill>
                  <a:schemeClr val="tx1"/>
                </a:solidFill>
              </a:rPr>
              <a:t> I was born 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2- This is the hospital </a:t>
            </a:r>
            <a:r>
              <a:rPr lang="en-US" sz="2800" b="1" dirty="0">
                <a:solidFill>
                  <a:srgbClr val="C00000"/>
                </a:solidFill>
              </a:rPr>
              <a:t>which</a:t>
            </a:r>
            <a:r>
              <a:rPr lang="en-US" sz="2800" b="1" dirty="0">
                <a:solidFill>
                  <a:schemeClr val="tx1"/>
                </a:solidFill>
              </a:rPr>
              <a:t> we read about .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1- This is the restaurant </a:t>
            </a:r>
            <a:r>
              <a:rPr lang="en-US" sz="2800" b="1" dirty="0">
                <a:solidFill>
                  <a:srgbClr val="C00000"/>
                </a:solidFill>
              </a:rPr>
              <a:t>where</a:t>
            </a:r>
            <a:r>
              <a:rPr lang="en-US" sz="2800" b="1" dirty="0">
                <a:solidFill>
                  <a:schemeClr val="tx1"/>
                </a:solidFill>
              </a:rPr>
              <a:t> I met my best friend 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2- This is the restaurant </a:t>
            </a:r>
            <a:r>
              <a:rPr lang="en-US" sz="2800" b="1" dirty="0">
                <a:solidFill>
                  <a:srgbClr val="C00000"/>
                </a:solidFill>
              </a:rPr>
              <a:t>which</a:t>
            </a:r>
            <a:r>
              <a:rPr lang="en-US" sz="2800" b="1" dirty="0">
                <a:solidFill>
                  <a:schemeClr val="tx1"/>
                </a:solidFill>
              </a:rPr>
              <a:t> is always busy .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1- This is the street </a:t>
            </a:r>
            <a:r>
              <a:rPr lang="en-US" sz="2800" b="1" dirty="0">
                <a:solidFill>
                  <a:srgbClr val="C00000"/>
                </a:solidFill>
              </a:rPr>
              <a:t>where</a:t>
            </a:r>
            <a:r>
              <a:rPr lang="en-US" sz="2800" b="1" dirty="0">
                <a:solidFill>
                  <a:schemeClr val="tx1"/>
                </a:solidFill>
              </a:rPr>
              <a:t> I lost my keys 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2- This is the street </a:t>
            </a:r>
            <a:r>
              <a:rPr lang="en-US" sz="2800" b="1" dirty="0">
                <a:solidFill>
                  <a:srgbClr val="C00000"/>
                </a:solidFill>
              </a:rPr>
              <a:t>which</a:t>
            </a:r>
            <a:r>
              <a:rPr lang="en-US" sz="2800" b="1" dirty="0">
                <a:solidFill>
                  <a:schemeClr val="tx1"/>
                </a:solidFill>
              </a:rPr>
              <a:t> I hate the most .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27463" y="509452"/>
            <a:ext cx="3971108" cy="10319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Which VS Where </a:t>
            </a:r>
          </a:p>
        </p:txBody>
      </p:sp>
    </p:spTree>
    <p:extLst>
      <p:ext uri="{BB962C8B-B14F-4D97-AF65-F5344CB8AC3E}">
        <p14:creationId xmlns:p14="http://schemas.microsoft.com/office/powerpoint/2010/main" val="9310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B7CDA6-1E45-182D-B0DC-B680D96D7B91}"/>
              </a:ext>
            </a:extLst>
          </p:cNvPr>
          <p:cNvSpPr txBox="1"/>
          <p:nvPr/>
        </p:nvSpPr>
        <p:spPr>
          <a:xfrm>
            <a:off x="1625009" y="2805016"/>
            <a:ext cx="8941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63554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06" y="1469955"/>
            <a:ext cx="10842171" cy="5682343"/>
          </a:xfrm>
        </p:spPr>
        <p:txBody>
          <a:bodyPr/>
          <a:lstStyle/>
          <a:p>
            <a:pPr fontAlgn="base"/>
            <a:r>
              <a:rPr lang="en-US" b="1" dirty="0">
                <a:solidFill>
                  <a:schemeClr val="tx1"/>
                </a:solidFill>
              </a:rPr>
              <a:t>1. The author, </a:t>
            </a:r>
            <a:r>
              <a:rPr lang="en-US" b="1" dirty="0">
                <a:solidFill>
                  <a:srgbClr val="C00000"/>
                </a:solidFill>
              </a:rPr>
              <a:t>whom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b="1" u="sng" dirty="0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met</a:t>
            </a:r>
            <a:r>
              <a:rPr lang="en-US" b="1" dirty="0">
                <a:solidFill>
                  <a:schemeClr val="tx1"/>
                </a:solidFill>
              </a:rPr>
              <a:t> at the book signing, is dead.       </a:t>
            </a:r>
            <a:r>
              <a:rPr lang="en-US" sz="1600" b="1" dirty="0">
                <a:solidFill>
                  <a:schemeClr val="tx1"/>
                </a:solidFill>
              </a:rPr>
              <a:t>Subject+ verb </a:t>
            </a:r>
            <a:br>
              <a:rPr lang="en-US" sz="1600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2.  Do you know someone </a:t>
            </a:r>
            <a:r>
              <a:rPr lang="en-US" b="1" dirty="0">
                <a:solidFill>
                  <a:srgbClr val="C00000"/>
                </a:solidFill>
              </a:rPr>
              <a:t>whom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b="1" u="sng" dirty="0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can</a:t>
            </a:r>
            <a:r>
              <a:rPr lang="en-US" b="1" dirty="0">
                <a:solidFill>
                  <a:schemeClr val="tx1"/>
                </a:solidFill>
              </a:rPr>
              <a:t> talk about global warming.                 </a:t>
            </a:r>
            <a:r>
              <a:rPr lang="en-US" sz="1600" b="1" dirty="0">
                <a:solidFill>
                  <a:schemeClr val="tx1"/>
                </a:solidFill>
              </a:rPr>
              <a:t>   Subject + verb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3. Morality is simply the attitude we adopt towards people </a:t>
            </a:r>
            <a:r>
              <a:rPr lang="en-US" b="1" dirty="0">
                <a:solidFill>
                  <a:srgbClr val="C00000"/>
                </a:solidFill>
              </a:rPr>
              <a:t>whom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b="1" u="sng" dirty="0">
                <a:solidFill>
                  <a:schemeClr val="tx1"/>
                </a:solidFill>
              </a:rPr>
              <a:t>we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dislike. </a:t>
            </a:r>
            <a:br>
              <a:rPr lang="en-US" b="1" u="sng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                                         </a:t>
            </a:r>
            <a:r>
              <a:rPr lang="en-US" sz="2000" b="1" dirty="0">
                <a:solidFill>
                  <a:schemeClr val="tx1"/>
                </a:solidFill>
              </a:rPr>
              <a:t>Subject+ verb 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6206" y="431074"/>
            <a:ext cx="2586445" cy="88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Whom</a:t>
            </a:r>
            <a:r>
              <a:rPr lang="en-US" dirty="0"/>
              <a:t> </a:t>
            </a:r>
          </a:p>
        </p:txBody>
      </p:sp>
      <p:sp>
        <p:nvSpPr>
          <p:cNvPr id="5" name="Down Arrow 4"/>
          <p:cNvSpPr/>
          <p:nvPr/>
        </p:nvSpPr>
        <p:spPr>
          <a:xfrm>
            <a:off x="5812972" y="2253343"/>
            <a:ext cx="130628" cy="274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576637" y="2253343"/>
            <a:ext cx="130628" cy="274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8957150" y="4054863"/>
            <a:ext cx="130628" cy="274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9964142" y="4054863"/>
            <a:ext cx="130628" cy="274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99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24" y="1027663"/>
            <a:ext cx="10659290" cy="4328107"/>
          </a:xfrm>
        </p:spPr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1- There are many reasons why I love teaching .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2- It is the reason why I hate arguing .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84217" y="1188720"/>
            <a:ext cx="3331029" cy="739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1221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150" y="1018903"/>
            <a:ext cx="10672354" cy="47679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>
                <a:solidFill>
                  <a:schemeClr val="tx1"/>
                </a:solidFill>
              </a:rPr>
              <a:t>1- The fourth of July </a:t>
            </a:r>
            <a:r>
              <a:rPr lang="en-US" sz="3200" b="1" i="1" dirty="0">
                <a:solidFill>
                  <a:srgbClr val="C00000"/>
                </a:solidFill>
              </a:rPr>
              <a:t>when</a:t>
            </a:r>
            <a:r>
              <a:rPr lang="en-US" sz="3200" b="1" i="1" dirty="0">
                <a:solidFill>
                  <a:schemeClr val="tx1"/>
                </a:solidFill>
              </a:rPr>
              <a:t> the US gained independence, is my favorite holiday.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2- The summer </a:t>
            </a:r>
            <a:r>
              <a:rPr lang="en-US" sz="3200" b="1" dirty="0">
                <a:solidFill>
                  <a:srgbClr val="C00000"/>
                </a:solidFill>
              </a:rPr>
              <a:t>when</a:t>
            </a:r>
            <a:r>
              <a:rPr lang="en-US" sz="3200" b="1" dirty="0">
                <a:solidFill>
                  <a:schemeClr val="tx1"/>
                </a:solidFill>
              </a:rPr>
              <a:t> I graduated from university was long and hot.</a:t>
            </a:r>
            <a:r>
              <a:rPr lang="en-US" sz="3200" b="1" i="1" dirty="0">
                <a:solidFill>
                  <a:schemeClr val="tx1"/>
                </a:solidFill>
              </a:rPr>
              <a:t>  </a:t>
            </a:r>
          </a:p>
          <a:p>
            <a:r>
              <a:rPr lang="en-US" sz="2000" b="1" i="1" dirty="0">
                <a:solidFill>
                  <a:schemeClr val="tx1"/>
                </a:solidFill>
              </a:rPr>
              <a:t>.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2150" y="339634"/>
            <a:ext cx="3213463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When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0496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0" y="1027663"/>
            <a:ext cx="9366325" cy="5020439"/>
          </a:xfrm>
        </p:spPr>
        <p:txBody>
          <a:bodyPr/>
          <a:lstStyle/>
          <a:p>
            <a:r>
              <a:rPr lang="en-US" dirty="0"/>
              <a:t>The witnesses </a:t>
            </a:r>
            <a:r>
              <a:rPr lang="en-US" dirty="0">
                <a:solidFill>
                  <a:srgbClr val="FF0000"/>
                </a:solidFill>
              </a:rPr>
              <a:t>whom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interviewed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</a:t>
            </a:r>
            <a:r>
              <a:rPr lang="en-US" sz="2400" dirty="0">
                <a:solidFill>
                  <a:schemeClr val="tx1"/>
                </a:solidFill>
              </a:rPr>
              <a:t> ( object/ person) </a:t>
            </a:r>
            <a:br>
              <a:rPr lang="en-US" dirty="0"/>
            </a:br>
            <a:r>
              <a:rPr lang="en-US" dirty="0"/>
              <a:t>gave conflicting evidence.</a:t>
            </a:r>
            <a:br>
              <a:rPr lang="en-US" dirty="0"/>
            </a:br>
            <a:endParaRPr lang="en-US" dirty="0"/>
          </a:p>
        </p:txBody>
      </p:sp>
      <p:sp>
        <p:nvSpPr>
          <p:cNvPr id="3" name="Curved Down Arrow 2"/>
          <p:cNvSpPr/>
          <p:nvPr/>
        </p:nvSpPr>
        <p:spPr>
          <a:xfrm flipH="1">
            <a:off x="2495006" y="1034905"/>
            <a:ext cx="3305737" cy="12377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79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590" y="1027664"/>
            <a:ext cx="9804056" cy="4432610"/>
          </a:xfrm>
        </p:spPr>
        <p:txBody>
          <a:bodyPr/>
          <a:lstStyle/>
          <a:p>
            <a:r>
              <a:rPr lang="en-US" dirty="0"/>
              <a:t>The man </a:t>
            </a:r>
            <a:r>
              <a:rPr lang="en-US" dirty="0">
                <a:solidFill>
                  <a:srgbClr val="C00000"/>
                </a:solidFill>
              </a:rPr>
              <a:t>whom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I met </a:t>
            </a:r>
            <a:r>
              <a:rPr lang="en-US" dirty="0"/>
              <a:t>was a doctor 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girl </a:t>
            </a:r>
            <a:r>
              <a:rPr lang="en-US" dirty="0">
                <a:solidFill>
                  <a:srgbClr val="FF0000"/>
                </a:solidFill>
              </a:rPr>
              <a:t>whom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my mom helped </a:t>
            </a:r>
            <a:r>
              <a:rPr lang="en-US" dirty="0"/>
              <a:t>is kind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urved Down Arrow 2"/>
          <p:cNvSpPr/>
          <p:nvPr/>
        </p:nvSpPr>
        <p:spPr>
          <a:xfrm rot="10800000" flipV="1">
            <a:off x="1998614" y="927462"/>
            <a:ext cx="2573384" cy="7837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 rot="10800000" flipV="1">
            <a:off x="1654625" y="2660468"/>
            <a:ext cx="2573384" cy="7837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33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846997-E0A5-45CF-8344-ED8E15DDECA9}"/>
              </a:ext>
            </a:extLst>
          </p:cNvPr>
          <p:cNvSpPr/>
          <p:nvPr/>
        </p:nvSpPr>
        <p:spPr>
          <a:xfrm>
            <a:off x="1197935" y="968579"/>
            <a:ext cx="10051312" cy="3032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5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summer was long and hot. I graduated from university in the summer.</a:t>
            </a:r>
            <a:endParaRPr lang="en-US" sz="5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9C88E-CF84-4BFA-B3EB-404FBE6F0BD6}"/>
              </a:ext>
            </a:extLst>
          </p:cNvPr>
          <p:cNvSpPr/>
          <p:nvPr/>
        </p:nvSpPr>
        <p:spPr>
          <a:xfrm>
            <a:off x="1166036" y="3893369"/>
            <a:ext cx="9828029" cy="2157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br>
              <a:rPr lang="en-US" sz="4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→</a:t>
            </a:r>
            <a:r>
              <a:rPr lang="en-US" sz="4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summer </a:t>
            </a:r>
            <a:r>
              <a:rPr lang="en-US" sz="4000" b="1" dirty="0">
                <a:solidFill>
                  <a:srgbClr val="FF66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en-US" sz="4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 I graduated from university was long and hot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24" y="1551339"/>
            <a:ext cx="9986936" cy="5306661"/>
          </a:xfrm>
        </p:spPr>
        <p:txBody>
          <a:bodyPr>
            <a:normAutofit fontScale="90000"/>
          </a:bodyPr>
          <a:lstStyle/>
          <a:p>
            <a:pPr lvl="0"/>
            <a:br>
              <a:rPr lang="en-GB" sz="2800" dirty="0">
                <a:solidFill>
                  <a:schemeClr val="tx1"/>
                </a:solidFill>
              </a:rPr>
            </a:b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/>
              <a:t>I talked to a man. 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His</a:t>
            </a:r>
            <a:r>
              <a:rPr lang="en-GB" sz="2800" dirty="0">
                <a:solidFill>
                  <a:srgbClr val="00B0F0"/>
                </a:solidFill>
              </a:rPr>
              <a:t> </a:t>
            </a:r>
            <a:r>
              <a:rPr lang="en-GB" sz="2800" b="1" dirty="0">
                <a:solidFill>
                  <a:srgbClr val="00B0F0"/>
                </a:solidFill>
              </a:rPr>
              <a:t>wife</a:t>
            </a:r>
            <a:r>
              <a:rPr lang="en-GB" sz="2800" dirty="0">
                <a:solidFill>
                  <a:srgbClr val="00B0F0"/>
                </a:solidFill>
              </a:rPr>
              <a:t> </a:t>
            </a:r>
            <a:r>
              <a:rPr lang="en-GB" sz="2800" dirty="0"/>
              <a:t>had died the year before. </a:t>
            </a:r>
            <a:r>
              <a:rPr lang="en-US" sz="2800" dirty="0"/>
              <a:t>(</a:t>
            </a:r>
            <a:r>
              <a:rPr lang="en-US" sz="2800" b="1" dirty="0"/>
              <a:t>whose</a:t>
            </a:r>
            <a:r>
              <a:rPr lang="en-US" sz="2800" dirty="0"/>
              <a:t>)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/>
              <a:t>                               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His </a:t>
            </a:r>
            <a:br>
              <a:rPr lang="en-US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                               Her   + </a:t>
            </a:r>
            <a:r>
              <a:rPr lang="en-US" sz="2800" b="1" dirty="0">
                <a:solidFill>
                  <a:srgbClr val="00B0F0"/>
                </a:solidFill>
              </a:rPr>
              <a:t>Noun </a:t>
            </a:r>
            <a:br>
              <a:rPr lang="en-US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                               Their </a:t>
            </a:r>
            <a:br>
              <a:rPr lang="en-US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                               Our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/>
              <a:t>                                   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/>
              <a:t> I talked to </a:t>
            </a:r>
            <a:r>
              <a:rPr lang="en-US" sz="2800" u="sng" dirty="0"/>
              <a:t>a man </a:t>
            </a:r>
            <a:r>
              <a:rPr lang="en-US" sz="2800" dirty="0"/>
              <a:t>. The man</a:t>
            </a:r>
            <a:r>
              <a:rPr lang="en-US" sz="3600" b="1" dirty="0">
                <a:solidFill>
                  <a:srgbClr val="00B0F0"/>
                </a:solidFill>
              </a:rPr>
              <a:t>’s </a:t>
            </a:r>
            <a:r>
              <a:rPr lang="en-US" sz="2800" dirty="0"/>
              <a:t>wife  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/>
              <a:t>I talked to a man . </a:t>
            </a:r>
            <a:r>
              <a:rPr lang="en-US" sz="2800" dirty="0">
                <a:solidFill>
                  <a:srgbClr val="FF0000"/>
                </a:solidFill>
              </a:rPr>
              <a:t>Whose wife had died the year before </a:t>
            </a:r>
            <a:r>
              <a:rPr lang="en-US" sz="2800" dirty="0"/>
              <a:t>. 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/>
              <a:t>I talked to a man whose wife had died the year before .</a:t>
            </a:r>
            <a:br>
              <a:rPr lang="en-US" dirty="0"/>
            </a:b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519749" y="3874770"/>
            <a:ext cx="927464" cy="48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28309" y="3874770"/>
            <a:ext cx="1018903" cy="520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rved Down Arrow 7"/>
          <p:cNvSpPr/>
          <p:nvPr/>
        </p:nvSpPr>
        <p:spPr>
          <a:xfrm flipH="1">
            <a:off x="3474716" y="4666704"/>
            <a:ext cx="6008917" cy="4441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23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9A7BA0-3EDD-4109-85E5-C363D5DB789F}"/>
              </a:ext>
            </a:extLst>
          </p:cNvPr>
          <p:cNvSpPr/>
          <p:nvPr/>
        </p:nvSpPr>
        <p:spPr>
          <a:xfrm>
            <a:off x="1095155" y="903769"/>
            <a:ext cx="9696892" cy="248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1500"/>
              </a:spcAft>
            </a:pP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dog is over there. The dog's / its owner lives next door.</a:t>
            </a:r>
          </a:p>
          <a:p>
            <a:pPr>
              <a:lnSpc>
                <a:spcPts val="1800"/>
              </a:lnSpc>
              <a:spcAft>
                <a:spcPts val="1500"/>
              </a:spcAft>
            </a:pPr>
            <a:b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dog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 </a:t>
            </a:r>
            <a:r>
              <a:rPr lang="en-US" sz="2400" b="1" dirty="0">
                <a:solidFill>
                  <a:srgbClr val="FF66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owner lives next door is over there.</a:t>
            </a:r>
          </a:p>
          <a:p>
            <a:pPr>
              <a:lnSpc>
                <a:spcPts val="1800"/>
              </a:lnSpc>
              <a:spcAft>
                <a:spcPts val="1500"/>
              </a:spcAft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1500"/>
              </a:spcAft>
            </a:pP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little girl is sad. The little girl's / her doll was lost.</a:t>
            </a:r>
          </a:p>
          <a:p>
            <a:pPr>
              <a:lnSpc>
                <a:spcPts val="1800"/>
              </a:lnSpc>
              <a:spcAft>
                <a:spcPts val="1500"/>
              </a:spcAft>
            </a:pPr>
            <a:b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little girl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 </a:t>
            </a:r>
            <a:r>
              <a:rPr lang="en-US" sz="2400" b="1" dirty="0">
                <a:solidFill>
                  <a:srgbClr val="FF66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doll was lost is sad.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7B3B79-EAEE-4286-8C4E-1F8269CEDCF1}"/>
              </a:ext>
            </a:extLst>
          </p:cNvPr>
          <p:cNvSpPr/>
          <p:nvPr/>
        </p:nvSpPr>
        <p:spPr>
          <a:xfrm>
            <a:off x="951615" y="3739783"/>
            <a:ext cx="9983971" cy="251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1500"/>
              </a:spcAft>
            </a:pP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woman is coming tonight. Her car is a BMW.</a:t>
            </a:r>
          </a:p>
          <a:p>
            <a:pPr>
              <a:lnSpc>
                <a:spcPts val="1800"/>
              </a:lnSpc>
              <a:spcAft>
                <a:spcPts val="1500"/>
              </a:spcAft>
            </a:pPr>
            <a:b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woman</a:t>
            </a: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 </a:t>
            </a:r>
            <a:r>
              <a:rPr lang="en-US" sz="2800" b="1" dirty="0">
                <a:solidFill>
                  <a:srgbClr val="FF66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car is a BMW is coming tonight.</a:t>
            </a:r>
          </a:p>
          <a:p>
            <a:pPr>
              <a:lnSpc>
                <a:spcPts val="1800"/>
              </a:lnSpc>
              <a:spcAft>
                <a:spcPts val="1500"/>
              </a:spcAft>
            </a:pP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1500"/>
              </a:spcAft>
            </a:pP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house belongs to me. Its roof is very old.</a:t>
            </a:r>
          </a:p>
          <a:p>
            <a:pPr>
              <a:lnSpc>
                <a:spcPts val="1800"/>
              </a:lnSpc>
              <a:spcAft>
                <a:spcPts val="1500"/>
              </a:spcAft>
            </a:pPr>
            <a:b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house</a:t>
            </a: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 </a:t>
            </a:r>
            <a:r>
              <a:rPr lang="en-US" sz="2800" b="1" dirty="0">
                <a:solidFill>
                  <a:srgbClr val="FF66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roof is old belongs to me.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815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/ 5/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C0627-6399-F122-3B81-8ED05DFEEE2D}"/>
              </a:ext>
            </a:extLst>
          </p:cNvPr>
          <p:cNvSpPr txBox="1"/>
          <p:nvPr/>
        </p:nvSpPr>
        <p:spPr>
          <a:xfrm>
            <a:off x="2645545" y="1372997"/>
            <a:ext cx="32151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Differentiation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8DBB4E-1391-41F3-8F76-1CBCF5112563}"/>
              </a:ext>
            </a:extLst>
          </p:cNvPr>
          <p:cNvSpPr/>
          <p:nvPr/>
        </p:nvSpPr>
        <p:spPr>
          <a:xfrm>
            <a:off x="2579624" y="2159755"/>
            <a:ext cx="3947115" cy="1121479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Students 1+3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EF90DC3-7BBF-4ED5-890B-458273939561}"/>
              </a:ext>
            </a:extLst>
          </p:cNvPr>
          <p:cNvSpPr/>
          <p:nvPr/>
        </p:nvSpPr>
        <p:spPr>
          <a:xfrm>
            <a:off x="7130034" y="2181647"/>
            <a:ext cx="3947115" cy="1121479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Students 2+4 </a:t>
            </a:r>
          </a:p>
        </p:txBody>
      </p:sp>
      <p:sp>
        <p:nvSpPr>
          <p:cNvPr id="3" name="AutoShape 2" descr="Click Here Images – Browse 43,393 Stock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79624" y="3475522"/>
            <a:ext cx="3893025" cy="279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Complete the sentences with the correct relative pronoun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030340" y="3457223"/>
            <a:ext cx="4151465" cy="2816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Complete the sentences with the correct relative pronoun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5179585"/>
            <a:ext cx="1432676" cy="11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84806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822" y="423126"/>
            <a:ext cx="4952184" cy="64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9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  <a:solidFill>
            <a:srgbClr val="9900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00:30 minute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50107" y="2500354"/>
            <a:ext cx="9422185" cy="1754326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rtl="1"/>
            <a:r>
              <a:rPr lang="en-US" sz="3600" b="1" dirty="0">
                <a:solidFill>
                  <a:schemeClr val="tx2"/>
                </a:solidFill>
              </a:rPr>
              <a:t>Lesson’s Objectives</a:t>
            </a:r>
          </a:p>
          <a:p>
            <a:r>
              <a:rPr lang="en-US" sz="3600" b="1" dirty="0">
                <a:solidFill>
                  <a:schemeClr val="tx2"/>
                </a:solidFill>
              </a:rPr>
              <a:t> 1. Identify relative pronouns’ function .</a:t>
            </a:r>
          </a:p>
          <a:p>
            <a:r>
              <a:rPr lang="en-US" sz="3600" b="1" dirty="0">
                <a:solidFill>
                  <a:schemeClr val="tx2"/>
                </a:solidFill>
              </a:rPr>
              <a:t>2. Use relative pronouns correctly 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 descr="Outcomes - Connecting the Dots">
            <a:extLst>
              <a:ext uri="{FF2B5EF4-FFF2-40B4-BE49-F238E27FC236}">
                <a16:creationId xmlns:a16="http://schemas.microsoft.com/office/drawing/2014/main" id="{32564934-AA83-2698-1117-CB85A1C1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486" y="5490678"/>
            <a:ext cx="1707452" cy="136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A7FEC4-FA10-A0AD-E907-86540632E9B2}"/>
              </a:ext>
            </a:extLst>
          </p:cNvPr>
          <p:cNvSpPr txBox="1"/>
          <p:nvPr/>
        </p:nvSpPr>
        <p:spPr>
          <a:xfrm>
            <a:off x="2860896" y="1685311"/>
            <a:ext cx="302336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B7CDA6-1E45-182D-B0DC-B680D96D7B91}"/>
              </a:ext>
            </a:extLst>
          </p:cNvPr>
          <p:cNvSpPr txBox="1"/>
          <p:nvPr/>
        </p:nvSpPr>
        <p:spPr>
          <a:xfrm>
            <a:off x="1625009" y="2805016"/>
            <a:ext cx="8941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52777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  <a:solidFill>
            <a:srgbClr val="9900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00:30 minute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50107" y="2500354"/>
            <a:ext cx="9422185" cy="1200329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rtl="1"/>
            <a:r>
              <a:rPr lang="en-US" sz="3600" b="1" dirty="0">
                <a:solidFill>
                  <a:schemeClr val="tx2"/>
                </a:solidFill>
              </a:rPr>
              <a:t>Lesson’s Objectives</a:t>
            </a:r>
          </a:p>
          <a:p>
            <a:r>
              <a:rPr lang="en-US" sz="3600" b="1" dirty="0">
                <a:solidFill>
                  <a:schemeClr val="tx2"/>
                </a:solidFill>
              </a:rPr>
              <a:t> 1.Join sentences using relative pronouns 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 descr="Outcomes - Connecting the Dots">
            <a:extLst>
              <a:ext uri="{FF2B5EF4-FFF2-40B4-BE49-F238E27FC236}">
                <a16:creationId xmlns:a16="http://schemas.microsoft.com/office/drawing/2014/main" id="{32564934-AA83-2698-1117-CB85A1C1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486" y="5490678"/>
            <a:ext cx="1707452" cy="136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A7FEC4-FA10-A0AD-E907-86540632E9B2}"/>
              </a:ext>
            </a:extLst>
          </p:cNvPr>
          <p:cNvSpPr txBox="1"/>
          <p:nvPr/>
        </p:nvSpPr>
        <p:spPr>
          <a:xfrm>
            <a:off x="2860896" y="1685311"/>
            <a:ext cx="302336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</a:p>
        </p:txBody>
      </p:sp>
    </p:spTree>
    <p:extLst>
      <p:ext uri="{BB962C8B-B14F-4D97-AF65-F5344CB8AC3E}">
        <p14:creationId xmlns:p14="http://schemas.microsoft.com/office/powerpoint/2010/main" val="3867838352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  <a:solidFill>
            <a:srgbClr val="A5002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617073" y="266559"/>
              <a:ext cx="1299081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01:30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EB0D5A-56A0-0C12-576F-8C6F5EE9AD90}"/>
              </a:ext>
            </a:extLst>
          </p:cNvPr>
          <p:cNvSpPr txBox="1"/>
          <p:nvPr/>
        </p:nvSpPr>
        <p:spPr>
          <a:xfrm>
            <a:off x="2395515" y="1243256"/>
            <a:ext cx="249760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6925" y="2162044"/>
            <a:ext cx="82905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 Warm-up Activity (5–7 minutes)</a:t>
            </a:r>
          </a:p>
          <a:p>
            <a:r>
              <a:rPr lang="en-US" b="1" dirty="0"/>
              <a:t>Activity: “Guess the Person / Place / Thing”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Prepare slips with </a:t>
            </a:r>
            <a:r>
              <a:rPr lang="en-US" b="1" dirty="0"/>
              <a:t>people, places, objects, events</a:t>
            </a:r>
            <a:r>
              <a:rPr lang="en-US" dirty="0"/>
              <a:t> (similar to the previous “Who Am I?” activity).</a:t>
            </a:r>
          </a:p>
          <a:p>
            <a:pPr>
              <a:buFont typeface="+mj-lt"/>
              <a:buAutoNum type="arabicPeriod"/>
            </a:pPr>
            <a:r>
              <a:rPr lang="en-US" dirty="0"/>
              <a:t>Stick a slip on each student’s back.</a:t>
            </a:r>
          </a:p>
          <a:p>
            <a:pPr>
              <a:buFont typeface="+mj-lt"/>
              <a:buAutoNum type="arabicPeriod"/>
            </a:pPr>
            <a:r>
              <a:rPr lang="en-US" dirty="0"/>
              <a:t>Students walk around asking </a:t>
            </a:r>
            <a:r>
              <a:rPr lang="en-US" b="1" dirty="0"/>
              <a:t>yes/no questions</a:t>
            </a:r>
            <a:r>
              <a:rPr lang="en-US" dirty="0"/>
              <a:t> using relative clauses: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“Am I a person </a:t>
            </a:r>
            <a:r>
              <a:rPr lang="en-US" b="1" dirty="0"/>
              <a:t>who teaches students</a:t>
            </a:r>
            <a:r>
              <a:rPr lang="en-US" dirty="0"/>
              <a:t>?”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“Am I a place </a:t>
            </a:r>
            <a:r>
              <a:rPr lang="en-US" b="1" dirty="0"/>
              <a:t>where people go to study</a:t>
            </a:r>
            <a:r>
              <a:rPr lang="en-US" dirty="0"/>
              <a:t>?”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“Am I a thing </a:t>
            </a:r>
            <a:r>
              <a:rPr lang="en-US" b="1" dirty="0"/>
              <a:t>which people use to call each other</a:t>
            </a:r>
            <a:r>
              <a:rPr lang="en-US" dirty="0"/>
              <a:t>?”</a:t>
            </a:r>
          </a:p>
          <a:p>
            <a:pPr>
              <a:buFont typeface="+mj-lt"/>
              <a:buAutoNum type="arabicPeriod"/>
            </a:pPr>
            <a:r>
              <a:rPr lang="en-US" dirty="0"/>
              <a:t>Discuss how </a:t>
            </a:r>
            <a:r>
              <a:rPr lang="en-US" b="1" dirty="0"/>
              <a:t>two ideas were joined into one sentence</a:t>
            </a:r>
            <a:r>
              <a:rPr lang="en-US" dirty="0"/>
              <a:t> using a relative pronoun.</a:t>
            </a:r>
          </a:p>
        </p:txBody>
      </p:sp>
    </p:spTree>
    <p:extLst>
      <p:ext uri="{BB962C8B-B14F-4D97-AF65-F5344CB8AC3E}">
        <p14:creationId xmlns:p14="http://schemas.microsoft.com/office/powerpoint/2010/main" val="147299775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12AFA-574A-39BB-FD36-19458CF09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4339689-EA43-87AD-60C4-11B66EAAE3E5}"/>
              </a:ext>
            </a:extLst>
          </p:cNvPr>
          <p:cNvSpPr/>
          <p:nvPr/>
        </p:nvSpPr>
        <p:spPr>
          <a:xfrm>
            <a:off x="106042" y="1102368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7F1FF61-316F-6A40-EB9A-93C98D23ACF0}"/>
              </a:ext>
            </a:extLst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65CBC12-843F-CD4E-5EC7-5069E14686A9}"/>
              </a:ext>
            </a:extLst>
          </p:cNvPr>
          <p:cNvSpPr/>
          <p:nvPr/>
        </p:nvSpPr>
        <p:spPr>
          <a:xfrm>
            <a:off x="43937" y="33471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FE16838-F5B3-39EE-614A-E91ED7DEAC5F}"/>
              </a:ext>
            </a:extLst>
          </p:cNvPr>
          <p:cNvSpPr/>
          <p:nvPr/>
        </p:nvSpPr>
        <p:spPr>
          <a:xfrm>
            <a:off x="98791" y="495340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052BCC3-D407-6F09-EFA4-1F566516B530}"/>
              </a:ext>
            </a:extLst>
          </p:cNvPr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5191F8B-35BA-D672-1537-29519FE50A12}"/>
              </a:ext>
            </a:extLst>
          </p:cNvPr>
          <p:cNvSpPr/>
          <p:nvPr/>
        </p:nvSpPr>
        <p:spPr>
          <a:xfrm>
            <a:off x="106042" y="443441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D0880CC-0806-8E80-8B89-23E5DE07322F}"/>
              </a:ext>
            </a:extLst>
          </p:cNvPr>
          <p:cNvSpPr/>
          <p:nvPr/>
        </p:nvSpPr>
        <p:spPr>
          <a:xfrm>
            <a:off x="167748" y="5406201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044C804-D6AB-BDB8-3387-6F5F8AC9FD94}"/>
              </a:ext>
            </a:extLst>
          </p:cNvPr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59B593-524B-7BDB-2834-350D1E25F467}"/>
              </a:ext>
            </a:extLst>
          </p:cNvPr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B231E24-32FF-37B5-8E8B-5F770C3045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B1308AE-8FEC-57DE-FEF8-873E7CBCC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C93179D-D8AC-7D2D-D8D6-F6498AC23D25}"/>
              </a:ext>
            </a:extLst>
          </p:cNvPr>
          <p:cNvSpPr/>
          <p:nvPr/>
        </p:nvSpPr>
        <p:spPr>
          <a:xfrm>
            <a:off x="68468" y="241523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4BA98EB-4DD2-D9BA-FCB4-A613EDE372D0}"/>
              </a:ext>
            </a:extLst>
          </p:cNvPr>
          <p:cNvSpPr/>
          <p:nvPr/>
        </p:nvSpPr>
        <p:spPr>
          <a:xfrm>
            <a:off x="43937" y="2881977"/>
            <a:ext cx="2227050" cy="360040"/>
          </a:xfrm>
          <a:prstGeom prst="roundRect">
            <a:avLst/>
          </a:prstGeom>
          <a:solidFill>
            <a:srgbClr val="A5002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6C91705-67BF-C4E6-CE67-53FA0109D9CB}"/>
              </a:ext>
            </a:extLst>
          </p:cNvPr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900BCDF7-D848-99EC-CEAA-FCBCB57C7889}"/>
              </a:ext>
            </a:extLst>
          </p:cNvPr>
          <p:cNvSpPr/>
          <p:nvPr/>
        </p:nvSpPr>
        <p:spPr>
          <a:xfrm>
            <a:off x="9522823" y="5672126"/>
            <a:ext cx="2134674" cy="855009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pic>
        <p:nvPicPr>
          <p:cNvPr id="16" name="1 MINUTE COUNTDOWN TIMER (60 SECONDS TIMER)">
            <a:hlinkClick r:id="" action="ppaction://media"/>
            <a:extLst>
              <a:ext uri="{FF2B5EF4-FFF2-40B4-BE49-F238E27FC236}">
                <a16:creationId xmlns:a16="http://schemas.microsoft.com/office/drawing/2014/main" id="{EB9D3CB1-0C6F-1D47-5A74-0EBBA6512F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41486" y="1995757"/>
            <a:ext cx="1336507" cy="751785"/>
          </a:xfrm>
          <a:prstGeom prst="rect">
            <a:avLst/>
          </a:prstGeom>
        </p:spPr>
      </p:pic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79BBB1-F425-BE13-09B3-7E2DF366A74A}"/>
              </a:ext>
            </a:extLst>
          </p:cNvPr>
          <p:cNvSpPr txBox="1"/>
          <p:nvPr/>
        </p:nvSpPr>
        <p:spPr>
          <a:xfrm>
            <a:off x="2570439" y="1298732"/>
            <a:ext cx="499212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CRITICAL THINKING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5301" y="3874324"/>
            <a:ext cx="1762125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0324" y="2136339"/>
            <a:ext cx="75440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Critical Thinking Questions (5 minutes)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Why do writers and speakers join two sentences with relative pronouns instead of keeping them separate?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does the meaning change if you use the wrong relative pronoun?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your opinion, which relative pronouns are most useful in daily conversation and why?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 relative clauses make a sentence </a:t>
            </a:r>
            <a:r>
              <a:rPr lang="en-US" b="1" dirty="0"/>
              <a:t>more precise or more confusing</a:t>
            </a:r>
            <a:r>
              <a:rPr lang="en-US" dirty="0"/>
              <a:t>? Explain.</a:t>
            </a:r>
          </a:p>
        </p:txBody>
      </p:sp>
    </p:spTree>
    <p:extLst>
      <p:ext uri="{BB962C8B-B14F-4D97-AF65-F5344CB8AC3E}">
        <p14:creationId xmlns:p14="http://schemas.microsoft.com/office/powerpoint/2010/main" val="3301747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864" y="250235"/>
            <a:ext cx="8814163" cy="640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31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06" y="575854"/>
            <a:ext cx="11344301" cy="459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438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13" y="887185"/>
            <a:ext cx="11464694" cy="43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43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/ 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C0627-6399-F122-3B81-8ED05DFEEE2D}"/>
              </a:ext>
            </a:extLst>
          </p:cNvPr>
          <p:cNvSpPr txBox="1"/>
          <p:nvPr/>
        </p:nvSpPr>
        <p:spPr>
          <a:xfrm>
            <a:off x="2645545" y="1372997"/>
            <a:ext cx="32151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Differentiation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8DBB4E-1391-41F3-8F76-1CBCF5112563}"/>
              </a:ext>
            </a:extLst>
          </p:cNvPr>
          <p:cNvSpPr/>
          <p:nvPr/>
        </p:nvSpPr>
        <p:spPr>
          <a:xfrm>
            <a:off x="2579624" y="2159755"/>
            <a:ext cx="3947115" cy="1121479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Students 1+3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EF90DC3-7BBF-4ED5-890B-458273939561}"/>
              </a:ext>
            </a:extLst>
          </p:cNvPr>
          <p:cNvSpPr/>
          <p:nvPr/>
        </p:nvSpPr>
        <p:spPr>
          <a:xfrm>
            <a:off x="7130034" y="2181647"/>
            <a:ext cx="3947115" cy="1121479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Students 2+4 </a:t>
            </a:r>
          </a:p>
        </p:txBody>
      </p:sp>
      <p:sp>
        <p:nvSpPr>
          <p:cNvPr id="3" name="AutoShape 2" descr="Click Here Images – Browse 43,393 Stock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79624" y="3475522"/>
            <a:ext cx="3893025" cy="279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Write 6 sentences using relative pronouns.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030340" y="3457223"/>
            <a:ext cx="4151465" cy="2816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Join the given sentences using the suitable relative pronouns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075" y="5398346"/>
            <a:ext cx="1432676" cy="11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42522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5143" y="2400469"/>
            <a:ext cx="2158810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1173" y="539719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2933" y="293020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0587" y="1274650"/>
            <a:ext cx="87603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Task: Use Relative Pronouns to Join Sentences</a:t>
            </a:r>
          </a:p>
          <a:p>
            <a:r>
              <a:rPr lang="en-US" sz="2000" b="1" dirty="0"/>
              <a:t>Instructions: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/>
              <a:t>Think of a </a:t>
            </a:r>
            <a:r>
              <a:rPr lang="en-US" sz="2000" b="1" dirty="0"/>
              <a:t>person, place, object, or event</a:t>
            </a:r>
            <a:r>
              <a:rPr lang="en-US" sz="2000" dirty="0"/>
              <a:t> from your life.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Write </a:t>
            </a:r>
            <a:r>
              <a:rPr lang="en-US" sz="2000" b="1" dirty="0"/>
              <a:t>two short sentences</a:t>
            </a:r>
            <a:r>
              <a:rPr lang="en-US" sz="2000" dirty="0"/>
              <a:t> about it.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000" dirty="0"/>
              <a:t>Example: </a:t>
            </a:r>
            <a:r>
              <a:rPr lang="en-US" sz="2000" i="1" dirty="0"/>
              <a:t>My brother is very funny. He always makes me laugh.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/>
              <a:t>Join the two sentences using a </a:t>
            </a:r>
            <a:r>
              <a:rPr lang="en-US" sz="2000" b="1" dirty="0"/>
              <a:t>relative pronoun</a:t>
            </a:r>
            <a:r>
              <a:rPr lang="en-US" sz="2000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000" dirty="0"/>
              <a:t>who, whom, whose, which, where, when, or why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000" dirty="0"/>
              <a:t>Example: </a:t>
            </a:r>
            <a:r>
              <a:rPr lang="en-US" sz="2000" i="1" dirty="0"/>
              <a:t>My brother, who always makes me laugh, is very funny.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/>
              <a:t>Repeat this for </a:t>
            </a:r>
            <a:r>
              <a:rPr lang="en-US" sz="2000" b="1" dirty="0"/>
              <a:t>3–5 sets of sentences</a:t>
            </a:r>
            <a:r>
              <a:rPr lang="en-US" sz="20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Share your sentences with a </a:t>
            </a:r>
            <a:r>
              <a:rPr lang="en-US" sz="2000" b="1" dirty="0"/>
              <a:t>partner or the class</a:t>
            </a:r>
            <a:r>
              <a:rPr lang="en-US" sz="2000" dirty="0"/>
              <a:t> and explain which relative pronoun you used and why.</a:t>
            </a:r>
          </a:p>
          <a:p>
            <a:r>
              <a:rPr lang="en-US" sz="2000" b="1" dirty="0"/>
              <a:t>Tip:</a:t>
            </a:r>
            <a:r>
              <a:rPr lang="en-US" sz="2000" dirty="0"/>
              <a:t> Ask yourself: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Am I talking about a </a:t>
            </a:r>
            <a:r>
              <a:rPr lang="en-US" sz="2000" b="1" dirty="0"/>
              <a:t>person, thing, place, time, or reason</a:t>
            </a:r>
            <a:r>
              <a:rPr lang="en-US" sz="2000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Which relative pronoun fits best for that noun?</a:t>
            </a:r>
          </a:p>
        </p:txBody>
      </p:sp>
    </p:spTree>
    <p:extLst>
      <p:ext uri="{BB962C8B-B14F-4D97-AF65-F5344CB8AC3E}">
        <p14:creationId xmlns:p14="http://schemas.microsoft.com/office/powerpoint/2010/main" val="1123381933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5143" y="2400469"/>
            <a:ext cx="2158810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1173" y="539719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2933" y="293020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r>
              <a:rPr lang="en-US" sz="1600" b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1 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4249" y="2039457"/>
            <a:ext cx="4314692" cy="4668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 mini poster or sentence strips.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5 sentences joined using relative pronouns (who, whom, whose, which, where, when, why).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The teacher who helps us is very kind.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small illustrations for each sentence.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9559" y="2039456"/>
            <a:ext cx="4471340" cy="4724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 story poster, comic strip, or descriptive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paragraph.Include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5–7 sentences using different relative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pronouns.Example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girl, who loves painting, went to the gallery where she saw works that inspired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her.Decorate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your poster with drawings, photos, or symbols to represent the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sentences.Highlight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color-code each relative pronoun</a:t>
            </a:r>
          </a:p>
        </p:txBody>
      </p:sp>
      <p:sp>
        <p:nvSpPr>
          <p:cNvPr id="8" name="Rectangle 7"/>
          <p:cNvSpPr/>
          <p:nvPr/>
        </p:nvSpPr>
        <p:spPr>
          <a:xfrm>
            <a:off x="7615645" y="1380471"/>
            <a:ext cx="3174275" cy="511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Students 1+3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25972" y="1406269"/>
            <a:ext cx="3061319" cy="511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Students 2+4 </a:t>
            </a:r>
          </a:p>
        </p:txBody>
      </p:sp>
    </p:spTree>
    <p:extLst>
      <p:ext uri="{BB962C8B-B14F-4D97-AF65-F5344CB8AC3E}">
        <p14:creationId xmlns:p14="http://schemas.microsoft.com/office/powerpoint/2010/main" val="256761475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  <a:solidFill>
            <a:srgbClr val="A5002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617073" y="266559"/>
              <a:ext cx="1299081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01:30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EB0D5A-56A0-0C12-576F-8C6F5EE9AD90}"/>
              </a:ext>
            </a:extLst>
          </p:cNvPr>
          <p:cNvSpPr txBox="1"/>
          <p:nvPr/>
        </p:nvSpPr>
        <p:spPr>
          <a:xfrm>
            <a:off x="2395515" y="1243256"/>
            <a:ext cx="249760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2975" y="2431821"/>
            <a:ext cx="77329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student gets a slip of paper with a word (famous person, animal, or object).The slip is stuck on your back – don’t look at it!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 around and ask yes/no questions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like:Am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a person who helps sick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people?Am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an animal that lives in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Africa?Am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a thing which people use to call their friends?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asking until you guess who/what you are.</a:t>
            </a:r>
          </a:p>
        </p:txBody>
      </p:sp>
    </p:spTree>
    <p:extLst>
      <p:ext uri="{BB962C8B-B14F-4D97-AF65-F5344CB8AC3E}">
        <p14:creationId xmlns:p14="http://schemas.microsoft.com/office/powerpoint/2010/main" val="836914826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822" y="423126"/>
            <a:ext cx="4952184" cy="64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0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5143" y="2400469"/>
            <a:ext cx="2158810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1173" y="539719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2933" y="293020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1 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28" name="1 MINUTE COUNTDOWN TIMER (60 SECONDS TIMER)">
            <a:hlinkClick r:id="" action="ppaction://media"/>
            <a:extLst>
              <a:ext uri="{FF2B5EF4-FFF2-40B4-BE49-F238E27FC236}">
                <a16:creationId xmlns:a16="http://schemas.microsoft.com/office/drawing/2014/main" id="{DD2C78B6-5D7A-1ADE-4E16-7ADCB18192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20882" y="1144277"/>
            <a:ext cx="1336507" cy="7517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0BF14BB-81AF-497F-A007-656759DA6E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9859" y="2435665"/>
            <a:ext cx="2733675" cy="1666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60320" y="1631016"/>
            <a:ext cx="6244046" cy="3372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types of pronouns do we have in English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5397" y="5886347"/>
            <a:ext cx="2145978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12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12AFA-574A-39BB-FD36-19458CF09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4339689-EA43-87AD-60C4-11B66EAAE3E5}"/>
              </a:ext>
            </a:extLst>
          </p:cNvPr>
          <p:cNvSpPr/>
          <p:nvPr/>
        </p:nvSpPr>
        <p:spPr>
          <a:xfrm>
            <a:off x="106042" y="1102368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7F1FF61-316F-6A40-EB9A-93C98D23ACF0}"/>
              </a:ext>
            </a:extLst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65CBC12-843F-CD4E-5EC7-5069E14686A9}"/>
              </a:ext>
            </a:extLst>
          </p:cNvPr>
          <p:cNvSpPr/>
          <p:nvPr/>
        </p:nvSpPr>
        <p:spPr>
          <a:xfrm>
            <a:off x="43937" y="33471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FE16838-F5B3-39EE-614A-E91ED7DEAC5F}"/>
              </a:ext>
            </a:extLst>
          </p:cNvPr>
          <p:cNvSpPr/>
          <p:nvPr/>
        </p:nvSpPr>
        <p:spPr>
          <a:xfrm>
            <a:off x="98791" y="495340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052BCC3-D407-6F09-EFA4-1F566516B530}"/>
              </a:ext>
            </a:extLst>
          </p:cNvPr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5191F8B-35BA-D672-1537-29519FE50A12}"/>
              </a:ext>
            </a:extLst>
          </p:cNvPr>
          <p:cNvSpPr/>
          <p:nvPr/>
        </p:nvSpPr>
        <p:spPr>
          <a:xfrm>
            <a:off x="106042" y="443441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D0880CC-0806-8E80-8B89-23E5DE07322F}"/>
              </a:ext>
            </a:extLst>
          </p:cNvPr>
          <p:cNvSpPr/>
          <p:nvPr/>
        </p:nvSpPr>
        <p:spPr>
          <a:xfrm>
            <a:off x="167748" y="5406201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044C804-D6AB-BDB8-3387-6F5F8AC9FD94}"/>
              </a:ext>
            </a:extLst>
          </p:cNvPr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59B593-524B-7BDB-2834-350D1E25F467}"/>
              </a:ext>
            </a:extLst>
          </p:cNvPr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B231E24-32FF-37B5-8E8B-5F770C3045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B1308AE-8FEC-57DE-FEF8-873E7CBCC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C93179D-D8AC-7D2D-D8D6-F6498AC23D25}"/>
              </a:ext>
            </a:extLst>
          </p:cNvPr>
          <p:cNvSpPr/>
          <p:nvPr/>
        </p:nvSpPr>
        <p:spPr>
          <a:xfrm>
            <a:off x="68468" y="241523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4BA98EB-4DD2-D9BA-FCB4-A613EDE372D0}"/>
              </a:ext>
            </a:extLst>
          </p:cNvPr>
          <p:cNvSpPr/>
          <p:nvPr/>
        </p:nvSpPr>
        <p:spPr>
          <a:xfrm>
            <a:off x="43937" y="2881977"/>
            <a:ext cx="2227050" cy="360040"/>
          </a:xfrm>
          <a:prstGeom prst="roundRect">
            <a:avLst/>
          </a:prstGeom>
          <a:solidFill>
            <a:srgbClr val="A5002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6C91705-67BF-C4E6-CE67-53FA0109D9CB}"/>
              </a:ext>
            </a:extLst>
          </p:cNvPr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900BCDF7-D848-99EC-CEAA-FCBCB57C7889}"/>
              </a:ext>
            </a:extLst>
          </p:cNvPr>
          <p:cNvSpPr/>
          <p:nvPr/>
        </p:nvSpPr>
        <p:spPr>
          <a:xfrm>
            <a:off x="9522823" y="5672126"/>
            <a:ext cx="2134674" cy="855009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pic>
        <p:nvPicPr>
          <p:cNvPr id="16" name="1 MINUTE COUNTDOWN TIMER (60 SECONDS TIMER)">
            <a:hlinkClick r:id="" action="ppaction://media"/>
            <a:extLst>
              <a:ext uri="{FF2B5EF4-FFF2-40B4-BE49-F238E27FC236}">
                <a16:creationId xmlns:a16="http://schemas.microsoft.com/office/drawing/2014/main" id="{EB9D3CB1-0C6F-1D47-5A74-0EBBA6512F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41486" y="1995757"/>
            <a:ext cx="1336507" cy="751785"/>
          </a:xfrm>
          <a:prstGeom prst="rect">
            <a:avLst/>
          </a:prstGeom>
        </p:spPr>
      </p:pic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/2/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8C7409-CA09-C102-45FE-6383950C80E3}"/>
              </a:ext>
            </a:extLst>
          </p:cNvPr>
          <p:cNvSpPr txBox="1"/>
          <p:nvPr/>
        </p:nvSpPr>
        <p:spPr>
          <a:xfrm>
            <a:off x="2339944" y="2640858"/>
            <a:ext cx="89709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🔹 Critical Thinking Questions</a:t>
            </a:r>
          </a:p>
          <a:p>
            <a:r>
              <a:rPr lang="en-US" b="1" dirty="0">
                <a:solidFill>
                  <a:srgbClr val="A50021"/>
                </a:solidFill>
              </a:rPr>
              <a:t>Students 1 </a:t>
            </a:r>
            <a:r>
              <a:rPr lang="en-US" dirty="0"/>
              <a:t>: Why do you think English has words like </a:t>
            </a:r>
            <a:r>
              <a:rPr lang="en-US" i="1" dirty="0"/>
              <a:t>who, which, that</a:t>
            </a:r>
            <a:r>
              <a:rPr lang="en-US" dirty="0"/>
              <a:t> to connect sentences instead of keeping them separate?</a:t>
            </a:r>
          </a:p>
          <a:p>
            <a:r>
              <a:rPr lang="en-US" b="1" dirty="0">
                <a:solidFill>
                  <a:srgbClr val="A50021"/>
                </a:solidFill>
              </a:rPr>
              <a:t>Student 2 </a:t>
            </a:r>
            <a:r>
              <a:rPr lang="en-US" dirty="0"/>
              <a:t>: How does using relative clauses make communication clearer or more interesting?</a:t>
            </a:r>
          </a:p>
          <a:p>
            <a:r>
              <a:rPr lang="en-US" b="1" dirty="0">
                <a:solidFill>
                  <a:srgbClr val="A50021"/>
                </a:solidFill>
              </a:rPr>
              <a:t>Student 3 </a:t>
            </a:r>
            <a:r>
              <a:rPr lang="en-US" dirty="0"/>
              <a:t>: In your language, do you join sentences in a similar way? How does it compare to English?</a:t>
            </a:r>
          </a:p>
          <a:p>
            <a:r>
              <a:rPr lang="en-US" b="1" u="sng" dirty="0">
                <a:solidFill>
                  <a:srgbClr val="A50021"/>
                </a:solidFill>
              </a:rPr>
              <a:t>Student 4 : </a:t>
            </a:r>
            <a:r>
              <a:rPr lang="en-US" dirty="0"/>
              <a:t>Can using relative clauses ever make a sentence confusing? Why/why not?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79BBB1-F425-BE13-09B3-7E2DF366A74A}"/>
              </a:ext>
            </a:extLst>
          </p:cNvPr>
          <p:cNvSpPr txBox="1"/>
          <p:nvPr/>
        </p:nvSpPr>
        <p:spPr>
          <a:xfrm>
            <a:off x="2570439" y="1298732"/>
            <a:ext cx="499212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CRITICAL THINKING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3445" y="5011673"/>
            <a:ext cx="17621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02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486" y="248193"/>
            <a:ext cx="9366325" cy="66843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Relative pronouns 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62150" y="916628"/>
          <a:ext cx="10358844" cy="5327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7286">
                  <a:extLst>
                    <a:ext uri="{9D8B030D-6E8A-4147-A177-3AD203B41FA5}">
                      <a16:colId xmlns:a16="http://schemas.microsoft.com/office/drawing/2014/main" val="3952331133"/>
                    </a:ext>
                  </a:extLst>
                </a:gridCol>
                <a:gridCol w="8441558">
                  <a:extLst>
                    <a:ext uri="{9D8B030D-6E8A-4147-A177-3AD203B41FA5}">
                      <a16:colId xmlns:a16="http://schemas.microsoft.com/office/drawing/2014/main" val="3185002874"/>
                    </a:ext>
                  </a:extLst>
                </a:gridCol>
              </a:tblGrid>
              <a:tr h="9496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who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subject pronoun for people only. 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E.g. The man </a:t>
                      </a:r>
                      <a:r>
                        <a:rPr lang="en-US" sz="2400" b="1" u="sng" dirty="0">
                          <a:effectLst/>
                        </a:rPr>
                        <a:t>who</a:t>
                      </a:r>
                      <a:r>
                        <a:rPr lang="en-US" sz="2400" b="1" dirty="0">
                          <a:effectLst/>
                        </a:rPr>
                        <a:t> helped me was old.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7624639"/>
                  </a:ext>
                </a:extLst>
              </a:tr>
              <a:tr h="9496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Whom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Object pronoun for people only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man whom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 saw 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was old.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5131338"/>
                  </a:ext>
                </a:extLst>
              </a:tr>
              <a:tr h="11427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Which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subject and object pronoun used for things only.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E.g. The book, </a:t>
                      </a:r>
                      <a:r>
                        <a:rPr lang="en-US" sz="2400" b="1" u="sng" dirty="0">
                          <a:effectLst/>
                        </a:rPr>
                        <a:t>which</a:t>
                      </a:r>
                      <a:r>
                        <a:rPr lang="en-US" sz="2400" b="1" dirty="0">
                          <a:effectLst/>
                        </a:rPr>
                        <a:t> I saw, was red.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2311447"/>
                  </a:ext>
                </a:extLst>
              </a:tr>
              <a:tr h="7618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Whose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used for possessions.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E.g. The man </a:t>
                      </a:r>
                      <a:r>
                        <a:rPr lang="en-US" sz="2400" b="1" u="sng" dirty="0">
                          <a:effectLst/>
                        </a:rPr>
                        <a:t>whose</a:t>
                      </a:r>
                      <a:r>
                        <a:rPr lang="en-US" sz="2400" b="1" dirty="0">
                          <a:effectLst/>
                        </a:rPr>
                        <a:t> house was for sale was old.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982502"/>
                  </a:ext>
                </a:extLst>
              </a:tr>
              <a:tr h="7618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Where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used for places.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E.g. The restaurant </a:t>
                      </a:r>
                      <a:r>
                        <a:rPr lang="en-US" sz="2400" b="1" u="sng" dirty="0">
                          <a:effectLst/>
                        </a:rPr>
                        <a:t>where</a:t>
                      </a:r>
                      <a:r>
                        <a:rPr lang="en-US" sz="2400" b="1" dirty="0">
                          <a:effectLst/>
                        </a:rPr>
                        <a:t> we met was downtown.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8990351"/>
                  </a:ext>
                </a:extLst>
              </a:tr>
              <a:tr h="7618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When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used for times.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E.g. The day </a:t>
                      </a:r>
                      <a:r>
                        <a:rPr lang="en-US" sz="2400" b="1" u="sng" dirty="0">
                          <a:effectLst/>
                        </a:rPr>
                        <a:t>when</a:t>
                      </a:r>
                      <a:r>
                        <a:rPr lang="en-US" sz="2400" b="1" dirty="0">
                          <a:effectLst/>
                        </a:rPr>
                        <a:t> we met was cloudy.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8087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63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2625" y="3429000"/>
            <a:ext cx="2158810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1520" y="390510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539070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520" y="488301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15209" y="2371115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1023" y="287676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8791" y="59159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/  / 2025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884" y="5502852"/>
            <a:ext cx="2425820" cy="146289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342" y="3558198"/>
            <a:ext cx="2661469" cy="2649640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2534195" y="1766316"/>
            <a:ext cx="8737250" cy="149975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 assessment </a:t>
            </a:r>
          </a:p>
        </p:txBody>
      </p:sp>
    </p:spTree>
    <p:extLst>
      <p:ext uri="{BB962C8B-B14F-4D97-AF65-F5344CB8AC3E}">
        <p14:creationId xmlns:p14="http://schemas.microsoft.com/office/powerpoint/2010/main" val="13283797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2625" y="3429000"/>
            <a:ext cx="2158810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1520" y="390510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539070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520" y="488301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15209" y="2371115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1023" y="287676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8791" y="59159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/  / 2025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9655" y="5933586"/>
            <a:ext cx="1740839" cy="10498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2597" y="4323874"/>
            <a:ext cx="1616898" cy="16097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16197" y="1391617"/>
            <a:ext cx="81084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Part A – Multiple Choice</a:t>
            </a:r>
            <a:endParaRPr lang="en-US" sz="3600" dirty="0"/>
          </a:p>
          <a:p>
            <a:pPr>
              <a:buFont typeface="+mj-lt"/>
              <a:buAutoNum type="arabicPeriod"/>
            </a:pPr>
            <a:r>
              <a:rPr lang="en-US" sz="3600" dirty="0"/>
              <a:t>Which word can replace the blank?</a:t>
            </a:r>
            <a:br>
              <a:rPr lang="en-US" sz="3600" dirty="0"/>
            </a:br>
            <a:r>
              <a:rPr lang="en-US" sz="3600" dirty="0"/>
              <a:t>“The man ___ is wearing a blue hat is my uncle.”</a:t>
            </a:r>
            <a:br>
              <a:rPr lang="en-US" sz="3600" dirty="0"/>
            </a:br>
            <a:r>
              <a:rPr lang="en-US" sz="3600" dirty="0"/>
              <a:t>a) which</a:t>
            </a:r>
            <a:br>
              <a:rPr lang="en-US" sz="3600" dirty="0"/>
            </a:br>
            <a:r>
              <a:rPr lang="en-US" sz="3600" dirty="0"/>
              <a:t>b) who</a:t>
            </a:r>
            <a:br>
              <a:rPr lang="en-US" sz="3600" dirty="0"/>
            </a:br>
            <a:r>
              <a:rPr lang="en-US" sz="3600" dirty="0"/>
              <a:t>c) where</a:t>
            </a:r>
          </a:p>
        </p:txBody>
      </p:sp>
    </p:spTree>
    <p:extLst>
      <p:ext uri="{BB962C8B-B14F-4D97-AF65-F5344CB8AC3E}">
        <p14:creationId xmlns:p14="http://schemas.microsoft.com/office/powerpoint/2010/main" val="303441604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d3d12-a688-4a65-9735-5d5242335cee">
      <Terms xmlns="http://schemas.microsoft.com/office/infopath/2007/PartnerControls"/>
    </lcf76f155ced4ddcb4097134ff3c332f>
    <TaxCatchAll xmlns="3e03e693-6f57-4a0f-8762-2487ed846c1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D5A634654594FBBFFA6A58C1B7A05" ma:contentTypeVersion="14" ma:contentTypeDescription="Create a new document." ma:contentTypeScope="" ma:versionID="6b2dea2e8b93c79cf5ca688f69d4c3ec">
  <xsd:schema xmlns:xsd="http://www.w3.org/2001/XMLSchema" xmlns:xs="http://www.w3.org/2001/XMLSchema" xmlns:p="http://schemas.microsoft.com/office/2006/metadata/properties" xmlns:ns2="0b7d3d12-a688-4a65-9735-5d5242335cee" xmlns:ns3="3e03e693-6f57-4a0f-8762-2487ed846c1c" targetNamespace="http://schemas.microsoft.com/office/2006/metadata/properties" ma:root="true" ma:fieldsID="21fb15d1cb0a07f67bc2296c58cdc3ae" ns2:_="" ns3:_="">
    <xsd:import namespace="0b7d3d12-a688-4a65-9735-5d5242335cee"/>
    <xsd:import namespace="3e03e693-6f57-4a0f-8762-2487ed846c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d3d12-a688-4a65-9735-5d5242335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d429481-e3d0-471e-bc25-7565d51e7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e693-6f57-4a0f-8762-2487ed846c1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24593b5-bb6d-4ace-b8b0-595ce26c6980}" ma:internalName="TaxCatchAll" ma:showField="CatchAllData" ma:web="3e03e693-6f57-4a0f-8762-2487ed846c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CA98A1-0750-4C2A-BC0B-E63D3C9E5312}">
  <ds:schemaRefs>
    <ds:schemaRef ds:uri="http://purl.org/dc/dcmitype/"/>
    <ds:schemaRef ds:uri="3e03e693-6f57-4a0f-8762-2487ed846c1c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0b7d3d12-a688-4a65-9735-5d5242335ce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4035470-EF83-42A2-B100-3741CE9E0B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CB4200-6249-4EA7-BA5F-6FD0B9CB0C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7d3d12-a688-4a65-9735-5d5242335cee"/>
    <ds:schemaRef ds:uri="3e03e693-6f57-4a0f-8762-2487ed846c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4785</TotalTime>
  <Words>1562</Words>
  <Application>Microsoft Office PowerPoint</Application>
  <PresentationFormat>Widescreen</PresentationFormat>
  <Paragraphs>402</Paragraphs>
  <Slides>40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Relative pronouns : </vt:lpstr>
      <vt:lpstr>PowerPoint Presentation</vt:lpstr>
      <vt:lpstr>PowerPoint Presentation</vt:lpstr>
      <vt:lpstr>PowerPoint Presentation</vt:lpstr>
      <vt:lpstr>*      The musician who wrote this song is                  ( subject/ person) Canadian. * The teacher who explained the lesson is          ( subject/ person) smart .     </vt:lpstr>
      <vt:lpstr>1- My previous house, which was quite small, was in Coventry. 2- I did well in chemistry, which was always my favorite subject. 3- The car which I like to own is very expensive .    </vt:lpstr>
      <vt:lpstr>What is a relative clause or  Adjective Clause :       </vt:lpstr>
      <vt:lpstr>PowerPoint Presentation</vt:lpstr>
      <vt:lpstr>PowerPoint Presentation</vt:lpstr>
      <vt:lpstr>1. The relative pronoun that is used to modify people is ________________  2. The relative pronoun that is used to modify things is ______________  3. The expression which starts with a relative pronoun is called _________  4. relative clauses are called adjective clauses _____________</vt:lpstr>
      <vt:lpstr>     1. The little girl whose doll was lost is sad. 2. The woman whose car is a BMW is coming tonight. 3. The teacher whose car was broken lives in my neighborhood . </vt:lpstr>
      <vt:lpstr>Where :           </vt:lpstr>
      <vt:lpstr>PowerPoint Presentation</vt:lpstr>
      <vt:lpstr>1. The author, whom I met at the book signing, is dead.       Subject+ verb   2.  Do you know someone whom I can talk about global warming.                    Subject + verb  3. Morality is simply the attitude we adopt towards people whom we dislike.                                           Subject+ verb   </vt:lpstr>
      <vt:lpstr>1- There are many reasons why I love teaching . 2- It is the reason why I hate arguing . </vt:lpstr>
      <vt:lpstr>PowerPoint Presentation</vt:lpstr>
      <vt:lpstr>The witnesses whom I interviewed     ( object/ person)  gave conflicting evidence. </vt:lpstr>
      <vt:lpstr>The man whom I met was a doctor .   The girl whom my mom helped is kind  </vt:lpstr>
      <vt:lpstr>PowerPoint Presentation</vt:lpstr>
      <vt:lpstr>  I talked to a man. His wife had died the year before. (whose)                                  His                                  Her   + Noun                                  Their                                  Our                                        I talked to a man . The man’s wife     I talked to a man . Whose wife had died the year before .   I talked to a man whose wife had died the year before . </vt:lpstr>
      <vt:lpstr>PowerPoint Presentation</vt:lpstr>
      <vt:lpstr>PowerPoint Presentation</vt:lpstr>
      <vt:lpstr>Exit Ticket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Ticket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Maies Awad</cp:lastModifiedBy>
  <cp:revision>394</cp:revision>
  <dcterms:created xsi:type="dcterms:W3CDTF">2019-06-13T08:00:41Z</dcterms:created>
  <dcterms:modified xsi:type="dcterms:W3CDTF">2025-09-21T14:37:19Z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0x0101005FCD5A634654594FBBFFA6A58C1B7A05</vt:lpwstr>
  </property>
  <property fmtid="{D5CDD505-2E9C-101B-9397-08002B2CF9AE}" pid="3" name="MediaServiceImageTags">
    <vt:lpwstr/>
  </property>
</Properties>
</file>