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380" r:id="rId6"/>
    <p:sldId id="274" r:id="rId7"/>
    <p:sldId id="275" r:id="rId8"/>
    <p:sldId id="276" r:id="rId9"/>
    <p:sldId id="495" r:id="rId10"/>
    <p:sldId id="409" r:id="rId11"/>
    <p:sldId id="515" r:id="rId12"/>
    <p:sldId id="516" r:id="rId13"/>
    <p:sldId id="517" r:id="rId14"/>
    <p:sldId id="518" r:id="rId15"/>
    <p:sldId id="519" r:id="rId16"/>
    <p:sldId id="287" r:id="rId17"/>
    <p:sldId id="520" r:id="rId18"/>
    <p:sldId id="521" r:id="rId19"/>
    <p:sldId id="522" r:id="rId20"/>
    <p:sldId id="523" r:id="rId21"/>
    <p:sldId id="288" r:id="rId22"/>
    <p:sldId id="411" r:id="rId23"/>
    <p:sldId id="51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90033"/>
    <a:srgbClr val="FF9999"/>
    <a:srgbClr val="990099"/>
    <a:srgbClr val="009900"/>
    <a:srgbClr val="800000"/>
    <a:srgbClr val="9900CC"/>
    <a:srgbClr val="CC9900"/>
    <a:srgbClr val="3333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36ADBD-2284-FC09-2CEB-F0A411FAE22F}" v="2" dt="2025-09-14T16:34:27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Issa" userId="S::mohammad5337@islamic-ec.edu.jo::2ff55569-f6c3-4af4-af0e-342e0099c163" providerId="AD" clId="Web-{3836ADBD-2284-FC09-2CEB-F0A411FAE22F}"/>
    <pc:docChg chg="modSld">
      <pc:chgData name="Mohammad Issa" userId="S::mohammad5337@islamic-ec.edu.jo::2ff55569-f6c3-4af4-af0e-342e0099c163" providerId="AD" clId="Web-{3836ADBD-2284-FC09-2CEB-F0A411FAE22F}" dt="2025-09-14T16:34:27.385" v="0" actId="20577"/>
      <pc:docMkLst>
        <pc:docMk/>
      </pc:docMkLst>
      <pc:sldChg chg="modSp">
        <pc:chgData name="Mohammad Issa" userId="S::mohammad5337@islamic-ec.edu.jo::2ff55569-f6c3-4af4-af0e-342e0099c163" providerId="AD" clId="Web-{3836ADBD-2284-FC09-2CEB-F0A411FAE22F}" dt="2025-09-14T16:34:27.385" v="0" actId="20577"/>
        <pc:sldMkLst>
          <pc:docMk/>
          <pc:sldMk cId="3633658944" sldId="274"/>
        </pc:sldMkLst>
        <pc:spChg chg="mod">
          <ac:chgData name="Mohammad Issa" userId="S::mohammad5337@islamic-ec.edu.jo::2ff55569-f6c3-4af4-af0e-342e0099c163" providerId="AD" clId="Web-{3836ADBD-2284-FC09-2CEB-F0A411FAE22F}" dt="2025-09-14T16:34:27.385" v="0" actId="20577"/>
          <ac:spMkLst>
            <pc:docMk/>
            <pc:sldMk cId="3633658944" sldId="274"/>
            <ac:spMk id="2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2B8A-60DD-4DD2-B53A-940D4FBBB652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DFE0C-55F3-46A0-B9A0-9ADFAD74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3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ed338ff24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ed338ff24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57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ed338ff24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ed338ff24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960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ed338ff24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ed338ff24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13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ed338ff244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1ed338ff244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220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469b2ac785f4f8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469b2ac785f4f8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58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ed338ff244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ed338ff244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998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/>
          <p:nvPr/>
        </p:nvSpPr>
        <p:spPr>
          <a:xfrm>
            <a:off x="207067" y="222600"/>
            <a:ext cx="11778000" cy="6412800"/>
          </a:xfrm>
          <a:prstGeom prst="roundRect">
            <a:avLst>
              <a:gd name="adj" fmla="val 841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34" name="Google Shape;134;p13"/>
          <p:cNvGrpSpPr/>
          <p:nvPr/>
        </p:nvGrpSpPr>
        <p:grpSpPr>
          <a:xfrm>
            <a:off x="558611" y="568767"/>
            <a:ext cx="11075104" cy="5720467"/>
            <a:chOff x="715100" y="426575"/>
            <a:chExt cx="7713900" cy="4290350"/>
          </a:xfrm>
        </p:grpSpPr>
        <p:sp>
          <p:nvSpPr>
            <p:cNvPr id="135" name="Google Shape;135;p13"/>
            <p:cNvSpPr/>
            <p:nvPr/>
          </p:nvSpPr>
          <p:spPr>
            <a:xfrm>
              <a:off x="715100" y="62072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15100" y="42657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37" name="Google Shape;137;p13"/>
          <p:cNvSpPr txBox="1">
            <a:spLocks noGrp="1"/>
          </p:cNvSpPr>
          <p:nvPr>
            <p:ph type="title" hasCustomPrompt="1"/>
          </p:nvPr>
        </p:nvSpPr>
        <p:spPr>
          <a:xfrm>
            <a:off x="960000" y="1901400"/>
            <a:ext cx="14924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1"/>
          </p:nvPr>
        </p:nvSpPr>
        <p:spPr>
          <a:xfrm>
            <a:off x="2452400" y="21841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3"/>
          </p:nvPr>
        </p:nvSpPr>
        <p:spPr>
          <a:xfrm>
            <a:off x="2445867" y="1901400"/>
            <a:ext cx="31152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4" hasCustomPrompt="1"/>
          </p:nvPr>
        </p:nvSpPr>
        <p:spPr>
          <a:xfrm>
            <a:off x="960000" y="3266600"/>
            <a:ext cx="14924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5"/>
          </p:nvPr>
        </p:nvSpPr>
        <p:spPr>
          <a:xfrm>
            <a:off x="2452400" y="3549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6"/>
          </p:nvPr>
        </p:nvSpPr>
        <p:spPr>
          <a:xfrm>
            <a:off x="2445867" y="3266600"/>
            <a:ext cx="31152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7" hasCustomPrompt="1"/>
          </p:nvPr>
        </p:nvSpPr>
        <p:spPr>
          <a:xfrm>
            <a:off x="960000" y="4830733"/>
            <a:ext cx="14924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8"/>
          </p:nvPr>
        </p:nvSpPr>
        <p:spPr>
          <a:xfrm>
            <a:off x="2452400" y="5113515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9"/>
          </p:nvPr>
        </p:nvSpPr>
        <p:spPr>
          <a:xfrm>
            <a:off x="2445867" y="4830733"/>
            <a:ext cx="31152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13" hasCustomPrompt="1"/>
          </p:nvPr>
        </p:nvSpPr>
        <p:spPr>
          <a:xfrm>
            <a:off x="6624400" y="1901400"/>
            <a:ext cx="14924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4"/>
          </p:nvPr>
        </p:nvSpPr>
        <p:spPr>
          <a:xfrm>
            <a:off x="8116800" y="21841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5"/>
          </p:nvPr>
        </p:nvSpPr>
        <p:spPr>
          <a:xfrm>
            <a:off x="8110267" y="1901400"/>
            <a:ext cx="31152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6" hasCustomPrompt="1"/>
          </p:nvPr>
        </p:nvSpPr>
        <p:spPr>
          <a:xfrm>
            <a:off x="6624400" y="3266600"/>
            <a:ext cx="14924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7"/>
          </p:nvPr>
        </p:nvSpPr>
        <p:spPr>
          <a:xfrm>
            <a:off x="8116800" y="3549381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8"/>
          </p:nvPr>
        </p:nvSpPr>
        <p:spPr>
          <a:xfrm>
            <a:off x="8110267" y="3266600"/>
            <a:ext cx="31152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19" hasCustomPrompt="1"/>
          </p:nvPr>
        </p:nvSpPr>
        <p:spPr>
          <a:xfrm>
            <a:off x="6624400" y="4830733"/>
            <a:ext cx="14924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20"/>
          </p:nvPr>
        </p:nvSpPr>
        <p:spPr>
          <a:xfrm>
            <a:off x="8116800" y="5113515"/>
            <a:ext cx="3115200" cy="64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21"/>
          </p:nvPr>
        </p:nvSpPr>
        <p:spPr>
          <a:xfrm>
            <a:off x="8110267" y="4830733"/>
            <a:ext cx="3115200" cy="54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56" name="Google Shape;156;p13"/>
          <p:cNvGrpSpPr/>
          <p:nvPr/>
        </p:nvGrpSpPr>
        <p:grpSpPr>
          <a:xfrm>
            <a:off x="290810" y="407000"/>
            <a:ext cx="11469500" cy="5946267"/>
            <a:chOff x="218107" y="305250"/>
            <a:chExt cx="8602125" cy="4459700"/>
          </a:xfrm>
        </p:grpSpPr>
        <p:grpSp>
          <p:nvGrpSpPr>
            <p:cNvPr id="157" name="Google Shape;157;p13"/>
            <p:cNvGrpSpPr/>
            <p:nvPr/>
          </p:nvGrpSpPr>
          <p:grpSpPr>
            <a:xfrm>
              <a:off x="218107" y="305250"/>
              <a:ext cx="8602125" cy="4459700"/>
              <a:chOff x="218107" y="305250"/>
              <a:chExt cx="8602125" cy="4459700"/>
            </a:xfrm>
          </p:grpSpPr>
          <p:pic>
            <p:nvPicPr>
              <p:cNvPr id="158" name="Google Shape;158;p13"/>
              <p:cNvPicPr preferRelativeResize="0"/>
              <p:nvPr/>
            </p:nvPicPr>
            <p:blipFill rotWithShape="1">
              <a:blip r:embed="rId2">
                <a:alphaModFix/>
              </a:blip>
              <a:srcRect l="43081" r="17799" b="62390"/>
              <a:stretch/>
            </p:blipFill>
            <p:spPr>
              <a:xfrm rot="-1800802" flipH="1">
                <a:off x="8350212" y="4293961"/>
                <a:ext cx="397040" cy="398379"/>
              </a:xfrm>
              <a:prstGeom prst="roundRect">
                <a:avLst>
                  <a:gd name="adj" fmla="val 37188"/>
                </a:avLst>
              </a:prstGeom>
              <a:noFill/>
              <a:ln>
                <a:noFill/>
              </a:ln>
            </p:spPr>
          </p:pic>
          <p:sp>
            <p:nvSpPr>
              <p:cNvPr id="159" name="Google Shape;159;p13"/>
              <p:cNvSpPr/>
              <p:nvPr/>
            </p:nvSpPr>
            <p:spPr>
              <a:xfrm rot="10800000" flipH="1">
                <a:off x="505788" y="932725"/>
                <a:ext cx="107100" cy="107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60" name="Google Shape;160;p13"/>
              <p:cNvSpPr/>
              <p:nvPr/>
            </p:nvSpPr>
            <p:spPr>
              <a:xfrm rot="10800000" flipH="1">
                <a:off x="8537588" y="4036125"/>
                <a:ext cx="107100" cy="107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pic>
            <p:nvPicPr>
              <p:cNvPr id="161" name="Google Shape;161;p13"/>
              <p:cNvPicPr preferRelativeResize="0"/>
              <p:nvPr/>
            </p:nvPicPr>
            <p:blipFill rotWithShape="1">
              <a:blip r:embed="rId3">
                <a:alphaModFix/>
              </a:blip>
              <a:srcRect l="43081" r="17799" b="62390"/>
              <a:stretch/>
            </p:blipFill>
            <p:spPr>
              <a:xfrm rot="-1800802" flipH="1">
                <a:off x="291087" y="377861"/>
                <a:ext cx="397040" cy="398379"/>
              </a:xfrm>
              <a:prstGeom prst="roundRect">
                <a:avLst>
                  <a:gd name="adj" fmla="val 37188"/>
                </a:avLst>
              </a:prstGeom>
              <a:noFill/>
              <a:ln>
                <a:noFill/>
              </a:ln>
            </p:spPr>
          </p:pic>
        </p:grpSp>
        <p:sp>
          <p:nvSpPr>
            <p:cNvPr id="162" name="Google Shape;162;p13"/>
            <p:cNvSpPr/>
            <p:nvPr/>
          </p:nvSpPr>
          <p:spPr>
            <a:xfrm rot="10800000" flipH="1">
              <a:off x="877519" y="508625"/>
              <a:ext cx="52800" cy="52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625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/>
          <p:nvPr/>
        </p:nvSpPr>
        <p:spPr>
          <a:xfrm>
            <a:off x="207067" y="222600"/>
            <a:ext cx="11778000" cy="6412800"/>
          </a:xfrm>
          <a:prstGeom prst="roundRect">
            <a:avLst>
              <a:gd name="adj" fmla="val 841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77" name="Google Shape;177;p15"/>
          <p:cNvGrpSpPr/>
          <p:nvPr/>
        </p:nvGrpSpPr>
        <p:grpSpPr>
          <a:xfrm>
            <a:off x="558611" y="568767"/>
            <a:ext cx="11075104" cy="5720467"/>
            <a:chOff x="715100" y="426575"/>
            <a:chExt cx="7713900" cy="4290350"/>
          </a:xfrm>
        </p:grpSpPr>
        <p:sp>
          <p:nvSpPr>
            <p:cNvPr id="178" name="Google Shape;178;p15"/>
            <p:cNvSpPr/>
            <p:nvPr/>
          </p:nvSpPr>
          <p:spPr>
            <a:xfrm>
              <a:off x="715100" y="62072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715100" y="42657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80" name="Google Shape;180;p15"/>
          <p:cNvSpPr txBox="1">
            <a:spLocks noGrp="1"/>
          </p:cNvSpPr>
          <p:nvPr>
            <p:ph type="subTitle" idx="1"/>
          </p:nvPr>
        </p:nvSpPr>
        <p:spPr>
          <a:xfrm>
            <a:off x="960000" y="3823917"/>
            <a:ext cx="3993200" cy="13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title"/>
          </p:nvPr>
        </p:nvSpPr>
        <p:spPr>
          <a:xfrm>
            <a:off x="960000" y="1539351"/>
            <a:ext cx="3993200" cy="195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5"/>
          <p:cNvSpPr>
            <a:spLocks noGrp="1"/>
          </p:cNvSpPr>
          <p:nvPr>
            <p:ph type="pic" idx="2"/>
          </p:nvPr>
        </p:nvSpPr>
        <p:spPr>
          <a:xfrm>
            <a:off x="5609900" y="1090433"/>
            <a:ext cx="5202400" cy="4482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83" name="Google Shape;183;p15"/>
          <p:cNvGrpSpPr/>
          <p:nvPr/>
        </p:nvGrpSpPr>
        <p:grpSpPr>
          <a:xfrm rot="10800000" flipH="1">
            <a:off x="286131" y="407007"/>
            <a:ext cx="11619751" cy="6024163"/>
            <a:chOff x="218107" y="305250"/>
            <a:chExt cx="8602125" cy="4459700"/>
          </a:xfrm>
        </p:grpSpPr>
        <p:pic>
          <p:nvPicPr>
            <p:cNvPr id="184" name="Google Shape;184;p15"/>
            <p:cNvPicPr preferRelativeResize="0"/>
            <p:nvPr/>
          </p:nvPicPr>
          <p:blipFill rotWithShape="1">
            <a:blip r:embed="rId2">
              <a:alphaModFix/>
            </a:blip>
            <a:srcRect l="43081" r="17799" b="62390"/>
            <a:stretch/>
          </p:blipFill>
          <p:spPr>
            <a:xfrm rot="-1800802" flipH="1">
              <a:off x="8350212" y="4293961"/>
              <a:ext cx="397040" cy="398379"/>
            </a:xfrm>
            <a:prstGeom prst="roundRect">
              <a:avLst>
                <a:gd name="adj" fmla="val 37188"/>
              </a:avLst>
            </a:prstGeom>
            <a:noFill/>
            <a:ln>
              <a:noFill/>
            </a:ln>
          </p:spPr>
        </p:pic>
        <p:sp>
          <p:nvSpPr>
            <p:cNvPr id="185" name="Google Shape;185;p15"/>
            <p:cNvSpPr/>
            <p:nvPr/>
          </p:nvSpPr>
          <p:spPr>
            <a:xfrm rot="10800000" flipH="1">
              <a:off x="505788" y="932725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 rot="10800000" flipH="1">
              <a:off x="8057650" y="430976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 rot="10800000" flipH="1">
              <a:off x="8387158" y="4036125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188" name="Google Shape;188;p15"/>
            <p:cNvPicPr preferRelativeResize="0"/>
            <p:nvPr/>
          </p:nvPicPr>
          <p:blipFill rotWithShape="1">
            <a:blip r:embed="rId3">
              <a:alphaModFix/>
            </a:blip>
            <a:srcRect l="43081" r="17799" b="62390"/>
            <a:stretch/>
          </p:blipFill>
          <p:spPr>
            <a:xfrm rot="-1800802" flipH="1">
              <a:off x="291087" y="377861"/>
              <a:ext cx="397040" cy="398379"/>
            </a:xfrm>
            <a:prstGeom prst="roundRect">
              <a:avLst>
                <a:gd name="adj" fmla="val 37188"/>
              </a:avLst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018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/>
          <p:nvPr/>
        </p:nvSpPr>
        <p:spPr>
          <a:xfrm>
            <a:off x="207067" y="222600"/>
            <a:ext cx="11778000" cy="6412800"/>
          </a:xfrm>
          <a:prstGeom prst="roundRect">
            <a:avLst>
              <a:gd name="adj" fmla="val 841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" name="Google Shape;90;p8"/>
          <p:cNvGrpSpPr/>
          <p:nvPr/>
        </p:nvGrpSpPr>
        <p:grpSpPr>
          <a:xfrm>
            <a:off x="953467" y="568767"/>
            <a:ext cx="10285200" cy="5720467"/>
            <a:chOff x="715100" y="426575"/>
            <a:chExt cx="7713900" cy="4290350"/>
          </a:xfrm>
        </p:grpSpPr>
        <p:sp>
          <p:nvSpPr>
            <p:cNvPr id="91" name="Google Shape;91;p8"/>
            <p:cNvSpPr/>
            <p:nvPr/>
          </p:nvSpPr>
          <p:spPr>
            <a:xfrm>
              <a:off x="715100" y="62072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715100" y="42657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3550400" y="2447433"/>
            <a:ext cx="5091200" cy="19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pic>
        <p:nvPicPr>
          <p:cNvPr id="94" name="Google Shape;9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500005">
            <a:off x="10706208" y="3767326"/>
            <a:ext cx="1064656" cy="111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19428" y="1612433"/>
            <a:ext cx="990000" cy="636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10" y="2546801"/>
            <a:ext cx="485233" cy="3120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p8"/>
          <p:cNvGrpSpPr/>
          <p:nvPr/>
        </p:nvGrpSpPr>
        <p:grpSpPr>
          <a:xfrm>
            <a:off x="467500" y="537601"/>
            <a:ext cx="117600" cy="813700"/>
            <a:chOff x="350625" y="403200"/>
            <a:chExt cx="88200" cy="610275"/>
          </a:xfrm>
        </p:grpSpPr>
        <p:sp>
          <p:nvSpPr>
            <p:cNvPr id="98" name="Google Shape;98;p8"/>
            <p:cNvSpPr/>
            <p:nvPr/>
          </p:nvSpPr>
          <p:spPr>
            <a:xfrm>
              <a:off x="350625" y="4032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>
              <a:off x="350625" y="951975"/>
              <a:ext cx="61500" cy="6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100" name="Google Shape;100;p8"/>
          <p:cNvGrpSpPr/>
          <p:nvPr/>
        </p:nvGrpSpPr>
        <p:grpSpPr>
          <a:xfrm>
            <a:off x="11413333" y="5191567"/>
            <a:ext cx="233200" cy="953100"/>
            <a:chOff x="8560000" y="3893675"/>
            <a:chExt cx="174900" cy="714825"/>
          </a:xfrm>
        </p:grpSpPr>
        <p:sp>
          <p:nvSpPr>
            <p:cNvPr id="101" name="Google Shape;101;p8"/>
            <p:cNvSpPr/>
            <p:nvPr/>
          </p:nvSpPr>
          <p:spPr>
            <a:xfrm>
              <a:off x="8560000" y="4520300"/>
              <a:ext cx="88200" cy="88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8673400" y="3893675"/>
              <a:ext cx="61500" cy="61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235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/>
          <p:nvPr/>
        </p:nvSpPr>
        <p:spPr>
          <a:xfrm>
            <a:off x="207067" y="222600"/>
            <a:ext cx="11778000" cy="6412800"/>
          </a:xfrm>
          <a:prstGeom prst="roundRect">
            <a:avLst>
              <a:gd name="adj" fmla="val 8419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5" name="Google Shape;165;p14"/>
          <p:cNvGrpSpPr/>
          <p:nvPr/>
        </p:nvGrpSpPr>
        <p:grpSpPr>
          <a:xfrm>
            <a:off x="953467" y="568767"/>
            <a:ext cx="10285200" cy="5720467"/>
            <a:chOff x="715100" y="426575"/>
            <a:chExt cx="7713900" cy="4290350"/>
          </a:xfrm>
        </p:grpSpPr>
        <p:sp>
          <p:nvSpPr>
            <p:cNvPr id="166" name="Google Shape;166;p14"/>
            <p:cNvSpPr/>
            <p:nvPr/>
          </p:nvSpPr>
          <p:spPr>
            <a:xfrm>
              <a:off x="715100" y="62072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715100" y="426575"/>
              <a:ext cx="7713900" cy="4096200"/>
            </a:xfrm>
            <a:prstGeom prst="roundRect">
              <a:avLst>
                <a:gd name="adj" fmla="val 841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3053400" y="4432951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subTitle" idx="1"/>
          </p:nvPr>
        </p:nvSpPr>
        <p:spPr>
          <a:xfrm>
            <a:off x="3053400" y="1715851"/>
            <a:ext cx="6085200" cy="232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0" name="Google Shape;170;p14"/>
          <p:cNvSpPr/>
          <p:nvPr/>
        </p:nvSpPr>
        <p:spPr>
          <a:xfrm flipH="1">
            <a:off x="11481373" y="3698111"/>
            <a:ext cx="142800" cy="14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14"/>
          <p:cNvSpPr/>
          <p:nvPr/>
        </p:nvSpPr>
        <p:spPr>
          <a:xfrm flipH="1">
            <a:off x="11624175" y="1815533"/>
            <a:ext cx="84400" cy="8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p14"/>
          <p:cNvSpPr/>
          <p:nvPr/>
        </p:nvSpPr>
        <p:spPr>
          <a:xfrm flipH="1">
            <a:off x="483623" y="5537579"/>
            <a:ext cx="142800" cy="142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3" name="Google Shape;173;p14"/>
          <p:cNvSpPr/>
          <p:nvPr/>
        </p:nvSpPr>
        <p:spPr>
          <a:xfrm flipH="1">
            <a:off x="574192" y="3771540"/>
            <a:ext cx="84400" cy="8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4"/>
          <p:cNvSpPr/>
          <p:nvPr/>
        </p:nvSpPr>
        <p:spPr>
          <a:xfrm flipH="1">
            <a:off x="9470133" y="319883"/>
            <a:ext cx="84400" cy="84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7086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616" y="1458477"/>
            <a:ext cx="11946384" cy="4801314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Unit:</a:t>
            </a:r>
            <a:r>
              <a:rPr lang="en-US" sz="4800" dirty="0">
                <a:cs typeface="+mj-cs"/>
              </a:rPr>
              <a:t>  1 “ </a:t>
            </a:r>
            <a:r>
              <a:rPr lang="en-US" sz="4800" b="1" dirty="0">
                <a:cs typeface="+mj-cs"/>
              </a:rPr>
              <a:t>Grandmother Spider Brings the Sun</a:t>
            </a:r>
            <a:r>
              <a:rPr lang="en-US" sz="4800" dirty="0">
                <a:cs typeface="+mj-cs"/>
              </a:rPr>
              <a:t>” </a:t>
            </a:r>
            <a:endParaRPr lang="ar-SA" sz="4800" dirty="0">
              <a:cs typeface="+mj-cs"/>
            </a:endParaRPr>
          </a:p>
          <a:p>
            <a:pPr algn="l">
              <a:lnSpc>
                <a:spcPct val="150000"/>
              </a:lnSpc>
            </a:pPr>
            <a:r>
              <a:rPr lang="en-US" sz="4800" b="1" dirty="0">
                <a:cs typeface="+mj-cs"/>
              </a:rPr>
              <a:t>Lesson: </a:t>
            </a:r>
            <a:r>
              <a:rPr lang="en-US" sz="4800" dirty="0">
                <a:cs typeface="+mj-cs"/>
              </a:rPr>
              <a:t>Grammar  .</a:t>
            </a:r>
            <a:endParaRPr lang="ar-JO" sz="4800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Subject:</a:t>
            </a:r>
            <a:r>
              <a:rPr lang="en-US" sz="4800" dirty="0">
                <a:cs typeface="+mj-cs"/>
              </a:rPr>
              <a:t> </a:t>
            </a:r>
            <a:r>
              <a:rPr lang="en-US" sz="4800" b="1" dirty="0">
                <a:cs typeface="+mj-cs"/>
              </a:rPr>
              <a:t>Question Tags .</a:t>
            </a:r>
            <a:endParaRPr lang="ar-SA" sz="4800" b="1" dirty="0">
              <a:cs typeface="+mj-cs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cs typeface="+mj-cs"/>
              </a:rPr>
              <a:t>Grade:</a:t>
            </a:r>
            <a:r>
              <a:rPr lang="en-US" sz="4800" dirty="0">
                <a:cs typeface="+mj-cs"/>
              </a:rPr>
              <a:t>  9</a:t>
            </a:r>
            <a:endParaRPr lang="ar-JO" sz="4800" dirty="0">
              <a:cs typeface="+mj-cs"/>
            </a:endParaRPr>
          </a:p>
          <a:p>
            <a:endParaRPr lang="ar-J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22" y="-6725"/>
            <a:ext cx="5764492" cy="181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/>
          <p:nvPr/>
        </p:nvSpPr>
        <p:spPr>
          <a:xfrm>
            <a:off x="953465" y="2543833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18" name="Google Shape;518;p39"/>
          <p:cNvSpPr/>
          <p:nvPr/>
        </p:nvSpPr>
        <p:spPr>
          <a:xfrm>
            <a:off x="953465" y="3660455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953467" y="4758133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23" name="Google Shape;523;p39"/>
          <p:cNvSpPr txBox="1">
            <a:spLocks noGrp="1"/>
          </p:cNvSpPr>
          <p:nvPr>
            <p:ph type="title"/>
          </p:nvPr>
        </p:nvSpPr>
        <p:spPr>
          <a:xfrm>
            <a:off x="953465" y="2638921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525" name="Google Shape;525;p39"/>
          <p:cNvSpPr txBox="1">
            <a:spLocks noGrp="1"/>
          </p:cNvSpPr>
          <p:nvPr>
            <p:ph type="title" idx="2"/>
          </p:nvPr>
        </p:nvSpPr>
        <p:spPr>
          <a:xfrm>
            <a:off x="960000" y="593366"/>
            <a:ext cx="10677819" cy="16306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sz="4800" dirty="0"/>
              <a:t>Tom: I ___ ( do) not know yet. I have a lot of homework.</a:t>
            </a:r>
            <a:endParaRPr sz="4800" dirty="0"/>
          </a:p>
        </p:txBody>
      </p:sp>
      <p:sp>
        <p:nvSpPr>
          <p:cNvPr id="526" name="Google Shape;526;p39"/>
          <p:cNvSpPr txBox="1">
            <a:spLocks noGrp="1"/>
          </p:cNvSpPr>
          <p:nvPr>
            <p:ph type="subTitle" idx="3"/>
          </p:nvPr>
        </p:nvSpPr>
        <p:spPr>
          <a:xfrm>
            <a:off x="2587606" y="2752151"/>
            <a:ext cx="7016788" cy="6854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6400" b="1" dirty="0"/>
              <a:t>was</a:t>
            </a:r>
            <a:endParaRPr sz="6400" b="1" dirty="0"/>
          </a:p>
        </p:txBody>
      </p:sp>
      <p:sp>
        <p:nvSpPr>
          <p:cNvPr id="527" name="Google Shape;527;p39"/>
          <p:cNvSpPr txBox="1">
            <a:spLocks noGrp="1"/>
          </p:cNvSpPr>
          <p:nvPr>
            <p:ph type="title" idx="4"/>
          </p:nvPr>
        </p:nvSpPr>
        <p:spPr>
          <a:xfrm>
            <a:off x="953465" y="3705467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529" name="Google Shape;529;p39"/>
          <p:cNvSpPr txBox="1">
            <a:spLocks noGrp="1"/>
          </p:cNvSpPr>
          <p:nvPr>
            <p:ph type="subTitle" idx="6"/>
          </p:nvPr>
        </p:nvSpPr>
        <p:spPr>
          <a:xfrm>
            <a:off x="2587606" y="3835167"/>
            <a:ext cx="8028169" cy="7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7200" b="1" dirty="0"/>
              <a:t>a</a:t>
            </a:r>
            <a:r>
              <a:rPr lang="en" sz="7200" b="1" dirty="0"/>
              <a:t>m </a:t>
            </a:r>
            <a:endParaRPr sz="7200" b="1" dirty="0"/>
          </a:p>
        </p:txBody>
      </p:sp>
      <p:sp>
        <p:nvSpPr>
          <p:cNvPr id="530" name="Google Shape;530;p39"/>
          <p:cNvSpPr txBox="1">
            <a:spLocks noGrp="1"/>
          </p:cNvSpPr>
          <p:nvPr>
            <p:ph type="title" idx="7"/>
          </p:nvPr>
        </p:nvSpPr>
        <p:spPr>
          <a:xfrm>
            <a:off x="960000" y="4830733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9"/>
          </p:nvPr>
        </p:nvSpPr>
        <p:spPr>
          <a:xfrm>
            <a:off x="2458934" y="5268612"/>
            <a:ext cx="8332969" cy="5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6400" b="1" dirty="0"/>
              <a:t>do</a:t>
            </a:r>
            <a:endParaRPr sz="6400" b="1" dirty="0"/>
          </a:p>
        </p:txBody>
      </p:sp>
    </p:spTree>
    <p:extLst>
      <p:ext uri="{BB962C8B-B14F-4D97-AF65-F5344CB8AC3E}">
        <p14:creationId xmlns:p14="http://schemas.microsoft.com/office/powerpoint/2010/main" val="376323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/>
          <p:nvPr/>
        </p:nvSpPr>
        <p:spPr>
          <a:xfrm>
            <a:off x="953465" y="2543833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18" name="Google Shape;518;p39"/>
          <p:cNvSpPr/>
          <p:nvPr/>
        </p:nvSpPr>
        <p:spPr>
          <a:xfrm>
            <a:off x="953465" y="3660455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953467" y="4758133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23" name="Google Shape;523;p39"/>
          <p:cNvSpPr txBox="1">
            <a:spLocks noGrp="1"/>
          </p:cNvSpPr>
          <p:nvPr>
            <p:ph type="title"/>
          </p:nvPr>
        </p:nvSpPr>
        <p:spPr>
          <a:xfrm>
            <a:off x="953465" y="2638921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525" name="Google Shape;525;p39"/>
          <p:cNvSpPr txBox="1">
            <a:spLocks noGrp="1"/>
          </p:cNvSpPr>
          <p:nvPr>
            <p:ph type="title" idx="2"/>
          </p:nvPr>
        </p:nvSpPr>
        <p:spPr>
          <a:xfrm>
            <a:off x="960000" y="593366"/>
            <a:ext cx="10677819" cy="16306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sz="4267" dirty="0"/>
              <a:t>Sarah: That’s too bad. I heard the team ___ ( be) playing really well this season</a:t>
            </a:r>
            <a:r>
              <a:rPr lang="en-US" sz="4800" dirty="0"/>
              <a:t>.</a:t>
            </a:r>
            <a:endParaRPr sz="4800" dirty="0"/>
          </a:p>
        </p:txBody>
      </p:sp>
      <p:sp>
        <p:nvSpPr>
          <p:cNvPr id="526" name="Google Shape;526;p39"/>
          <p:cNvSpPr txBox="1">
            <a:spLocks noGrp="1"/>
          </p:cNvSpPr>
          <p:nvPr>
            <p:ph type="subTitle" idx="3"/>
          </p:nvPr>
        </p:nvSpPr>
        <p:spPr>
          <a:xfrm>
            <a:off x="2587606" y="2752151"/>
            <a:ext cx="7016788" cy="6854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6400" b="1" dirty="0"/>
              <a:t>are</a:t>
            </a:r>
            <a:endParaRPr sz="6400" b="1" dirty="0"/>
          </a:p>
        </p:txBody>
      </p:sp>
      <p:sp>
        <p:nvSpPr>
          <p:cNvPr id="527" name="Google Shape;527;p39"/>
          <p:cNvSpPr txBox="1">
            <a:spLocks noGrp="1"/>
          </p:cNvSpPr>
          <p:nvPr>
            <p:ph type="title" idx="4"/>
          </p:nvPr>
        </p:nvSpPr>
        <p:spPr>
          <a:xfrm>
            <a:off x="953465" y="3705467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529" name="Google Shape;529;p39"/>
          <p:cNvSpPr txBox="1">
            <a:spLocks noGrp="1"/>
          </p:cNvSpPr>
          <p:nvPr>
            <p:ph type="subTitle" idx="6"/>
          </p:nvPr>
        </p:nvSpPr>
        <p:spPr>
          <a:xfrm>
            <a:off x="2587606" y="3835167"/>
            <a:ext cx="8028169" cy="7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7200" b="1" dirty="0"/>
              <a:t>is</a:t>
            </a:r>
            <a:endParaRPr sz="7200" b="1" dirty="0"/>
          </a:p>
        </p:txBody>
      </p:sp>
      <p:sp>
        <p:nvSpPr>
          <p:cNvPr id="530" name="Google Shape;530;p39"/>
          <p:cNvSpPr txBox="1">
            <a:spLocks noGrp="1"/>
          </p:cNvSpPr>
          <p:nvPr>
            <p:ph type="title" idx="7"/>
          </p:nvPr>
        </p:nvSpPr>
        <p:spPr>
          <a:xfrm>
            <a:off x="960000" y="4830733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9"/>
          </p:nvPr>
        </p:nvSpPr>
        <p:spPr>
          <a:xfrm>
            <a:off x="2458934" y="5268612"/>
            <a:ext cx="8332969" cy="5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6400" b="1" dirty="0"/>
              <a:t>do</a:t>
            </a:r>
            <a:endParaRPr sz="6400" b="1" dirty="0"/>
          </a:p>
        </p:txBody>
      </p:sp>
    </p:spTree>
    <p:extLst>
      <p:ext uri="{BB962C8B-B14F-4D97-AF65-F5344CB8AC3E}">
        <p14:creationId xmlns:p14="http://schemas.microsoft.com/office/powerpoint/2010/main" val="270564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517514" flipH="1">
            <a:off x="5062770" y="825565"/>
            <a:ext cx="1352897" cy="1412601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51"/>
          <p:cNvSpPr txBox="1">
            <a:spLocks noGrp="1"/>
          </p:cNvSpPr>
          <p:nvPr>
            <p:ph type="title"/>
          </p:nvPr>
        </p:nvSpPr>
        <p:spPr>
          <a:xfrm>
            <a:off x="831274" y="720437"/>
            <a:ext cx="4121927" cy="142263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dirty="0"/>
              <a:t>Pair Work </a:t>
            </a:r>
            <a:br>
              <a:rPr lang="en-US" dirty="0"/>
            </a:br>
            <a:r>
              <a:rPr lang="en-US" dirty="0"/>
              <a:t>1 minute  </a:t>
            </a:r>
            <a:endParaRPr dirty="0"/>
          </a:p>
        </p:txBody>
      </p:sp>
      <p:sp>
        <p:nvSpPr>
          <p:cNvPr id="737" name="Google Shape;737;p51"/>
          <p:cNvSpPr txBox="1">
            <a:spLocks noGrp="1"/>
          </p:cNvSpPr>
          <p:nvPr>
            <p:ph type="subTitle" idx="1"/>
          </p:nvPr>
        </p:nvSpPr>
        <p:spPr>
          <a:xfrm>
            <a:off x="831273" y="2610963"/>
            <a:ext cx="5237017" cy="300012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en" sz="4267" b="1" dirty="0">
                <a:solidFill>
                  <a:schemeClr val="bg1">
                    <a:lumMod val="10000"/>
                  </a:schemeClr>
                </a:solidFill>
              </a:rPr>
              <a:t>Why do we use auxiliaries ? What are the functions of helping verbs ?</a:t>
            </a:r>
            <a:endParaRPr sz="4267" b="1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2"/>
          </p:nvPr>
        </p:nvPicPr>
        <p:blipFill>
          <a:blip r:embed="rId4"/>
          <a:srcRect l="15937" r="15937"/>
          <a:stretch>
            <a:fillRect/>
          </a:stretch>
        </p:blipFill>
        <p:spPr>
          <a:xfrm>
            <a:off x="6413464" y="1253351"/>
            <a:ext cx="5202400" cy="44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26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1505" y="333805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5730" y="3802341"/>
            <a:ext cx="2158810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40452" y="4959442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9644" y="543120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8791" y="230462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4199" y="2825415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// 2025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0070" y="2363909"/>
            <a:ext cx="8718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1- To form a question : What </a:t>
            </a:r>
            <a:r>
              <a:rPr lang="en-US" sz="3600" dirty="0">
                <a:solidFill>
                  <a:srgbClr val="FF0000"/>
                </a:solidFill>
              </a:rPr>
              <a:t>is</a:t>
            </a:r>
            <a:r>
              <a:rPr lang="en-US" sz="3600" dirty="0"/>
              <a:t> your name?</a:t>
            </a:r>
            <a:br>
              <a:rPr lang="en-US" sz="3600" dirty="0"/>
            </a:br>
            <a:r>
              <a:rPr lang="en-US" sz="3600" dirty="0"/>
              <a:t>2- To form the negative form: she </a:t>
            </a:r>
            <a:r>
              <a:rPr lang="en-US" sz="3600" dirty="0">
                <a:solidFill>
                  <a:srgbClr val="FF0000"/>
                </a:solidFill>
              </a:rPr>
              <a:t>isn’t</a:t>
            </a:r>
            <a:r>
              <a:rPr lang="en-US" sz="3600" dirty="0"/>
              <a:t> happy.</a:t>
            </a:r>
            <a:br>
              <a:rPr lang="en-US" sz="3600" dirty="0"/>
            </a:br>
            <a:r>
              <a:rPr lang="en-US" sz="3600" dirty="0"/>
              <a:t>3- The main verb in a sentence : she </a:t>
            </a:r>
            <a:r>
              <a:rPr lang="en-US" sz="3600" dirty="0">
                <a:solidFill>
                  <a:srgbClr val="FF0000"/>
                </a:solidFill>
              </a:rPr>
              <a:t>is</a:t>
            </a:r>
            <a:r>
              <a:rPr lang="en-US" sz="3600" dirty="0"/>
              <a:t> happy .</a:t>
            </a:r>
            <a:br>
              <a:rPr lang="en-US" sz="3600" dirty="0"/>
            </a:br>
            <a:r>
              <a:rPr lang="en-US" sz="3600" dirty="0"/>
              <a:t>4- To support another verb: she </a:t>
            </a:r>
            <a:r>
              <a:rPr lang="en-US" sz="3600" dirty="0">
                <a:solidFill>
                  <a:srgbClr val="FF0000"/>
                </a:solidFill>
              </a:rPr>
              <a:t>is</a:t>
            </a:r>
            <a:r>
              <a:rPr lang="en-US" sz="3600" dirty="0"/>
              <a:t> laughing.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812341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0" y="2447433"/>
            <a:ext cx="9088583" cy="1963200"/>
          </a:xfrm>
        </p:spPr>
        <p:txBody>
          <a:bodyPr/>
          <a:lstStyle/>
          <a:p>
            <a:r>
              <a:rPr lang="en-US" dirty="0"/>
              <a:t>I am late , ________? </a:t>
            </a:r>
          </a:p>
        </p:txBody>
      </p:sp>
      <p:sp>
        <p:nvSpPr>
          <p:cNvPr id="3" name="Rectangle 2"/>
          <p:cNvSpPr/>
          <p:nvPr/>
        </p:nvSpPr>
        <p:spPr>
          <a:xfrm>
            <a:off x="6553200" y="3054960"/>
            <a:ext cx="3117273" cy="748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67" b="1" dirty="0">
                <a:solidFill>
                  <a:schemeClr val="bg1">
                    <a:lumMod val="10000"/>
                  </a:schemeClr>
                </a:solidFill>
              </a:rPr>
              <a:t>aren’t I </a:t>
            </a:r>
          </a:p>
        </p:txBody>
      </p:sp>
    </p:spTree>
    <p:extLst>
      <p:ext uri="{BB962C8B-B14F-4D97-AF65-F5344CB8AC3E}">
        <p14:creationId xmlns:p14="http://schemas.microsoft.com/office/powerpoint/2010/main" val="259407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86707" flipH="1">
            <a:off x="10216544" y="1691288"/>
            <a:ext cx="1554163" cy="196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" y="3840907"/>
            <a:ext cx="2172040" cy="139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23132" y="-162776"/>
            <a:ext cx="2172040" cy="1396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3" name="Google Shape;703;p49"/>
          <p:cNvGrpSpPr/>
          <p:nvPr/>
        </p:nvGrpSpPr>
        <p:grpSpPr>
          <a:xfrm>
            <a:off x="1464706" y="3533466"/>
            <a:ext cx="560469" cy="560551"/>
            <a:chOff x="1004438" y="2682450"/>
            <a:chExt cx="428188" cy="428250"/>
          </a:xfrm>
        </p:grpSpPr>
        <p:sp>
          <p:nvSpPr>
            <p:cNvPr id="704" name="Google Shape;704;p49"/>
            <p:cNvSpPr/>
            <p:nvPr/>
          </p:nvSpPr>
          <p:spPr>
            <a:xfrm flipH="1">
              <a:off x="1325525" y="3003600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49"/>
            <p:cNvSpPr/>
            <p:nvPr/>
          </p:nvSpPr>
          <p:spPr>
            <a:xfrm flipH="1">
              <a:off x="1004438" y="268245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06" name="Google Shape;706;p49"/>
          <p:cNvGrpSpPr/>
          <p:nvPr/>
        </p:nvGrpSpPr>
        <p:grpSpPr>
          <a:xfrm>
            <a:off x="626422" y="5237632"/>
            <a:ext cx="2673703" cy="1396763"/>
            <a:chOff x="364005" y="3984400"/>
            <a:chExt cx="2042658" cy="1067100"/>
          </a:xfrm>
        </p:grpSpPr>
        <p:pic>
          <p:nvPicPr>
            <p:cNvPr id="707" name="Google Shape;707;p4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364005" y="3984400"/>
              <a:ext cx="1659367" cy="106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08" name="Google Shape;708;p49"/>
            <p:cNvSpPr/>
            <p:nvPr/>
          </p:nvSpPr>
          <p:spPr>
            <a:xfrm flipH="1">
              <a:off x="2342763" y="4249875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49"/>
            <p:cNvSpPr/>
            <p:nvPr/>
          </p:nvSpPr>
          <p:spPr>
            <a:xfrm flipH="1">
              <a:off x="1544788" y="398440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10" name="Google Shape;710;p49"/>
          <p:cNvGrpSpPr/>
          <p:nvPr/>
        </p:nvGrpSpPr>
        <p:grpSpPr>
          <a:xfrm>
            <a:off x="8582260" y="918317"/>
            <a:ext cx="1440873" cy="801820"/>
            <a:chOff x="6442113" y="608325"/>
            <a:chExt cx="1100800" cy="612575"/>
          </a:xfrm>
        </p:grpSpPr>
        <p:sp>
          <p:nvSpPr>
            <p:cNvPr id="711" name="Google Shape;711;p49"/>
            <p:cNvSpPr/>
            <p:nvPr/>
          </p:nvSpPr>
          <p:spPr>
            <a:xfrm flipH="1">
              <a:off x="7137000" y="608325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 flipH="1">
              <a:off x="7479013" y="115700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49"/>
            <p:cNvSpPr/>
            <p:nvPr/>
          </p:nvSpPr>
          <p:spPr>
            <a:xfrm flipH="1">
              <a:off x="6442113" y="65540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14" name="Google Shape;714;p49"/>
          <p:cNvGrpSpPr/>
          <p:nvPr/>
        </p:nvGrpSpPr>
        <p:grpSpPr>
          <a:xfrm>
            <a:off x="10125769" y="3533465"/>
            <a:ext cx="680024" cy="854144"/>
            <a:chOff x="7621325" y="2682450"/>
            <a:chExt cx="519525" cy="652550"/>
          </a:xfrm>
        </p:grpSpPr>
        <p:sp>
          <p:nvSpPr>
            <p:cNvPr id="715" name="Google Shape;715;p49"/>
            <p:cNvSpPr/>
            <p:nvPr/>
          </p:nvSpPr>
          <p:spPr>
            <a:xfrm flipH="1">
              <a:off x="7621325" y="268245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 flipH="1">
              <a:off x="8033750" y="2810200"/>
              <a:ext cx="107100" cy="107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 flipH="1">
              <a:off x="7865450" y="3271100"/>
              <a:ext cx="63900" cy="63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002" y="595745"/>
            <a:ext cx="10273033" cy="55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0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1" y="0"/>
            <a:ext cx="12192000" cy="693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2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6000" cy="66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9083" y="1501096"/>
            <a:ext cx="7279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Formative assessment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478914" y="2525792"/>
            <a:ext cx="826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Performance</a:t>
            </a:r>
            <a:r>
              <a:rPr lang="en-US" sz="4800" b="1" dirty="0"/>
              <a:t> : Pair Work . </a:t>
            </a:r>
          </a:p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</a:rPr>
              <a:t>Time </a:t>
            </a:r>
            <a:r>
              <a:rPr lang="en-US" sz="4800" b="1" dirty="0"/>
              <a:t>: 2 Minutes. </a:t>
            </a:r>
          </a:p>
        </p:txBody>
      </p:sp>
      <p:pic>
        <p:nvPicPr>
          <p:cNvPr id="33" name="2 MINUTE TIMER - COUNTDOWN TIMER">
            <a:hlinkClick r:id="" action="ppaction://media"/>
            <a:extLst>
              <a:ext uri="{FF2B5EF4-FFF2-40B4-BE49-F238E27FC236}">
                <a16:creationId xmlns:a16="http://schemas.microsoft.com/office/drawing/2014/main" id="{B96C6E39-A4FA-3EF8-95C8-0E686C2BB3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3834" y="1195248"/>
            <a:ext cx="1652406" cy="9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44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02:00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C0627-6399-F122-3B81-8ED05DFEEE2D}"/>
              </a:ext>
            </a:extLst>
          </p:cNvPr>
          <p:cNvSpPr txBox="1"/>
          <p:nvPr/>
        </p:nvSpPr>
        <p:spPr>
          <a:xfrm>
            <a:off x="2645545" y="1372997"/>
            <a:ext cx="321518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Differentiation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DBB4E-1391-41F3-8F76-1CBCF5112563}"/>
              </a:ext>
            </a:extLst>
          </p:cNvPr>
          <p:cNvSpPr/>
          <p:nvPr/>
        </p:nvSpPr>
        <p:spPr>
          <a:xfrm>
            <a:off x="2645545" y="1931925"/>
            <a:ext cx="3781381" cy="686802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Students 1+3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EF90DC3-7BBF-4ED5-890B-458273939561}"/>
              </a:ext>
            </a:extLst>
          </p:cNvPr>
          <p:cNvSpPr/>
          <p:nvPr/>
        </p:nvSpPr>
        <p:spPr>
          <a:xfrm>
            <a:off x="7855313" y="1944399"/>
            <a:ext cx="3947115" cy="683583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Students 2+4 </a:t>
            </a:r>
          </a:p>
        </p:txBody>
      </p:sp>
      <p:sp>
        <p:nvSpPr>
          <p:cNvPr id="3" name="AutoShape 2" descr="Click Here Images – Browse 43,393 Stock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63755" y="2708386"/>
            <a:ext cx="4610457" cy="4014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Activity: “Challenge Statements”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Students work in pairs.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Each student writes </a:t>
            </a:r>
            <a:r>
              <a:rPr lang="en-US" sz="2000" b="1" dirty="0">
                <a:solidFill>
                  <a:schemeClr val="tx1"/>
                </a:solidFill>
              </a:rPr>
              <a:t>5 unusual or surprising statements</a:t>
            </a:r>
            <a:r>
              <a:rPr lang="en-US" sz="2000" dirty="0">
                <a:solidFill>
                  <a:schemeClr val="tx1"/>
                </a:solidFill>
              </a:rPr>
              <a:t> (real or imagined).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exchange papers with their partner, who must add the correct </a:t>
            </a:r>
            <a:r>
              <a:rPr lang="en-US" sz="2000" b="1" dirty="0">
                <a:solidFill>
                  <a:schemeClr val="tx1"/>
                </a:solidFill>
              </a:rPr>
              <a:t>question tag</a:t>
            </a:r>
            <a:r>
              <a:rPr lang="en-US" sz="2000" dirty="0">
                <a:solidFill>
                  <a:schemeClr val="tx1"/>
                </a:solidFill>
              </a:rPr>
              <a:t> to each statement.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Extra challenge: </a:t>
            </a:r>
            <a:r>
              <a:rPr lang="en-US" sz="2000" b="1" dirty="0">
                <a:solidFill>
                  <a:schemeClr val="tx1"/>
                </a:solidFill>
              </a:rPr>
              <a:t>act out</a:t>
            </a:r>
            <a:r>
              <a:rPr lang="en-US" sz="2000" dirty="0">
                <a:solidFill>
                  <a:schemeClr val="tx1"/>
                </a:solidFill>
              </a:rPr>
              <a:t> the dialogue using intonation to show </a:t>
            </a:r>
            <a:r>
              <a:rPr lang="en-US" sz="2000" i="1" dirty="0">
                <a:solidFill>
                  <a:schemeClr val="tx1"/>
                </a:solidFill>
              </a:rPr>
              <a:t>certainty, surprise, or doubt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43077" y="2756842"/>
            <a:ext cx="4671118" cy="3975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Match the sentences in Column A with the correct question tags in Column B.</a:t>
            </a:r>
          </a:p>
        </p:txBody>
      </p:sp>
    </p:spTree>
    <p:extLst>
      <p:ext uri="{BB962C8B-B14F-4D97-AF65-F5344CB8AC3E}">
        <p14:creationId xmlns:p14="http://schemas.microsoft.com/office/powerpoint/2010/main" val="248488480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7CDA6-1E45-182D-B0DC-B680D96D7B91}"/>
              </a:ext>
            </a:extLst>
          </p:cNvPr>
          <p:cNvSpPr txBox="1"/>
          <p:nvPr/>
        </p:nvSpPr>
        <p:spPr>
          <a:xfrm>
            <a:off x="1625009" y="2805016"/>
            <a:ext cx="8941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 panose="020B0604020202020204" pitchFamily="34" charset="0"/>
                <a:cs typeface="Arial" panose="020B0604020202020204" pitchFamily="34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63554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822" y="423126"/>
            <a:ext cx="4952184" cy="643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95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  <a:solidFill>
            <a:srgbClr val="990033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OBJECTIVES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185389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LESSON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00:30 minute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0107" y="2500354"/>
            <a:ext cx="9422185" cy="4893647"/>
          </a:xfrm>
          <a:prstGeom prst="rect">
            <a:avLst/>
          </a:prstGeom>
          <a:noFill/>
        </p:spPr>
        <p:txBody>
          <a:bodyPr wrap="square" lIns="91440" tIns="45720" rIns="91440" bIns="45720" rtlCol="1" anchor="t">
            <a:spAutoFit/>
          </a:bodyPr>
          <a:lstStyle/>
          <a:p>
            <a:pPr lvl="0"/>
            <a:r>
              <a:rPr lang="en-US" sz="4400" b="1"/>
              <a:t>1- To recognize different types of </a:t>
            </a:r>
            <a:r>
              <a:rPr lang="en-US" sz="4400" b="1" dirty="0"/>
              <a:t>questions in English .</a:t>
            </a:r>
          </a:p>
          <a:p>
            <a:pPr lvl="0"/>
            <a:r>
              <a:rPr lang="en-US" sz="4400" b="1" dirty="0"/>
              <a:t>2- Identify helping verbs and their functions . </a:t>
            </a:r>
          </a:p>
          <a:p>
            <a:pPr lvl="0"/>
            <a:r>
              <a:rPr lang="en-US" sz="4400" b="1" dirty="0"/>
              <a:t>3-structure  question tags correctly with helping verbs. </a:t>
            </a:r>
          </a:p>
          <a:p>
            <a:endParaRPr lang="ar-JO" sz="4800" b="1" dirty="0"/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3" name="Picture 2" descr="Outcomes - Connecting the Dots">
            <a:extLst>
              <a:ext uri="{FF2B5EF4-FFF2-40B4-BE49-F238E27FC236}">
                <a16:creationId xmlns:a16="http://schemas.microsoft.com/office/drawing/2014/main" id="{32564934-AA83-2698-1117-CB85A1C1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486" y="5490678"/>
            <a:ext cx="1707452" cy="136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7FEC4-FA10-A0AD-E907-86540632E9B2}"/>
              </a:ext>
            </a:extLst>
          </p:cNvPr>
          <p:cNvSpPr txBox="1"/>
          <p:nvPr/>
        </p:nvSpPr>
        <p:spPr>
          <a:xfrm>
            <a:off x="2860896" y="1685311"/>
            <a:ext cx="3023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Objectives </a:t>
            </a: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8791" y="234834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5143" y="2873383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0641486" y="1179783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617073" y="266559"/>
              <a:ext cx="1299081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01:30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8791" y="539834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EB0D5A-56A0-0C12-576F-8C6F5EE9AD90}"/>
              </a:ext>
            </a:extLst>
          </p:cNvPr>
          <p:cNvSpPr txBox="1"/>
          <p:nvPr/>
        </p:nvSpPr>
        <p:spPr>
          <a:xfrm>
            <a:off x="2395515" y="1243256"/>
            <a:ext cx="249760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0825" y="1915933"/>
            <a:ext cx="8964504" cy="4359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🌟 Warming-up Activity (5 minutes)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Activity: “True or False Chat”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Write 5 simple statements on the board (some true, some false), e.g.: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You are students.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The sun rises in the west.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We are in an English class.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Lions can swim.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I am your math teacher.</a:t>
            </a:r>
          </a:p>
        </p:txBody>
      </p:sp>
      <p:sp>
        <p:nvSpPr>
          <p:cNvPr id="28" name="Google Shape;565;p41"/>
          <p:cNvSpPr txBox="1">
            <a:spLocks/>
          </p:cNvSpPr>
          <p:nvPr/>
        </p:nvSpPr>
        <p:spPr>
          <a:xfrm>
            <a:off x="2860896" y="2043700"/>
            <a:ext cx="7057279" cy="21453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14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5143" y="2400469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31173" y="539719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1495" y="33801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85143" y="4880714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2933" y="293020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1 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Double Wave 47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28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DD2C78B6-5D7A-1ADE-4E16-7ADCB18192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20882" y="1144277"/>
            <a:ext cx="1336507" cy="7517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0BF14BB-81AF-497F-A007-656759DA6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859" y="2435665"/>
            <a:ext cx="2733675" cy="1666875"/>
          </a:xfrm>
          <a:prstGeom prst="rect">
            <a:avLst/>
          </a:prstGeom>
        </p:spPr>
      </p:pic>
      <p:sp>
        <p:nvSpPr>
          <p:cNvPr id="25" name="Google Shape;621;p45"/>
          <p:cNvSpPr txBox="1">
            <a:spLocks/>
          </p:cNvSpPr>
          <p:nvPr/>
        </p:nvSpPr>
        <p:spPr>
          <a:xfrm>
            <a:off x="2633374" y="1543153"/>
            <a:ext cx="6529171" cy="18370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questions are there? </a:t>
            </a:r>
          </a:p>
          <a:p>
            <a:pPr>
              <a:spcBef>
                <a:spcPts val="0"/>
              </a:spcBef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12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12AFA-574A-39BB-FD36-19458CF09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4339689-EA43-87AD-60C4-11B66EAAE3E5}"/>
              </a:ext>
            </a:extLst>
          </p:cNvPr>
          <p:cNvSpPr/>
          <p:nvPr/>
        </p:nvSpPr>
        <p:spPr>
          <a:xfrm>
            <a:off x="106042" y="1102368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7F1FF61-316F-6A40-EB9A-93C98D23ACF0}"/>
              </a:ext>
            </a:extLst>
          </p:cNvPr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5CBC12-843F-CD4E-5EC7-5069E14686A9}"/>
              </a:ext>
            </a:extLst>
          </p:cNvPr>
          <p:cNvSpPr/>
          <p:nvPr/>
        </p:nvSpPr>
        <p:spPr>
          <a:xfrm>
            <a:off x="43937" y="33471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FE16838-F5B3-39EE-614A-E91ED7DEAC5F}"/>
              </a:ext>
            </a:extLst>
          </p:cNvPr>
          <p:cNvSpPr/>
          <p:nvPr/>
        </p:nvSpPr>
        <p:spPr>
          <a:xfrm>
            <a:off x="98791" y="495340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052BCC3-D407-6F09-EFA4-1F566516B530}"/>
              </a:ext>
            </a:extLst>
          </p:cNvPr>
          <p:cNvSpPr/>
          <p:nvPr/>
        </p:nvSpPr>
        <p:spPr>
          <a:xfrm>
            <a:off x="71495" y="39154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5191F8B-35BA-D672-1537-29519FE50A12}"/>
              </a:ext>
            </a:extLst>
          </p:cNvPr>
          <p:cNvSpPr/>
          <p:nvPr/>
        </p:nvSpPr>
        <p:spPr>
          <a:xfrm>
            <a:off x="106042" y="44344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D0880CC-0806-8E80-8B89-23E5DE07322F}"/>
              </a:ext>
            </a:extLst>
          </p:cNvPr>
          <p:cNvSpPr/>
          <p:nvPr/>
        </p:nvSpPr>
        <p:spPr>
          <a:xfrm>
            <a:off x="167748" y="5406201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044C804-D6AB-BDB8-3387-6F5F8AC9FD94}"/>
              </a:ext>
            </a:extLst>
          </p:cNvPr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59B593-524B-7BDB-2834-350D1E25F467}"/>
              </a:ext>
            </a:extLst>
          </p:cNvPr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B231E24-32FF-37B5-8E8B-5F770C3045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B1308AE-8FEC-57DE-FEF8-873E7CBCC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93179D-D8AC-7D2D-D8D6-F6498AC23D25}"/>
              </a:ext>
            </a:extLst>
          </p:cNvPr>
          <p:cNvSpPr/>
          <p:nvPr/>
        </p:nvSpPr>
        <p:spPr>
          <a:xfrm>
            <a:off x="68468" y="241523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4BA98EB-4DD2-D9BA-FCB4-A613EDE372D0}"/>
              </a:ext>
            </a:extLst>
          </p:cNvPr>
          <p:cNvSpPr/>
          <p:nvPr/>
        </p:nvSpPr>
        <p:spPr>
          <a:xfrm>
            <a:off x="43937" y="2881977"/>
            <a:ext cx="2227050" cy="360040"/>
          </a:xfrm>
          <a:prstGeom prst="roundRect">
            <a:avLst/>
          </a:prstGeom>
          <a:solidFill>
            <a:srgbClr val="A5002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C91705-67BF-C4E6-CE67-53FA0109D9CB}"/>
              </a:ext>
            </a:extLst>
          </p:cNvPr>
          <p:cNvSpPr/>
          <p:nvPr/>
        </p:nvSpPr>
        <p:spPr>
          <a:xfrm>
            <a:off x="131173" y="591367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900BCDF7-D848-99EC-CEAA-FCBCB57C7889}"/>
              </a:ext>
            </a:extLst>
          </p:cNvPr>
          <p:cNvSpPr/>
          <p:nvPr/>
        </p:nvSpPr>
        <p:spPr>
          <a:xfrm>
            <a:off x="9853793" y="5842970"/>
            <a:ext cx="2134674" cy="855009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  <p:pic>
        <p:nvPicPr>
          <p:cNvPr id="16" name="1 MINUTE COUNTDOWN TIMER (60 SECONDS TIMER)">
            <a:hlinkClick r:id="" action="ppaction://media"/>
            <a:extLst>
              <a:ext uri="{FF2B5EF4-FFF2-40B4-BE49-F238E27FC236}">
                <a16:creationId xmlns:a16="http://schemas.microsoft.com/office/drawing/2014/main" id="{EB9D3CB1-0C6F-1D47-5A74-0EBBA6512F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41486" y="1995757"/>
            <a:ext cx="1336507" cy="751785"/>
          </a:xfrm>
          <a:prstGeom prst="rect">
            <a:avLst/>
          </a:prstGeom>
        </p:spPr>
      </p:pic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 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DATE: </a:t>
            </a:r>
            <a:r>
              <a:rPr lang="en-US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/ 2025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8C7409-CA09-C102-45FE-6383950C80E3}"/>
              </a:ext>
            </a:extLst>
          </p:cNvPr>
          <p:cNvSpPr txBox="1"/>
          <p:nvPr/>
        </p:nvSpPr>
        <p:spPr>
          <a:xfrm>
            <a:off x="2512714" y="2057317"/>
            <a:ext cx="74616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people add short questions (like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isn’t it?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you?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 the end of a sentence when speaking?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question tags are only for asking questions, or can they also show politeness, surprise, or agreement? Why?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question tags help in real conversations compared to just saying a statement?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your language, do people use a similar way to confirm or check information? How is it different from English?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79BBB1-F425-BE13-09B3-7E2DF366A74A}"/>
              </a:ext>
            </a:extLst>
          </p:cNvPr>
          <p:cNvSpPr txBox="1"/>
          <p:nvPr/>
        </p:nvSpPr>
        <p:spPr>
          <a:xfrm>
            <a:off x="2570439" y="1298732"/>
            <a:ext cx="499212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CRITICAL THINKING</a:t>
            </a:r>
            <a:endParaRPr lang="ar-JO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Kagan Structure: RallyRobin – Fountain Middle Schoo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6399" y="3553759"/>
            <a:ext cx="17621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0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0" y="1126535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8791" y="1195248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OUTCOMES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625" y="3429000"/>
            <a:ext cx="2158810" cy="36004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PREASSESSMENT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1520" y="390510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PRESENTATION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495" y="539070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FEEDBACK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1520" y="488301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FORMATIVE ASSESSMENT</a:t>
            </a:r>
            <a:endParaRPr lang="ar-JO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5143" y="4428068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DIFFERENTIATION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8791" y="1766317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WARM UP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368219" y="1144277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9" y="458330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11028386" y="4233"/>
            <a:ext cx="1209040" cy="454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115209" y="2371115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REAL LIFE APPLICATION</a:t>
            </a:r>
            <a:endParaRPr lang="ar-JO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1023" y="2876766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CRITICAL THINKING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8791" y="5915932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EXIT TICKET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AutoShape 2" descr="How To Make Pineapple Juice (With or Without Juicer) - Alphafoodie">
            <a:extLst>
              <a:ext uri="{FF2B5EF4-FFF2-40B4-BE49-F238E27FC236}">
                <a16:creationId xmlns:a16="http://schemas.microsoft.com/office/drawing/2014/main" id="{65E5477E-9648-1DAC-772D-6F59B8FF00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uble Wave 27"/>
          <p:cNvSpPr/>
          <p:nvPr/>
        </p:nvSpPr>
        <p:spPr>
          <a:xfrm>
            <a:off x="7243077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UNIT:4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5" name="Double Wave 44"/>
          <p:cNvSpPr/>
          <p:nvPr/>
        </p:nvSpPr>
        <p:spPr>
          <a:xfrm>
            <a:off x="5286971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GRADE: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9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Double Wave 45"/>
          <p:cNvSpPr/>
          <p:nvPr/>
        </p:nvSpPr>
        <p:spPr>
          <a:xfrm>
            <a:off x="2135318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SUBJECT: Grammar   </a:t>
            </a:r>
            <a:endParaRPr lang="ar-JO" sz="14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7" name="Double Wave 46">
            <a:extLst>
              <a:ext uri="{FF2B5EF4-FFF2-40B4-BE49-F238E27FC236}">
                <a16:creationId xmlns:a16="http://schemas.microsoft.com/office/drawing/2014/main" id="{2F9AC521-2D58-F888-8C01-ECAF079DAA57}"/>
              </a:ext>
            </a:extLst>
          </p:cNvPr>
          <p:cNvSpPr/>
          <p:nvPr/>
        </p:nvSpPr>
        <p:spPr>
          <a:xfrm>
            <a:off x="9162545" y="596171"/>
            <a:ext cx="2726771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Lesson: </a:t>
            </a:r>
            <a:r>
              <a:rPr lang="en-US" sz="1600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1</a:t>
            </a:r>
            <a:endParaRPr lang="ar-JO" sz="160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8" name="Footer Placeholder 6">
            <a:extLst>
              <a:ext uri="{FF2B5EF4-FFF2-40B4-BE49-F238E27FC236}">
                <a16:creationId xmlns:a16="http://schemas.microsoft.com/office/drawing/2014/main" id="{4197D2A9-2877-C3AD-DBEF-96AB624CA8DF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ISLAMIC  EDUCATIONAL COLLEGE				DATE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1884" y="5502852"/>
            <a:ext cx="2425820" cy="14628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2342" y="3558198"/>
            <a:ext cx="2661469" cy="2649640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534195" y="1766316"/>
            <a:ext cx="8737250" cy="149975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 assessment </a:t>
            </a:r>
          </a:p>
        </p:txBody>
      </p:sp>
    </p:spTree>
    <p:extLst>
      <p:ext uri="{BB962C8B-B14F-4D97-AF65-F5344CB8AC3E}">
        <p14:creationId xmlns:p14="http://schemas.microsoft.com/office/powerpoint/2010/main" val="13283797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/>
          <p:nvPr/>
        </p:nvSpPr>
        <p:spPr>
          <a:xfrm>
            <a:off x="953465" y="2543833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18" name="Google Shape;518;p39"/>
          <p:cNvSpPr/>
          <p:nvPr/>
        </p:nvSpPr>
        <p:spPr>
          <a:xfrm>
            <a:off x="953465" y="3660455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953467" y="4758133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23" name="Google Shape;523;p39"/>
          <p:cNvSpPr txBox="1">
            <a:spLocks noGrp="1"/>
          </p:cNvSpPr>
          <p:nvPr>
            <p:ph type="title"/>
          </p:nvPr>
        </p:nvSpPr>
        <p:spPr>
          <a:xfrm>
            <a:off x="953465" y="2638921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525" name="Google Shape;525;p39"/>
          <p:cNvSpPr txBox="1">
            <a:spLocks noGrp="1"/>
          </p:cNvSpPr>
          <p:nvPr>
            <p:ph type="title" idx="2"/>
          </p:nvPr>
        </p:nvSpPr>
        <p:spPr>
          <a:xfrm>
            <a:off x="960000" y="593366"/>
            <a:ext cx="10677819" cy="16306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sz="4800" dirty="0"/>
              <a:t>Tom: Hey, Sarah! ___ you ( be) coming to the game tonight?</a:t>
            </a:r>
            <a:endParaRPr sz="4800" dirty="0"/>
          </a:p>
        </p:txBody>
      </p:sp>
      <p:sp>
        <p:nvSpPr>
          <p:cNvPr id="526" name="Google Shape;526;p39"/>
          <p:cNvSpPr txBox="1">
            <a:spLocks noGrp="1"/>
          </p:cNvSpPr>
          <p:nvPr>
            <p:ph type="subTitle" idx="3"/>
          </p:nvPr>
        </p:nvSpPr>
        <p:spPr>
          <a:xfrm>
            <a:off x="2587606" y="2638921"/>
            <a:ext cx="7016788" cy="6854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5333" b="1" dirty="0"/>
              <a:t>Are</a:t>
            </a:r>
            <a:endParaRPr sz="5333" b="1" dirty="0"/>
          </a:p>
        </p:txBody>
      </p:sp>
      <p:sp>
        <p:nvSpPr>
          <p:cNvPr id="527" name="Google Shape;527;p39"/>
          <p:cNvSpPr txBox="1">
            <a:spLocks noGrp="1"/>
          </p:cNvSpPr>
          <p:nvPr>
            <p:ph type="title" idx="4"/>
          </p:nvPr>
        </p:nvSpPr>
        <p:spPr>
          <a:xfrm>
            <a:off x="953465" y="3705467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529" name="Google Shape;529;p39"/>
          <p:cNvSpPr txBox="1">
            <a:spLocks noGrp="1"/>
          </p:cNvSpPr>
          <p:nvPr>
            <p:ph type="subTitle" idx="6"/>
          </p:nvPr>
        </p:nvSpPr>
        <p:spPr>
          <a:xfrm>
            <a:off x="2587606" y="3644181"/>
            <a:ext cx="8028169" cy="7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5867" b="1" dirty="0"/>
              <a:t>Is</a:t>
            </a:r>
            <a:endParaRPr sz="5867" b="1" dirty="0"/>
          </a:p>
        </p:txBody>
      </p:sp>
      <p:sp>
        <p:nvSpPr>
          <p:cNvPr id="530" name="Google Shape;530;p39"/>
          <p:cNvSpPr txBox="1">
            <a:spLocks noGrp="1"/>
          </p:cNvSpPr>
          <p:nvPr>
            <p:ph type="title" idx="7"/>
          </p:nvPr>
        </p:nvSpPr>
        <p:spPr>
          <a:xfrm>
            <a:off x="960000" y="4830733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9"/>
          </p:nvPr>
        </p:nvSpPr>
        <p:spPr>
          <a:xfrm>
            <a:off x="2458934" y="5268612"/>
            <a:ext cx="8332969" cy="5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6400" b="1" dirty="0"/>
              <a:t>Do</a:t>
            </a:r>
            <a:endParaRPr sz="6400" b="1" dirty="0"/>
          </a:p>
        </p:txBody>
      </p:sp>
    </p:spTree>
    <p:extLst>
      <p:ext uri="{BB962C8B-B14F-4D97-AF65-F5344CB8AC3E}">
        <p14:creationId xmlns:p14="http://schemas.microsoft.com/office/powerpoint/2010/main" val="101911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9"/>
          <p:cNvSpPr/>
          <p:nvPr/>
        </p:nvSpPr>
        <p:spPr>
          <a:xfrm>
            <a:off x="953465" y="2543833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18" name="Google Shape;518;p39"/>
          <p:cNvSpPr/>
          <p:nvPr/>
        </p:nvSpPr>
        <p:spPr>
          <a:xfrm>
            <a:off x="953465" y="3660455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19" name="Google Shape;519;p39"/>
          <p:cNvSpPr/>
          <p:nvPr/>
        </p:nvSpPr>
        <p:spPr>
          <a:xfrm>
            <a:off x="953467" y="4758133"/>
            <a:ext cx="1492400" cy="6864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4000" b="1">
              <a:solidFill>
                <a:schemeClr val="dk1"/>
              </a:solidFill>
              <a:latin typeface="Marcellus"/>
              <a:ea typeface="Marcellus"/>
              <a:cs typeface="Marcellus"/>
              <a:sym typeface="Marcellus"/>
            </a:endParaRPr>
          </a:p>
        </p:txBody>
      </p:sp>
      <p:sp>
        <p:nvSpPr>
          <p:cNvPr id="523" name="Google Shape;523;p39"/>
          <p:cNvSpPr txBox="1">
            <a:spLocks noGrp="1"/>
          </p:cNvSpPr>
          <p:nvPr>
            <p:ph type="title"/>
          </p:nvPr>
        </p:nvSpPr>
        <p:spPr>
          <a:xfrm>
            <a:off x="953465" y="2638921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525" name="Google Shape;525;p39"/>
          <p:cNvSpPr txBox="1">
            <a:spLocks noGrp="1"/>
          </p:cNvSpPr>
          <p:nvPr>
            <p:ph type="title" idx="2"/>
          </p:nvPr>
        </p:nvSpPr>
        <p:spPr>
          <a:xfrm>
            <a:off x="960000" y="593366"/>
            <a:ext cx="10677819" cy="16306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/>
            <a:r>
              <a:rPr lang="en-US" sz="4800" dirty="0"/>
              <a:t>Sarah: Yes, I ___ ( be) planning to go. What about you?</a:t>
            </a:r>
            <a:endParaRPr sz="4800" dirty="0"/>
          </a:p>
        </p:txBody>
      </p:sp>
      <p:sp>
        <p:nvSpPr>
          <p:cNvPr id="526" name="Google Shape;526;p39"/>
          <p:cNvSpPr txBox="1">
            <a:spLocks noGrp="1"/>
          </p:cNvSpPr>
          <p:nvPr>
            <p:ph type="subTitle" idx="3"/>
          </p:nvPr>
        </p:nvSpPr>
        <p:spPr>
          <a:xfrm>
            <a:off x="2587606" y="2752151"/>
            <a:ext cx="7016788" cy="6854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6400" b="1" dirty="0"/>
              <a:t>are</a:t>
            </a:r>
            <a:endParaRPr sz="6400" b="1" dirty="0"/>
          </a:p>
        </p:txBody>
      </p:sp>
      <p:sp>
        <p:nvSpPr>
          <p:cNvPr id="527" name="Google Shape;527;p39"/>
          <p:cNvSpPr txBox="1">
            <a:spLocks noGrp="1"/>
          </p:cNvSpPr>
          <p:nvPr>
            <p:ph type="title" idx="4"/>
          </p:nvPr>
        </p:nvSpPr>
        <p:spPr>
          <a:xfrm>
            <a:off x="953465" y="3705467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529" name="Google Shape;529;p39"/>
          <p:cNvSpPr txBox="1">
            <a:spLocks noGrp="1"/>
          </p:cNvSpPr>
          <p:nvPr>
            <p:ph type="subTitle" idx="6"/>
          </p:nvPr>
        </p:nvSpPr>
        <p:spPr>
          <a:xfrm>
            <a:off x="2587606" y="3835167"/>
            <a:ext cx="8028169" cy="73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-US" sz="7200" b="1" dirty="0"/>
              <a:t>a</a:t>
            </a:r>
            <a:r>
              <a:rPr lang="en" sz="7200" b="1" dirty="0"/>
              <a:t>m </a:t>
            </a:r>
            <a:endParaRPr sz="7200" b="1" dirty="0"/>
          </a:p>
        </p:txBody>
      </p:sp>
      <p:sp>
        <p:nvSpPr>
          <p:cNvPr id="530" name="Google Shape;530;p39"/>
          <p:cNvSpPr txBox="1">
            <a:spLocks noGrp="1"/>
          </p:cNvSpPr>
          <p:nvPr>
            <p:ph type="title" idx="7"/>
          </p:nvPr>
        </p:nvSpPr>
        <p:spPr>
          <a:xfrm>
            <a:off x="960000" y="4830733"/>
            <a:ext cx="1492400" cy="49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532" name="Google Shape;532;p39"/>
          <p:cNvSpPr txBox="1">
            <a:spLocks noGrp="1"/>
          </p:cNvSpPr>
          <p:nvPr>
            <p:ph type="subTitle" idx="9"/>
          </p:nvPr>
        </p:nvSpPr>
        <p:spPr>
          <a:xfrm>
            <a:off x="2458934" y="5268612"/>
            <a:ext cx="8332969" cy="54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marL="0" indent="0"/>
            <a:r>
              <a:rPr lang="en" sz="6400" b="1" dirty="0"/>
              <a:t>have</a:t>
            </a:r>
            <a:endParaRPr sz="6400" b="1" dirty="0"/>
          </a:p>
        </p:txBody>
      </p:sp>
    </p:spTree>
    <p:extLst>
      <p:ext uri="{BB962C8B-B14F-4D97-AF65-F5344CB8AC3E}">
        <p14:creationId xmlns:p14="http://schemas.microsoft.com/office/powerpoint/2010/main" val="322162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CD5A634654594FBBFFA6A58C1B7A05" ma:contentTypeVersion="14" ma:contentTypeDescription="Create a new document." ma:contentTypeScope="" ma:versionID="6b2dea2e8b93c79cf5ca688f69d4c3ec">
  <xsd:schema xmlns:xsd="http://www.w3.org/2001/XMLSchema" xmlns:xs="http://www.w3.org/2001/XMLSchema" xmlns:p="http://schemas.microsoft.com/office/2006/metadata/properties" xmlns:ns2="0b7d3d12-a688-4a65-9735-5d5242335cee" xmlns:ns3="3e03e693-6f57-4a0f-8762-2487ed846c1c" targetNamespace="http://schemas.microsoft.com/office/2006/metadata/properties" ma:root="true" ma:fieldsID="21fb15d1cb0a07f67bc2296c58cdc3ae" ns2:_="" ns3:_="">
    <xsd:import namespace="0b7d3d12-a688-4a65-9735-5d5242335cee"/>
    <xsd:import namespace="3e03e693-6f57-4a0f-8762-2487ed846c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d3d12-a688-4a65-9735-5d5242335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d429481-e3d0-471e-bc25-7565d51e7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e693-6f57-4a0f-8762-2487ed846c1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24593b5-bb6d-4ace-b8b0-595ce26c6980}" ma:internalName="TaxCatchAll" ma:showField="CatchAllData" ma:web="3e03e693-6f57-4a0f-8762-2487ed846c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d3d12-a688-4a65-9735-5d5242335cee">
      <Terms xmlns="http://schemas.microsoft.com/office/infopath/2007/PartnerControls"/>
    </lcf76f155ced4ddcb4097134ff3c332f>
    <TaxCatchAll xmlns="3e03e693-6f57-4a0f-8762-2487ed846c1c" xsi:nil="true"/>
  </documentManagement>
</p:properties>
</file>

<file path=customXml/itemProps1.xml><?xml version="1.0" encoding="utf-8"?>
<ds:datastoreItem xmlns:ds="http://schemas.openxmlformats.org/officeDocument/2006/customXml" ds:itemID="{04035470-EF83-42A2-B100-3741CE9E0B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A26BD9-B04B-4575-A431-49A9D2714E6D}"/>
</file>

<file path=customXml/itemProps3.xml><?xml version="1.0" encoding="utf-8"?>
<ds:datastoreItem xmlns:ds="http://schemas.openxmlformats.org/officeDocument/2006/customXml" ds:itemID="{7FCA98A1-0750-4C2A-BC0B-E63D3C9E5312}">
  <ds:schemaRefs>
    <ds:schemaRef ds:uri="http://purl.org/dc/dcmitype/"/>
    <ds:schemaRef ds:uri="3e03e693-6f57-4a0f-8762-2487ed846c1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0b7d3d12-a688-4a65-9735-5d5242335ce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4776</TotalTime>
  <Words>678</Words>
  <Application>Microsoft Office PowerPoint</Application>
  <PresentationFormat>Widescreen</PresentationFormat>
  <Paragraphs>193</Paragraphs>
  <Slides>20</Slides>
  <Notes>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01</vt:lpstr>
      <vt:lpstr>01</vt:lpstr>
      <vt:lpstr>01</vt:lpstr>
      <vt:lpstr>Pair Work  1 minute  </vt:lpstr>
      <vt:lpstr>PowerPoint Presentation</vt:lpstr>
      <vt:lpstr>I am late , ________?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Maies Awad</cp:lastModifiedBy>
  <cp:revision>358</cp:revision>
  <dcterms:created xsi:type="dcterms:W3CDTF">2019-06-13T08:00:41Z</dcterms:created>
  <dcterms:modified xsi:type="dcterms:W3CDTF">2025-09-14T16:34:27Z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0x0101005FCD5A634654594FBBFFA6A58C1B7A05</vt:lpwstr>
  </property>
  <property fmtid="{D5CDD505-2E9C-101B-9397-08002B2CF9AE}" pid="3" name="MediaServiceImageTags">
    <vt:lpwstr/>
  </property>
</Properties>
</file>