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75" r:id="rId7"/>
    <p:sldId id="284" r:id="rId8"/>
    <p:sldId id="290" r:id="rId9"/>
    <p:sldId id="291" r:id="rId10"/>
    <p:sldId id="292" r:id="rId11"/>
    <p:sldId id="293" r:id="rId12"/>
    <p:sldId id="276" r:id="rId13"/>
    <p:sldId id="277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33"/>
    <a:srgbClr val="990099"/>
    <a:srgbClr val="009900"/>
    <a:srgbClr val="800000"/>
    <a:srgbClr val="9900CC"/>
    <a:srgbClr val="CC9900"/>
    <a:srgbClr val="3333FF"/>
    <a:srgbClr val="CC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61EC2A-8557-0033-8E59-6A7AC50EB4CA}" v="1" dt="2025-09-08T18:01:57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Issa" userId="S::mohammad5337@islamic-ec.edu.jo::2ff55569-f6c3-4af4-af0e-342e0099c163" providerId="AD" clId="Web-{056C985F-EAA8-EDBB-9338-DA2E13ABC55C}"/>
    <pc:docChg chg="modSld">
      <pc:chgData name="Mohammad Issa" userId="S::mohammad5337@islamic-ec.edu.jo::2ff55569-f6c3-4af4-af0e-342e0099c163" providerId="AD" clId="Web-{056C985F-EAA8-EDBB-9338-DA2E13ABC55C}" dt="2025-01-09T09:19:23.388" v="238" actId="20577"/>
      <pc:docMkLst>
        <pc:docMk/>
      </pc:docMkLst>
      <pc:sldChg chg="modSp">
        <pc:chgData name="Mohammad Issa" userId="S::mohammad5337@islamic-ec.edu.jo::2ff55569-f6c3-4af4-af0e-342e0099c163" providerId="AD" clId="Web-{056C985F-EAA8-EDBB-9338-DA2E13ABC55C}" dt="2025-01-09T08:58:21.133" v="2" actId="20577"/>
        <pc:sldMkLst>
          <pc:docMk/>
          <pc:sldMk cId="3633658944" sldId="274"/>
        </pc:sldMkLst>
      </pc:sldChg>
      <pc:sldChg chg="modSp">
        <pc:chgData name="Mohammad Issa" userId="S::mohammad5337@islamic-ec.edu.jo::2ff55569-f6c3-4af4-af0e-342e0099c163" providerId="AD" clId="Web-{056C985F-EAA8-EDBB-9338-DA2E13ABC55C}" dt="2025-01-09T08:58:49.212" v="4" actId="20577"/>
        <pc:sldMkLst>
          <pc:docMk/>
          <pc:sldMk cId="836914826" sldId="275"/>
        </pc:sldMkLst>
      </pc:sldChg>
      <pc:sldChg chg="modSp">
        <pc:chgData name="Mohammad Issa" userId="S::mohammad5337@islamic-ec.edu.jo::2ff55569-f6c3-4af4-af0e-342e0099c163" providerId="AD" clId="Web-{056C985F-EAA8-EDBB-9338-DA2E13ABC55C}" dt="2025-01-09T08:59:11.619" v="5" actId="20577"/>
        <pc:sldMkLst>
          <pc:docMk/>
          <pc:sldMk cId="3352812552" sldId="276"/>
        </pc:sldMkLst>
      </pc:sldChg>
      <pc:sldChg chg="modSp">
        <pc:chgData name="Mohammad Issa" userId="S::mohammad5337@islamic-ec.edu.jo::2ff55569-f6c3-4af4-af0e-342e0099c163" providerId="AD" clId="Web-{056C985F-EAA8-EDBB-9338-DA2E13ABC55C}" dt="2025-01-09T08:59:36.026" v="6" actId="20577"/>
        <pc:sldMkLst>
          <pc:docMk/>
          <pc:sldMk cId="4046870" sldId="277"/>
        </pc:sldMkLst>
      </pc:sldChg>
      <pc:sldChg chg="modSp">
        <pc:chgData name="Mohammad Issa" userId="S::mohammad5337@islamic-ec.edu.jo::2ff55569-f6c3-4af4-af0e-342e0099c163" providerId="AD" clId="Web-{056C985F-EAA8-EDBB-9338-DA2E13ABC55C}" dt="2025-01-09T09:00:33.873" v="8" actId="20577"/>
        <pc:sldMkLst>
          <pc:docMk/>
          <pc:sldMk cId="2247810410" sldId="278"/>
        </pc:sldMkLst>
      </pc:sldChg>
      <pc:sldChg chg="addSp delSp modSp">
        <pc:chgData name="Mohammad Issa" userId="S::mohammad5337@islamic-ec.edu.jo::2ff55569-f6c3-4af4-af0e-342e0099c163" providerId="AD" clId="Web-{056C985F-EAA8-EDBB-9338-DA2E13ABC55C}" dt="2025-01-09T09:17:58.993" v="226" actId="20577"/>
        <pc:sldMkLst>
          <pc:docMk/>
          <pc:sldMk cId="3366615611" sldId="282"/>
        </pc:sldMkLst>
      </pc:sldChg>
      <pc:sldChg chg="modSp">
        <pc:chgData name="Mohammad Issa" userId="S::mohammad5337@islamic-ec.edu.jo::2ff55569-f6c3-4af4-af0e-342e0099c163" providerId="AD" clId="Web-{056C985F-EAA8-EDBB-9338-DA2E13ABC55C}" dt="2025-01-09T09:18:44.917" v="233" actId="20577"/>
        <pc:sldMkLst>
          <pc:docMk/>
          <pc:sldMk cId="83687059" sldId="283"/>
        </pc:sldMkLst>
      </pc:sldChg>
      <pc:sldChg chg="modSp">
        <pc:chgData name="Mohammad Issa" userId="S::mohammad5337@islamic-ec.edu.jo::2ff55569-f6c3-4af4-af0e-342e0099c163" providerId="AD" clId="Web-{056C985F-EAA8-EDBB-9338-DA2E13ABC55C}" dt="2025-01-09T09:18:34.010" v="232" actId="20577"/>
        <pc:sldMkLst>
          <pc:docMk/>
          <pc:sldMk cId="3671068699" sldId="284"/>
        </pc:sldMkLst>
      </pc:sldChg>
      <pc:sldChg chg="modSp">
        <pc:chgData name="Mohammad Issa" userId="S::mohammad5337@islamic-ec.edu.jo::2ff55569-f6c3-4af4-af0e-342e0099c163" providerId="AD" clId="Web-{056C985F-EAA8-EDBB-9338-DA2E13ABC55C}" dt="2025-01-09T09:19:23.388" v="238" actId="20577"/>
        <pc:sldMkLst>
          <pc:docMk/>
          <pc:sldMk cId="201667457" sldId="286"/>
        </pc:sldMkLst>
      </pc:sldChg>
      <pc:sldChg chg="modSp">
        <pc:chgData name="Mohammad Issa" userId="S::mohammad5337@islamic-ec.edu.jo::2ff55569-f6c3-4af4-af0e-342e0099c163" providerId="AD" clId="Web-{056C985F-EAA8-EDBB-9338-DA2E13ABC55C}" dt="2025-01-09T09:00:07.762" v="7" actId="20577"/>
        <pc:sldMkLst>
          <pc:docMk/>
          <pc:sldMk cId="1363364360" sldId="288"/>
        </pc:sldMkLst>
      </pc:sldChg>
      <pc:sldChg chg="modSp">
        <pc:chgData name="Mohammad Issa" userId="S::mohammad5337@islamic-ec.edu.jo::2ff55569-f6c3-4af4-af0e-342e0099c163" providerId="AD" clId="Web-{056C985F-EAA8-EDBB-9338-DA2E13ABC55C}" dt="2025-01-09T09:00:52.780" v="9" actId="20577"/>
        <pc:sldMkLst>
          <pc:docMk/>
          <pc:sldMk cId="3609998766" sldId="289"/>
        </pc:sldMkLst>
      </pc:sldChg>
    </pc:docChg>
  </pc:docChgLst>
  <pc:docChgLst>
    <pc:chgData clId="Web-{A5F2FE1E-7D38-3B92-EFB4-3CDFB0E30A8C}"/>
    <pc:docChg chg="modSld">
      <pc:chgData name="" userId="" providerId="" clId="Web-{A5F2FE1E-7D38-3B92-EFB4-3CDFB0E30A8C}" dt="2025-02-08T14:42:21.245" v="0" actId="20577"/>
      <pc:docMkLst>
        <pc:docMk/>
      </pc:docMkLst>
      <pc:sldChg chg="modSp">
        <pc:chgData name="" userId="" providerId="" clId="Web-{A5F2FE1E-7D38-3B92-EFB4-3CDFB0E30A8C}" dt="2025-02-08T14:42:21.245" v="0" actId="20577"/>
        <pc:sldMkLst>
          <pc:docMk/>
          <pc:sldMk cId="4271810504" sldId="256"/>
        </pc:sldMkLst>
      </pc:sldChg>
    </pc:docChg>
  </pc:docChgLst>
  <pc:docChgLst>
    <pc:chgData name="Mohammad Issa" userId="S::mohammad5337@islamic-ec.edu.jo::2ff55569-f6c3-4af4-af0e-342e0099c163" providerId="AD" clId="Web-{FB61EC2A-8557-0033-8E59-6A7AC50EB4CA}"/>
    <pc:docChg chg="modSld">
      <pc:chgData name="Mohammad Issa" userId="S::mohammad5337@islamic-ec.edu.jo::2ff55569-f6c3-4af4-af0e-342e0099c163" providerId="AD" clId="Web-{FB61EC2A-8557-0033-8E59-6A7AC50EB4CA}" dt="2025-09-08T18:01:57.731" v="0" actId="1076"/>
      <pc:docMkLst>
        <pc:docMk/>
      </pc:docMkLst>
      <pc:sldChg chg="modSp">
        <pc:chgData name="Mohammad Issa" userId="S::mohammad5337@islamic-ec.edu.jo::2ff55569-f6c3-4af4-af0e-342e0099c163" providerId="AD" clId="Web-{FB61EC2A-8557-0033-8E59-6A7AC50EB4CA}" dt="2025-09-08T18:01:57.731" v="0" actId="1076"/>
        <pc:sldMkLst>
          <pc:docMk/>
          <pc:sldMk cId="836914826" sldId="275"/>
        </pc:sldMkLst>
        <pc:picChg chg="mod">
          <ac:chgData name="Mohammad Issa" userId="S::mohammad5337@islamic-ec.edu.jo::2ff55569-f6c3-4af4-af0e-342e0099c163" providerId="AD" clId="Web-{FB61EC2A-8557-0033-8E59-6A7AC50EB4CA}" dt="2025-09-08T18:01:57.731" v="0" actId="1076"/>
          <ac:picMkLst>
            <pc:docMk/>
            <pc:sldMk cId="836914826" sldId="275"/>
            <ac:picMk id="1026" creationId="{ED8AF465-F3C0-A661-18FB-89B7EB7319E4}"/>
          </ac:picMkLst>
        </pc:picChg>
      </pc:sldChg>
    </pc:docChg>
  </pc:docChgLst>
  <pc:docChgLst>
    <pc:chgData name="Mohammad Issa" userId="S::mohammad5337@islamic-ec.edu.jo::2ff55569-f6c3-4af4-af0e-342e0099c163" providerId="AD" clId="Web-{A5F2FE1E-7D38-3B92-EFB4-3CDFB0E30A8C}"/>
    <pc:docChg chg="modSld">
      <pc:chgData name="Mohammad Issa" userId="S::mohammad5337@islamic-ec.edu.jo::2ff55569-f6c3-4af4-af0e-342e0099c163" providerId="AD" clId="Web-{A5F2FE1E-7D38-3B92-EFB4-3CDFB0E30A8C}" dt="2025-02-08T14:52:29.548" v="25" actId="14100"/>
      <pc:docMkLst>
        <pc:docMk/>
      </pc:docMkLst>
      <pc:sldChg chg="modSp">
        <pc:chgData name="Mohammad Issa" userId="S::mohammad5337@islamic-ec.edu.jo::2ff55569-f6c3-4af4-af0e-342e0099c163" providerId="AD" clId="Web-{A5F2FE1E-7D38-3B92-EFB4-3CDFB0E30A8C}" dt="2025-02-08T14:43:24.278" v="11" actId="14100"/>
        <pc:sldMkLst>
          <pc:docMk/>
          <pc:sldMk cId="4271810504" sldId="256"/>
        </pc:sldMkLst>
      </pc:sldChg>
      <pc:sldChg chg="modSp">
        <pc:chgData name="Mohammad Issa" userId="S::mohammad5337@islamic-ec.edu.jo::2ff55569-f6c3-4af4-af0e-342e0099c163" providerId="AD" clId="Web-{A5F2FE1E-7D38-3B92-EFB4-3CDFB0E30A8C}" dt="2025-02-08T14:46:35.241" v="13" actId="14100"/>
        <pc:sldMkLst>
          <pc:docMk/>
          <pc:sldMk cId="836914826" sldId="275"/>
        </pc:sldMkLst>
      </pc:sldChg>
      <pc:sldChg chg="modSp">
        <pc:chgData name="Mohammad Issa" userId="S::mohammad5337@islamic-ec.edu.jo::2ff55569-f6c3-4af4-af0e-342e0099c163" providerId="AD" clId="Web-{A5F2FE1E-7D38-3B92-EFB4-3CDFB0E30A8C}" dt="2025-02-08T14:51:14.765" v="22" actId="20577"/>
        <pc:sldMkLst>
          <pc:docMk/>
          <pc:sldMk cId="3352812552" sldId="276"/>
        </pc:sldMkLst>
      </pc:sldChg>
      <pc:sldChg chg="modSp">
        <pc:chgData name="Mohammad Issa" userId="S::mohammad5337@islamic-ec.edu.jo::2ff55569-f6c3-4af4-af0e-342e0099c163" providerId="AD" clId="Web-{A5F2FE1E-7D38-3B92-EFB4-3CDFB0E30A8C}" dt="2025-02-08T14:52:29.548" v="25" actId="14100"/>
        <pc:sldMkLst>
          <pc:docMk/>
          <pc:sldMk cId="1363364360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98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rdictionary.com/open-compoun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rdictionary.com/closed-compoun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rammar.yourdictionary.com/punctuation/hyphen-rules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7094" y="2092034"/>
            <a:ext cx="9089410" cy="4154984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Unit: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1</a:t>
            </a:r>
            <a:endParaRPr lang="ar-SA" sz="44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Lesson: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Vocabulary </a:t>
            </a:r>
            <a:endParaRPr lang="ar-JO" sz="40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Subject: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</a:t>
            </a:r>
            <a:r>
              <a:rPr lang="en-US" sz="400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Compound Words. </a:t>
            </a:r>
            <a:endParaRPr lang="ar-SA" sz="40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Grade: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9</a:t>
            </a:r>
            <a:endParaRPr lang="ar-JO" sz="40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2193" y="596274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9 + 10 /2/2025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50" y="1556877"/>
            <a:ext cx="5884365" cy="456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8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650B-CC92-660F-2EB0-F3E99F86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05FF6CE-BE19-1142-A7E0-7A3CE291352F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F358A6F-D7A5-8D7B-B523-E11595F9E087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2276A7-455B-49E2-84F4-7711C60D1DF9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5763235-FC9E-9BF2-F67B-E8157405A85E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9E197F-0847-E928-B77E-D7E40873F5FD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36DB3A9-8B9D-6DB7-3BCB-DC25AE883956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AB734BE-0A04-CBE9-E80F-A3858297834B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0B5D96-6E53-DA43-9E9D-20ECB3E0ED36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 ISLAMIC  EDUCATIONAL COLLEGE				DATE</a:t>
            </a:r>
            <a:r>
              <a:rPr lang="en-US" sz="2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/>
              <a:cs typeface="AGA Aladdin Regular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2B998E-7F3E-89D0-F6D9-40EAA06D5344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6CB5A9-D3F9-10BA-EE45-CA7FB95F6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02558835-0393-D5C3-594F-316725D57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2B773E1-3877-F715-5A98-3E19910A5E35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2B80DC1A-DEDF-7491-8061-89109C94AEF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B6B7A5B-6409-360B-D21C-400B374A38C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 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0479545-AC00-1A67-4C77-098EB734245B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BBB2EB-7A8F-C4D0-5D18-EBF6B6169F13}"/>
              </a:ext>
            </a:extLst>
          </p:cNvPr>
          <p:cNvSpPr txBox="1"/>
          <p:nvPr/>
        </p:nvSpPr>
        <p:spPr>
          <a:xfrm>
            <a:off x="2560320" y="1275443"/>
            <a:ext cx="6701245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80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EXIT TICKT</a:t>
            </a:r>
          </a:p>
          <a:p>
            <a:pPr algn="l">
              <a:lnSpc>
                <a:spcPct val="250000"/>
              </a:lnSpc>
            </a:pPr>
            <a:r>
              <a:rPr lang="en-US" sz="3600" b="1" dirty="0"/>
              <a:t>Write 2 things you have learnt today. </a:t>
            </a:r>
          </a:p>
          <a:p>
            <a:pPr algn="r"/>
            <a:endParaRPr lang="ar-JO" sz="2000" b="1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70333DB-9830-83DA-24A0-85B4652C0DE2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6FBE9AB-089C-FE2C-40F9-5486A6D9D813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146" name="Picture 2" descr="Emoji exit ticket by Ms Fayes pretty little ones | TPT">
            <a:extLst>
              <a:ext uri="{FF2B5EF4-FFF2-40B4-BE49-F238E27FC236}">
                <a16:creationId xmlns:a16="http://schemas.microsoft.com/office/drawing/2014/main" id="{D27BD85F-161C-9BE0-FF7C-A88085EA3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31" y="5560154"/>
            <a:ext cx="1593094" cy="10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73F8DB-2F82-E335-7DE2-2D4481F35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254" y="3684493"/>
            <a:ext cx="3827538" cy="29353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674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0107" y="1195248"/>
            <a:ext cx="8847145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en-US" sz="2000" b="1" dirty="0">
                <a:solidFill>
                  <a:srgbClr val="A50021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OBJECTIVES: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Define the new words and recognize their parts of speech .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Use the new words in sentences correctly . 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Recognize the meaning of “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</a:rPr>
              <a:t>compound words </a:t>
            </a:r>
            <a:r>
              <a:rPr lang="en-US" sz="3600" b="1" dirty="0">
                <a:solidFill>
                  <a:schemeClr val="accent1"/>
                </a:solidFill>
              </a:rPr>
              <a:t>“.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Join words together to form correct compound words .</a:t>
            </a:r>
            <a:endParaRPr lang="ar-JO" sz="3600" b="1" dirty="0">
              <a:solidFill>
                <a:schemeClr val="accent1"/>
              </a:solidFill>
            </a:endParaRPr>
          </a:p>
          <a:p>
            <a:pPr algn="r" rtl="1"/>
            <a:endParaRPr lang="ar-SA" sz="2000" b="1" dirty="0">
              <a:solidFill>
                <a:srgbClr val="0070C0"/>
              </a:solidFill>
            </a:endParaRPr>
          </a:p>
          <a:p>
            <a:endParaRPr lang="ar-JO" sz="2000" b="1" dirty="0">
              <a:solidFill>
                <a:srgbClr val="0070C0"/>
              </a:solidFill>
            </a:endParaRPr>
          </a:p>
          <a:p>
            <a:pPr algn="l">
              <a:lnSpc>
                <a:spcPct val="250000"/>
              </a:lnSpc>
            </a:pPr>
            <a:endParaRPr lang="en-US" sz="20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 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4059" y="1320750"/>
            <a:ext cx="7606227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WARM UP:</a:t>
            </a:r>
          </a:p>
          <a:p>
            <a:pPr algn="r" rtl="1"/>
            <a:endParaRPr lang="en-US" sz="2000" b="1" dirty="0"/>
          </a:p>
          <a:p>
            <a:pPr algn="r"/>
            <a:r>
              <a:rPr lang="ar-JO" sz="2000" b="1" dirty="0"/>
              <a:t> </a:t>
            </a:r>
            <a:r>
              <a:rPr lang="en-US" sz="4000" b="1" dirty="0"/>
              <a:t>https://wordwall.net/resource/2146384/english/compound-words</a:t>
            </a:r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6" name="Picture 2" descr="Children To Prepare Exercise Stock Illustration - Download Image Now -  Child, Exercising, Warm Up Exercise - iStock">
            <a:extLst>
              <a:ext uri="{FF2B5EF4-FFF2-40B4-BE49-F238E27FC236}">
                <a16:creationId xmlns:a16="http://schemas.microsoft.com/office/drawing/2014/main" id="{ED8AF465-F3C0-A661-18FB-89B7EB73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7" y="4525649"/>
            <a:ext cx="2014885" cy="20148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9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 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 / 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F156-94C1-64C8-597A-8DD8029C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0C63760-4291-C4D6-2D18-6C4EB3E5B71B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693A67-D605-47F0-5D6C-9ED24149D233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5F2CD54-63D7-1A11-8CC9-15EC62897440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8ECF975-766A-8E80-90DD-3A682BD76CD5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6063B54-A9E9-6E4A-3546-DA171DAC692B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62C8C2-C418-63DB-1C98-8D55E88858AA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1799CC0-1A07-FE5B-D49D-13BD748B9387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221014-EEEA-0D4D-36F2-C28BA4A2383F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230214-6CD3-2197-061B-B84304BB0ACA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DBFEEB1-8E22-AF91-0BA3-1806703407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AD6B19B-637F-D490-71A1-22879D738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A53BCF9-8798-1356-0E5D-43352AF108CD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6F188782-49A2-31F8-DF24-5E2FC8CDBD8C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23A1A4A-15BB-96DD-E04A-012F96FBB439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17EE400-0C53-8B5B-D47F-9482B044A47A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F12EC-62B8-5753-3B79-728ABBAA70B9}"/>
              </a:ext>
            </a:extLst>
          </p:cNvPr>
          <p:cNvSpPr txBox="1"/>
          <p:nvPr/>
        </p:nvSpPr>
        <p:spPr>
          <a:xfrm>
            <a:off x="2830873" y="1275444"/>
            <a:ext cx="75146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en-US" sz="20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0650EDA-D2C7-1300-CA0F-05E0AEE6998E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4DC92F2-B51E-55CA-6A49-4AD02FE4102A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A6694FBA-8A4A-8E51-970B-075D8E4D6C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9E303B45-8B9E-A59C-B601-E767E7C409EA}"/>
              </a:ext>
            </a:extLst>
          </p:cNvPr>
          <p:cNvSpPr/>
          <p:nvPr/>
        </p:nvSpPr>
        <p:spPr>
          <a:xfrm>
            <a:off x="10741813" y="6376030"/>
            <a:ext cx="1072103" cy="34673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 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/>
            </a:endParaRPr>
          </a:p>
        </p:txBody>
      </p:sp>
      <p:sp>
        <p:nvSpPr>
          <p:cNvPr id="2" name="AutoShape 2" descr="Most Searched Thing on Google: 2023 Ed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336" y="1631016"/>
            <a:ext cx="2990850" cy="1533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0873" y="3409954"/>
            <a:ext cx="8024361" cy="198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What is a compound word? What types of compound words can you think of ?</a:t>
            </a:r>
          </a:p>
        </p:txBody>
      </p:sp>
    </p:spTree>
    <p:extLst>
      <p:ext uri="{BB962C8B-B14F-4D97-AF65-F5344CB8AC3E}">
        <p14:creationId xmlns:p14="http://schemas.microsoft.com/office/powerpoint/2010/main" val="3671068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1" y="45389"/>
            <a:ext cx="11589644" cy="476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</a:t>
            </a:r>
            <a:r>
              <a:rPr lang="ar-JO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2" y="1120986"/>
            <a:ext cx="11339167" cy="55784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57" y="423714"/>
            <a:ext cx="650167" cy="644039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7" y="603568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5" y="60356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2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921" y="1166390"/>
            <a:ext cx="11573456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Word Study : Compound Words .</a:t>
            </a:r>
          </a:p>
          <a:p>
            <a:endParaRPr lang="en-US" sz="2400" dirty="0"/>
          </a:p>
          <a:p>
            <a:r>
              <a:rPr lang="en-US" sz="2400" b="1" dirty="0"/>
              <a:t>Compound Words</a:t>
            </a:r>
          </a:p>
          <a:p>
            <a:r>
              <a:rPr lang="en-US" sz="3200" dirty="0"/>
              <a:t>When two words are used together to produce a new meaning, a compound is formed.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Compound words </a:t>
            </a:r>
            <a:r>
              <a:rPr lang="en-US" sz="3200" dirty="0"/>
              <a:t>can be written in three ways:</a:t>
            </a:r>
          </a:p>
          <a:p>
            <a:pPr marL="342891" indent="-342891">
              <a:buFont typeface="Arial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Open compounds (spelled as two words, e.g., ice cream), </a:t>
            </a:r>
          </a:p>
          <a:p>
            <a:pPr marL="342891" indent="-342891">
              <a:buFont typeface="Arial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Closed compounds (joined to form a single word, e.g., everyone)</a:t>
            </a:r>
          </a:p>
          <a:p>
            <a:pPr marL="342891" indent="-342891">
              <a:buFont typeface="Arial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Hyphenated compounds </a:t>
            </a:r>
            <a:r>
              <a:rPr lang="en-US" sz="3200" dirty="0"/>
              <a:t>(two words joined by a hyphen, e.g., long-term). Sometimes, more than two words can form a compound (e.g., mother-in-law).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271082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1" y="45389"/>
            <a:ext cx="11589644" cy="476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</a:t>
            </a:r>
            <a:r>
              <a:rPr lang="ar-JO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2" y="1120986"/>
            <a:ext cx="11339167" cy="55784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57" y="423714"/>
            <a:ext cx="650167" cy="644039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Page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7" y="603568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5" y="60356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2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921" y="1166390"/>
            <a:ext cx="11223883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Word Study : Compound Words .</a:t>
            </a:r>
          </a:p>
          <a:p>
            <a:endParaRPr lang="en-US" sz="2400" dirty="0"/>
          </a:p>
          <a:p>
            <a:r>
              <a:rPr lang="en-US" sz="2400" b="1" dirty="0"/>
              <a:t>Open Compound Word  </a:t>
            </a:r>
          </a:p>
          <a:p>
            <a:r>
              <a:rPr lang="en-US" sz="3200" dirty="0">
                <a:hlinkClick r:id="rId4"/>
              </a:rPr>
              <a:t>Open compound</a:t>
            </a:r>
            <a:r>
              <a:rPr lang="en-US" sz="3200" dirty="0"/>
              <a:t> words are formed when two words remain separate on the page but are used together to create a new idea with a specific meaning. For example, “high ” and “school” are used to form the open compound word “High school”. Other examples of open compounds include: 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peanut butter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ice cream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living room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post office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84183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1" y="45389"/>
            <a:ext cx="11589644" cy="476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</a:t>
            </a:r>
            <a:r>
              <a:rPr lang="ar-JO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2" y="1120986"/>
            <a:ext cx="11339167" cy="55784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57" y="423714"/>
            <a:ext cx="650167" cy="644039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7" y="603568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5" y="60356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2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922" y="1104273"/>
            <a:ext cx="111704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Word Study : Compound Words .</a:t>
            </a:r>
          </a:p>
          <a:p>
            <a:endParaRPr lang="en-US" sz="2400" dirty="0"/>
          </a:p>
          <a:p>
            <a:r>
              <a:rPr lang="en-US" sz="2400" b="1" dirty="0"/>
              <a:t>Closed-Form Compound Word </a:t>
            </a:r>
          </a:p>
          <a:p>
            <a:r>
              <a:rPr lang="en-US" sz="3200" dirty="0">
                <a:hlinkClick r:id="rId4"/>
              </a:rPr>
              <a:t>Closed compound</a:t>
            </a:r>
            <a:r>
              <a:rPr lang="en-US" sz="3200" dirty="0"/>
              <a:t> words are formed when two fully independent, unique words are combined to create a new word. For example, you would combine “grand” and “mother” to create the closed-form word “grandmother”. In a sentence, this would look like, “My grandmother is coming over.” These are the most common types of compound words. </a:t>
            </a:r>
          </a:p>
          <a:p>
            <a:r>
              <a:rPr lang="en-US" sz="3200" dirty="0"/>
              <a:t>For example: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snowball , mailbox , grandfather..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540482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1" y="45389"/>
            <a:ext cx="11589644" cy="476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</a:t>
            </a:r>
            <a:r>
              <a:rPr lang="ar-JO" sz="24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2" y="1120986"/>
            <a:ext cx="11339167" cy="55784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57" y="423714"/>
            <a:ext cx="650167" cy="644039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Page 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7" y="603568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5" y="603568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2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176" y="1149678"/>
            <a:ext cx="1126865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Word Study : Compound Words .</a:t>
            </a:r>
          </a:p>
          <a:p>
            <a:r>
              <a:rPr lang="en-US" sz="2400" b="1" dirty="0"/>
              <a:t>Hyphenated Compound Word </a:t>
            </a:r>
          </a:p>
          <a:p>
            <a:r>
              <a:rPr lang="en-US" sz="3200" dirty="0">
                <a:hlinkClick r:id="rId4"/>
              </a:rPr>
              <a:t>Hyphenated</a:t>
            </a:r>
            <a:r>
              <a:rPr lang="en-US" sz="3200" dirty="0"/>
              <a:t> compound words are formed when two separate words are joined together by a hyphen. Examples of hyphenated compound words include: </a:t>
            </a:r>
          </a:p>
          <a:p>
            <a:r>
              <a:rPr lang="en-US" sz="3200" dirty="0"/>
              <a:t>check-in</a:t>
            </a:r>
          </a:p>
          <a:p>
            <a:r>
              <a:rPr lang="en-US" sz="3200" dirty="0"/>
              <a:t>father-in-law </a:t>
            </a:r>
          </a:p>
          <a:p>
            <a:r>
              <a:rPr lang="en-US" sz="3200" dirty="0"/>
              <a:t>long-term</a:t>
            </a:r>
          </a:p>
          <a:p>
            <a:r>
              <a:rPr lang="en-US" sz="3200" dirty="0"/>
              <a:t>up-to-date</a:t>
            </a:r>
          </a:p>
          <a:p>
            <a:r>
              <a:rPr lang="en-US" sz="3200" dirty="0"/>
              <a:t>mother-in-law</a:t>
            </a:r>
          </a:p>
          <a:p>
            <a:r>
              <a:rPr lang="en-US" sz="3200" dirty="0"/>
              <a:t>one-half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24903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0874" y="1275444"/>
            <a:ext cx="3805057" cy="14311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Differentiation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l"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052" name="Picture 4" descr="Free Student Assessment Cliparts, Download Free Student Assessment Cliparts  png images, Free ClipArts on Clipart Library">
            <a:extLst>
              <a:ext uri="{FF2B5EF4-FFF2-40B4-BE49-F238E27FC236}">
                <a16:creationId xmlns:a16="http://schemas.microsoft.com/office/drawing/2014/main" id="{2E5D9A7B-1ACE-0FF2-1B74-2DD5F1F3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14" y="3750747"/>
            <a:ext cx="1862772" cy="22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2526002A-A169-1952-E695-3FEFE830C2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83339" y="2083359"/>
            <a:ext cx="1652406" cy="929478"/>
          </a:xfrm>
          <a:prstGeom prst="rect">
            <a:avLst/>
          </a:prstGeom>
        </p:spPr>
      </p:pic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9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/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09" y="2196110"/>
            <a:ext cx="4859217" cy="30010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21131" y="5398346"/>
            <a:ext cx="3091201" cy="122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1+3 :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Classify the following compound words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04889" y="5384328"/>
            <a:ext cx="3091201" cy="122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2+4 :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 words from column A with words from column B to form compound words.</a:t>
            </a:r>
          </a:p>
        </p:txBody>
      </p:sp>
    </p:spTree>
    <p:extLst>
      <p:ext uri="{BB962C8B-B14F-4D97-AF65-F5344CB8AC3E}">
        <p14:creationId xmlns:p14="http://schemas.microsoft.com/office/powerpoint/2010/main" val="335281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4" ma:contentTypeDescription="Create a new document." ma:contentTypeScope="" ma:versionID="6b2dea2e8b93c79cf5ca688f69d4c3ec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21fb15d1cb0a07f67bc2296c58cdc3ae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77D6FB-0926-42AD-8211-B1349AA22204}"/>
</file>

<file path=customXml/itemProps2.xml><?xml version="1.0" encoding="utf-8"?>
<ds:datastoreItem xmlns:ds="http://schemas.openxmlformats.org/officeDocument/2006/customXml" ds:itemID="{A0164DD6-026A-48EE-A2E2-5AA6B287A041}">
  <ds:schemaRefs>
    <ds:schemaRef ds:uri="http://schemas.microsoft.com/office/2006/metadata/properties"/>
    <ds:schemaRef ds:uri="http://schemas.microsoft.com/office/infopath/2007/PartnerControls"/>
    <ds:schemaRef ds:uri="0b7d3d12-a688-4a65-9735-5d5242335cee"/>
    <ds:schemaRef ds:uri="3e03e693-6f57-4a0f-8762-2487ed846c1c"/>
  </ds:schemaRefs>
</ds:datastoreItem>
</file>

<file path=customXml/itemProps3.xml><?xml version="1.0" encoding="utf-8"?>
<ds:datastoreItem xmlns:ds="http://schemas.openxmlformats.org/officeDocument/2006/customXml" ds:itemID="{2AB8161E-BD0C-466A-A485-771AFCA1A2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488</Words>
  <Application>Microsoft Office PowerPoint</Application>
  <PresentationFormat>Widescreen</PresentationFormat>
  <Paragraphs>196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Maies Awad</cp:lastModifiedBy>
  <cp:revision>385</cp:revision>
  <dcterms:created xsi:type="dcterms:W3CDTF">2019-06-13T08:00:41Z</dcterms:created>
  <dcterms:modified xsi:type="dcterms:W3CDTF">2025-09-08T18:01:57Z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