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380" r:id="rId6"/>
    <p:sldId id="274" r:id="rId7"/>
    <p:sldId id="275" r:id="rId8"/>
    <p:sldId id="522" r:id="rId9"/>
    <p:sldId id="276" r:id="rId10"/>
    <p:sldId id="495" r:id="rId11"/>
    <p:sldId id="520" r:id="rId12"/>
    <p:sldId id="523" r:id="rId13"/>
    <p:sldId id="524" r:id="rId14"/>
    <p:sldId id="525" r:id="rId15"/>
    <p:sldId id="526" r:id="rId16"/>
    <p:sldId id="527" r:id="rId17"/>
    <p:sldId id="529" r:id="rId18"/>
    <p:sldId id="530" r:id="rId19"/>
    <p:sldId id="531" r:id="rId20"/>
    <p:sldId id="40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A50021"/>
    <a:srgbClr val="990033"/>
    <a:srgbClr val="FF9999"/>
    <a:srgbClr val="009900"/>
    <a:srgbClr val="800000"/>
    <a:srgbClr val="9900CC"/>
    <a:srgbClr val="CC9900"/>
    <a:srgbClr val="3333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FFF87-0A69-6052-A389-E396BF763130}" v="92" dt="2025-09-07T16:31:18.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ad Issa" userId="S::mohammad5337@islamic-ec.edu.jo::2ff55569-f6c3-4af4-af0e-342e0099c163" providerId="AD" clId="Web-{7A0FFF87-0A69-6052-A389-E396BF763130}"/>
    <pc:docChg chg="modSld">
      <pc:chgData name="Mohammad Issa" userId="S::mohammad5337@islamic-ec.edu.jo::2ff55569-f6c3-4af4-af0e-342e0099c163" providerId="AD" clId="Web-{7A0FFF87-0A69-6052-A389-E396BF763130}" dt="2025-09-07T16:31:18.705" v="47" actId="20577"/>
      <pc:docMkLst>
        <pc:docMk/>
      </pc:docMkLst>
      <pc:sldChg chg="modSp">
        <pc:chgData name="Mohammad Issa" userId="S::mohammad5337@islamic-ec.edu.jo::2ff55569-f6c3-4af4-af0e-342e0099c163" providerId="AD" clId="Web-{7A0FFF87-0A69-6052-A389-E396BF763130}" dt="2025-09-07T16:31:18.705" v="47" actId="20577"/>
        <pc:sldMkLst>
          <pc:docMk/>
          <pc:sldMk cId="3633658944" sldId="274"/>
        </pc:sldMkLst>
        <pc:spChg chg="mod">
          <ac:chgData name="Mohammad Issa" userId="S::mohammad5337@islamic-ec.edu.jo::2ff55569-f6c3-4af4-af0e-342e0099c163" providerId="AD" clId="Web-{7A0FFF87-0A69-6052-A389-E396BF763130}" dt="2025-09-07T16:31:18.705" v="47" actId="20577"/>
          <ac:spMkLst>
            <pc:docMk/>
            <pc:sldMk cId="3633658944" sldId="274"/>
            <ac:spMk id="2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16F6C-4378-4B0C-9CC1-C5A06A92183B}" type="datetimeFigureOut">
              <a:rPr lang="en-US" smtClean="0"/>
              <a:t>9/7/2025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60A69B-B51A-486B-BF08-32BC9B0A1817}" type="slidenum">
              <a:rPr lang="en-US" smtClean="0"/>
              <a:t>‹#›</a:t>
            </a:fld>
            <a:endParaRPr lang="en-US"/>
          </a:p>
        </p:txBody>
      </p:sp>
    </p:spTree>
    <p:extLst>
      <p:ext uri="{BB962C8B-B14F-4D97-AF65-F5344CB8AC3E}">
        <p14:creationId xmlns:p14="http://schemas.microsoft.com/office/powerpoint/2010/main" val="21304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57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34575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10029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965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146"/>
        <p:cNvGrpSpPr/>
        <p:nvPr/>
      </p:nvGrpSpPr>
      <p:grpSpPr>
        <a:xfrm>
          <a:off x="0" y="0"/>
          <a:ext cx="0" cy="0"/>
          <a:chOff x="0" y="0"/>
          <a:chExt cx="0" cy="0"/>
        </a:xfrm>
      </p:grpSpPr>
      <p:sp>
        <p:nvSpPr>
          <p:cNvPr id="147" name="Google Shape;147;p10"/>
          <p:cNvSpPr txBox="1">
            <a:spLocks noGrp="1"/>
          </p:cNvSpPr>
          <p:nvPr>
            <p:ph type="title"/>
          </p:nvPr>
        </p:nvSpPr>
        <p:spPr>
          <a:xfrm>
            <a:off x="3880133" y="713333"/>
            <a:ext cx="7358400" cy="191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667"/>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07736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C6F202-E086-43E8-BC5F-C161767B9809}"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74809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6F202-E086-43E8-BC5F-C161767B9809}"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130405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6F202-E086-43E8-BC5F-C161767B9809}" type="datetimeFigureOut">
              <a:rPr lang="en-US" smtClean="0"/>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49011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6F202-E086-43E8-BC5F-C161767B9809}" type="datetimeFigureOut">
              <a:rPr lang="en-US" smtClean="0"/>
              <a:t>9/7/2025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262292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C6F202-E086-43E8-BC5F-C161767B9809}" type="datetimeFigureOut">
              <a:rPr lang="en-US" smtClean="0"/>
              <a:t>9/7/2025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58113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6F202-E086-43E8-BC5F-C161767B9809}" type="datetimeFigureOut">
              <a:rPr lang="en-US" smtClean="0"/>
              <a:t>9/7/2025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11422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308071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extLst>
      <p:ext uri="{BB962C8B-B14F-4D97-AF65-F5344CB8AC3E}">
        <p14:creationId xmlns:p14="http://schemas.microsoft.com/office/powerpoint/2010/main" val="7215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6F202-E086-43E8-BC5F-C161767B9809}" type="datetimeFigureOut">
              <a:rPr lang="en-US" smtClean="0"/>
              <a:t>9/7/2025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8DE67-49EB-4AE0-88C0-2B97B80F6F80}" type="slidenum">
              <a:rPr lang="en-US" smtClean="0"/>
              <a:t>‹#›</a:t>
            </a:fld>
            <a:endParaRPr lang="en-US"/>
          </a:p>
        </p:txBody>
      </p:sp>
    </p:spTree>
    <p:extLst>
      <p:ext uri="{BB962C8B-B14F-4D97-AF65-F5344CB8AC3E}">
        <p14:creationId xmlns:p14="http://schemas.microsoft.com/office/powerpoint/2010/main" val="211497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4.png"/><Relationship Id="rId21" Type="http://schemas.openxmlformats.org/officeDocument/2006/relationships/image" Target="../media/image33.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3.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0" y="0"/>
            <a:ext cx="2082800" cy="185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5616" y="1458477"/>
            <a:ext cx="11946384" cy="4801314"/>
          </a:xfrm>
          <a:prstGeom prst="rect">
            <a:avLst/>
          </a:prstGeom>
          <a:noFill/>
        </p:spPr>
        <p:txBody>
          <a:bodyPr wrap="square" lIns="91440" tIns="45720" rIns="91440" bIns="45720" rtlCol="1" anchor="t">
            <a:spAutoFit/>
          </a:bodyPr>
          <a:lstStyle/>
          <a:p>
            <a:pPr>
              <a:lnSpc>
                <a:spcPct val="150000"/>
              </a:lnSpc>
            </a:pPr>
            <a:r>
              <a:rPr lang="en-US" sz="4800" b="1" dirty="0">
                <a:cs typeface="+mj-cs"/>
              </a:rPr>
              <a:t>Unit:</a:t>
            </a:r>
            <a:r>
              <a:rPr lang="en-US" sz="4800" dirty="0">
                <a:cs typeface="+mj-cs"/>
              </a:rPr>
              <a:t>  1 “ </a:t>
            </a:r>
            <a:r>
              <a:rPr lang="en-US" sz="4800" b="1" dirty="0">
                <a:cs typeface="+mj-cs"/>
              </a:rPr>
              <a:t>Grandmother Spider Brings the Sun</a:t>
            </a:r>
            <a:r>
              <a:rPr lang="en-US" sz="4800" dirty="0">
                <a:cs typeface="+mj-cs"/>
              </a:rPr>
              <a:t>” </a:t>
            </a:r>
            <a:endParaRPr lang="ar-SA" sz="4800" dirty="0">
              <a:cs typeface="+mj-cs"/>
            </a:endParaRPr>
          </a:p>
          <a:p>
            <a:pPr algn="l">
              <a:lnSpc>
                <a:spcPct val="150000"/>
              </a:lnSpc>
            </a:pPr>
            <a:r>
              <a:rPr lang="en-US" sz="4800" b="1" dirty="0">
                <a:cs typeface="+mj-cs"/>
              </a:rPr>
              <a:t>Lesson: Literary Words  </a:t>
            </a:r>
            <a:r>
              <a:rPr lang="en-US" sz="4800" dirty="0">
                <a:cs typeface="+mj-cs"/>
              </a:rPr>
              <a:t>.</a:t>
            </a:r>
            <a:endParaRPr lang="ar-JO" sz="4800" dirty="0">
              <a:cs typeface="+mj-cs"/>
            </a:endParaRPr>
          </a:p>
          <a:p>
            <a:pPr>
              <a:lnSpc>
                <a:spcPct val="150000"/>
              </a:lnSpc>
            </a:pPr>
            <a:r>
              <a:rPr lang="en-US" sz="4800" b="1" dirty="0">
                <a:cs typeface="+mj-cs"/>
              </a:rPr>
              <a:t>Subject:</a:t>
            </a:r>
            <a:r>
              <a:rPr lang="en-US" sz="4800" dirty="0">
                <a:cs typeface="+mj-cs"/>
              </a:rPr>
              <a:t> </a:t>
            </a:r>
            <a:r>
              <a:rPr lang="en-US" sz="4800" b="1" dirty="0">
                <a:solidFill>
                  <a:schemeClr val="accent1"/>
                </a:solidFill>
              </a:rPr>
              <a:t>Onomatopoeia , repetition and Irony</a:t>
            </a:r>
            <a:endParaRPr lang="ar-SA" sz="4800" b="1" dirty="0">
              <a:cs typeface="+mj-cs"/>
            </a:endParaRPr>
          </a:p>
          <a:p>
            <a:pPr>
              <a:lnSpc>
                <a:spcPct val="150000"/>
              </a:lnSpc>
            </a:pPr>
            <a:r>
              <a:rPr lang="en-US" sz="4800" b="1" dirty="0">
                <a:cs typeface="+mj-cs"/>
              </a:rPr>
              <a:t>Grade:</a:t>
            </a:r>
            <a:r>
              <a:rPr lang="en-US" sz="4800" dirty="0">
                <a:cs typeface="+mj-cs"/>
              </a:rPr>
              <a:t>  9</a:t>
            </a:r>
            <a:endParaRPr lang="ar-JO" sz="4800" dirty="0">
              <a:cs typeface="+mj-cs"/>
            </a:endParaRPr>
          </a:p>
          <a:p>
            <a:endParaRPr lang="ar-J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22" y="-6725"/>
            <a:ext cx="5764492" cy="181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81050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695" y="128764"/>
            <a:ext cx="97631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39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836" y="413736"/>
            <a:ext cx="9763125" cy="598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593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05" y="0"/>
            <a:ext cx="1103099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5572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21505" y="3338051"/>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55730" y="3802341"/>
            <a:ext cx="2158810" cy="36004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140452" y="4959442"/>
            <a:ext cx="2158810" cy="36004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9644" y="543120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98791" y="230462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44199" y="2825415"/>
            <a:ext cx="222705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2025</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 name="Rectangle 2"/>
          <p:cNvSpPr/>
          <p:nvPr/>
        </p:nvSpPr>
        <p:spPr>
          <a:xfrm>
            <a:off x="2368219" y="1195248"/>
            <a:ext cx="3457815" cy="738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Critical Thinking </a:t>
            </a:r>
          </a:p>
        </p:txBody>
      </p:sp>
      <p:sp>
        <p:nvSpPr>
          <p:cNvPr id="4" name="Rectangle 3"/>
          <p:cNvSpPr/>
          <p:nvPr/>
        </p:nvSpPr>
        <p:spPr>
          <a:xfrm>
            <a:off x="2560320" y="2664664"/>
            <a:ext cx="4153989" cy="3862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rPr>
              <a:t>For Students 1+3 </a:t>
            </a:r>
          </a:p>
          <a:p>
            <a:r>
              <a:rPr lang="en-US" sz="2000" b="1" dirty="0">
                <a:solidFill>
                  <a:schemeClr val="tx1"/>
                </a:solidFill>
                <a:latin typeface="Times New Roman" panose="02020603050405020304" pitchFamily="18" charset="0"/>
                <a:cs typeface="Times New Roman" panose="02020603050405020304" pitchFamily="18" charset="0"/>
              </a:rPr>
              <a:t>Why do you think the author chose this particular onomatopoeic word instead of a normal verb? How does it change the reader’s experience or feeling?</a:t>
            </a:r>
          </a:p>
          <a:p>
            <a:r>
              <a:rPr lang="en-US" sz="2000" b="1" dirty="0">
                <a:solidFill>
                  <a:schemeClr val="tx1"/>
                </a:solidFill>
                <a:latin typeface="Times New Roman" panose="02020603050405020304" pitchFamily="18" charset="0"/>
                <a:cs typeface="Times New Roman" panose="02020603050405020304" pitchFamily="18" charset="0"/>
              </a:rPr>
              <a:t>Compare two onomatopoeic words in the text. How do they create different effects or moods? Why might the author use both?</a:t>
            </a:r>
          </a:p>
        </p:txBody>
      </p:sp>
      <p:sp>
        <p:nvSpPr>
          <p:cNvPr id="5" name="Rectangle 4"/>
          <p:cNvSpPr/>
          <p:nvPr/>
        </p:nvSpPr>
        <p:spPr>
          <a:xfrm>
            <a:off x="7145383" y="2664664"/>
            <a:ext cx="4165517" cy="3862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C00000"/>
                </a:solidFill>
              </a:rPr>
              <a:t>For Students 2+4 </a:t>
            </a:r>
          </a:p>
          <a:p>
            <a:r>
              <a:rPr lang="en-US" sz="2400" b="1" dirty="0">
                <a:solidFill>
                  <a:schemeClr val="tx1"/>
                </a:solidFill>
              </a:rPr>
              <a:t>What sound is this word trying to show? How does it help you imagine what is happening?</a:t>
            </a:r>
          </a:p>
          <a:p>
            <a:r>
              <a:rPr lang="en-US" sz="2400" b="1" dirty="0">
                <a:solidFill>
                  <a:schemeClr val="tx1"/>
                </a:solidFill>
              </a:rPr>
              <a:t>Can you think of another word that could make a similar sound in this sentence? Which word do you think works best and why?</a:t>
            </a:r>
          </a:p>
        </p:txBody>
      </p:sp>
    </p:spTree>
    <p:extLst>
      <p:ext uri="{BB962C8B-B14F-4D97-AF65-F5344CB8AC3E}">
        <p14:creationId xmlns:p14="http://schemas.microsoft.com/office/powerpoint/2010/main" val="194420681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0983" y="1"/>
            <a:ext cx="4624251" cy="600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Repetition</a:t>
            </a:r>
            <a:r>
              <a:rPr lang="en-US" sz="1400" dirty="0"/>
              <a:t> </a:t>
            </a:r>
          </a:p>
        </p:txBody>
      </p:sp>
      <p:sp>
        <p:nvSpPr>
          <p:cNvPr id="4" name="Rectangle 3"/>
          <p:cNvSpPr/>
          <p:nvPr/>
        </p:nvSpPr>
        <p:spPr>
          <a:xfrm>
            <a:off x="840377" y="809284"/>
            <a:ext cx="10197739" cy="1938992"/>
          </a:xfrm>
          <a:prstGeom prst="rect">
            <a:avLst/>
          </a:prstGeom>
        </p:spPr>
        <p:txBody>
          <a:bodyPr wrap="square">
            <a:spAutoFit/>
          </a:bodyPr>
          <a:lstStyle/>
          <a:p>
            <a:r>
              <a:rPr lang="en-US" sz="2400" b="1" dirty="0">
                <a:solidFill>
                  <a:srgbClr val="231F20"/>
                </a:solidFill>
                <a:latin typeface="StoneSansITCStd-Medium_f7d"/>
              </a:rPr>
              <a:t>Another technique storytellers use is </a:t>
            </a:r>
            <a:r>
              <a:rPr lang="en-US" sz="2400" b="1" dirty="0">
                <a:solidFill>
                  <a:srgbClr val="A92186"/>
                </a:solidFill>
                <a:latin typeface="StoneSansITCStd-SemiBold_f7f"/>
              </a:rPr>
              <a:t>repetition</a:t>
            </a:r>
            <a:r>
              <a:rPr lang="en-US" sz="2400" b="1" dirty="0">
                <a:solidFill>
                  <a:srgbClr val="231F20"/>
                </a:solidFill>
                <a:latin typeface="StoneSansITCStd-Medium_f7d"/>
              </a:rPr>
              <a:t>. In the story you are about to read, the character Coyote says, “Calm down, calm down, calm down.” Here, repetition shows how coyote is feeling about the situation. Repetition can also be used for emphasis or to create humor.</a:t>
            </a:r>
            <a:endParaRPr lang="en-US" sz="2400" b="1" dirty="0"/>
          </a:p>
        </p:txBody>
      </p:sp>
      <p:sp>
        <p:nvSpPr>
          <p:cNvPr id="5" name="Rectangle 4"/>
          <p:cNvSpPr/>
          <p:nvPr/>
        </p:nvSpPr>
        <p:spPr>
          <a:xfrm>
            <a:off x="957943" y="2852473"/>
            <a:ext cx="9204959" cy="1384995"/>
          </a:xfrm>
          <a:prstGeom prst="rect">
            <a:avLst/>
          </a:prstGeom>
        </p:spPr>
        <p:txBody>
          <a:bodyPr wrap="square">
            <a:spAutoFit/>
          </a:bodyPr>
          <a:lstStyle/>
          <a:p>
            <a:r>
              <a:rPr lang="en-US" sz="2800" b="1" dirty="0">
                <a:solidFill>
                  <a:srgbClr val="D5112D"/>
                </a:solidFill>
                <a:latin typeface="proxima-nova"/>
              </a:rPr>
              <a:t>1.  “Almost nothing was more annoying than having our wasted time wasted on something not worth wasting it on.”</a:t>
            </a:r>
            <a:endParaRPr lang="en-US" sz="2800" dirty="0">
              <a:solidFill>
                <a:srgbClr val="D5112D"/>
              </a:solidFill>
            </a:endParaRPr>
          </a:p>
        </p:txBody>
      </p:sp>
      <p:sp>
        <p:nvSpPr>
          <p:cNvPr id="6" name="Rectangle 5"/>
          <p:cNvSpPr/>
          <p:nvPr/>
        </p:nvSpPr>
        <p:spPr>
          <a:xfrm>
            <a:off x="957943" y="4341664"/>
            <a:ext cx="6096000" cy="2246769"/>
          </a:xfrm>
          <a:prstGeom prst="rect">
            <a:avLst/>
          </a:prstGeom>
        </p:spPr>
        <p:txBody>
          <a:bodyPr>
            <a:spAutoFit/>
          </a:bodyPr>
          <a:lstStyle/>
          <a:p>
            <a:r>
              <a:rPr lang="en-US" sz="2800" b="1" dirty="0">
                <a:solidFill>
                  <a:srgbClr val="D5112D"/>
                </a:solidFill>
                <a:latin typeface="-apple-system"/>
              </a:rPr>
              <a:t>2. </a:t>
            </a:r>
          </a:p>
          <a:p>
            <a:r>
              <a:rPr lang="en-US" sz="2800" b="1" dirty="0">
                <a:solidFill>
                  <a:srgbClr val="D5112D"/>
                </a:solidFill>
                <a:latin typeface="-apple-system"/>
              </a:rPr>
              <a:t>It was the best of times,</a:t>
            </a:r>
          </a:p>
          <a:p>
            <a:r>
              <a:rPr lang="en-US" sz="2800" b="1" dirty="0">
                <a:solidFill>
                  <a:srgbClr val="D5112D"/>
                </a:solidFill>
                <a:latin typeface="-apple-system"/>
              </a:rPr>
              <a:t>it was the worst of times,</a:t>
            </a:r>
          </a:p>
          <a:p>
            <a:r>
              <a:rPr lang="en-US" sz="2800" b="1" dirty="0">
                <a:solidFill>
                  <a:srgbClr val="D5112D"/>
                </a:solidFill>
                <a:latin typeface="-apple-system"/>
              </a:rPr>
              <a:t>it was the age of wisdom,</a:t>
            </a:r>
          </a:p>
          <a:p>
            <a:r>
              <a:rPr lang="en-US" sz="2800" b="1" dirty="0">
                <a:solidFill>
                  <a:srgbClr val="D5112D"/>
                </a:solidFill>
                <a:latin typeface="-apple-system"/>
              </a:rPr>
              <a:t>it was the age of foolishness,</a:t>
            </a:r>
          </a:p>
        </p:txBody>
      </p:sp>
    </p:spTree>
    <p:extLst>
      <p:ext uri="{BB962C8B-B14F-4D97-AF65-F5344CB8AC3E}">
        <p14:creationId xmlns:p14="http://schemas.microsoft.com/office/powerpoint/2010/main" val="318316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what is situational irony"/>
          <p:cNvPicPr/>
          <p:nvPr/>
        </p:nvPicPr>
        <p:blipFill>
          <a:blip r:embed="rId2">
            <a:extLst>
              <a:ext uri="{28A0092B-C50C-407E-A947-70E740481C1C}">
                <a14:useLocalDpi xmlns:a14="http://schemas.microsoft.com/office/drawing/2010/main" val="0"/>
              </a:ext>
            </a:extLst>
          </a:blip>
          <a:srcRect/>
          <a:stretch>
            <a:fillRect/>
          </a:stretch>
        </p:blipFill>
        <p:spPr bwMode="auto">
          <a:xfrm>
            <a:off x="7437122" y="857931"/>
            <a:ext cx="4859383" cy="4197396"/>
          </a:xfrm>
          <a:prstGeom prst="rect">
            <a:avLst/>
          </a:prstGeom>
          <a:noFill/>
          <a:ln>
            <a:noFill/>
          </a:ln>
        </p:spPr>
      </p:pic>
      <p:sp>
        <p:nvSpPr>
          <p:cNvPr id="3" name="Text Box 2"/>
          <p:cNvSpPr txBox="1">
            <a:spLocks noChangeArrowheads="1"/>
          </p:cNvSpPr>
          <p:nvPr/>
        </p:nvSpPr>
        <p:spPr bwMode="auto">
          <a:xfrm>
            <a:off x="666207" y="661987"/>
            <a:ext cx="6770915" cy="58563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pPr>
            <a:r>
              <a:rPr lang="en-US" sz="2400" b="1" i="1" dirty="0">
                <a:solidFill>
                  <a:srgbClr val="6666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Examples on situational irony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891" indent="-342891">
              <a:lnSpc>
                <a:spcPct val="115000"/>
              </a:lnSpc>
              <a:buFont typeface="+mj-lt"/>
              <a:buAutoNum type="arabicPeriod"/>
              <a:tabLst>
                <a:tab pos="457189" algn="l"/>
              </a:tabLs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 fire station burns down.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This is unexpected because one would assume the fire chief would keep his own building safe.</a:t>
            </a:r>
          </a:p>
          <a:p>
            <a:pPr marL="342891" indent="-342891">
              <a:lnSpc>
                <a:spcPct val="115000"/>
              </a:lnSpc>
              <a:buFont typeface="+mj-lt"/>
              <a:buAutoNum type="arabicPeriod"/>
              <a:tabLst>
                <a:tab pos="457189" algn="l"/>
              </a:tabLs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The police station gets robbed.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Again, the expectation is that professional crime fighters would be able to help themselves; in this case, by securing their own station.</a:t>
            </a:r>
          </a:p>
          <a:p>
            <a:pPr marL="342891" indent="-342891">
              <a:lnSpc>
                <a:spcPct val="115000"/>
              </a:lnSpc>
              <a:buFont typeface="+mj-lt"/>
              <a:buAutoNum type="arabicPeriod"/>
              <a:tabLst>
                <a:tab pos="457189" algn="l"/>
              </a:tabLs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 post on Facebook complaining how useless Facebook is.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This is ironic because one would expect someone who dislikes Facebook to stay away from it instead of using it to make their point.</a:t>
            </a:r>
          </a:p>
          <a:p>
            <a:pPr algn="r" rtl="1">
              <a:lnSpc>
                <a:spcPct val="115000"/>
              </a:lnSpc>
              <a:spcAft>
                <a:spcPts val="1000"/>
              </a:spcAft>
            </a:pPr>
            <a:r>
              <a:rPr lang="ar-JO" sz="2400" dirty="0">
                <a:latin typeface="Calibri" panose="020F0502020204030204" pitchFamily="34" charset="0"/>
                <a:ea typeface="Calibri" panose="020F0502020204030204" pitchFamily="34" charset="0"/>
                <a:cs typeface="Arial" panose="020B0604020202020204" pitchFamily="34"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en-US" sz="2400" dirty="0">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4049335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9</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 name="Rectangle 2"/>
          <p:cNvSpPr/>
          <p:nvPr/>
        </p:nvSpPr>
        <p:spPr>
          <a:xfrm>
            <a:off x="2609083" y="1501096"/>
            <a:ext cx="7279500" cy="707886"/>
          </a:xfrm>
          <a:prstGeom prst="rect">
            <a:avLst/>
          </a:prstGeom>
        </p:spPr>
        <p:txBody>
          <a:bodyPr wrap="square">
            <a:spAutoFit/>
          </a:bodyPr>
          <a:lstStyle/>
          <a:p>
            <a:r>
              <a:rPr lang="en-US" sz="4000" b="1" dirty="0"/>
              <a:t>Formative assessment </a:t>
            </a:r>
            <a:endParaRPr lang="en-US" sz="4000" dirty="0"/>
          </a:p>
        </p:txBody>
      </p:sp>
      <p:sp>
        <p:nvSpPr>
          <p:cNvPr id="4" name="Rectangle 3"/>
          <p:cNvSpPr/>
          <p:nvPr/>
        </p:nvSpPr>
        <p:spPr>
          <a:xfrm>
            <a:off x="2541448" y="2096854"/>
            <a:ext cx="8262900" cy="830997"/>
          </a:xfrm>
          <a:prstGeom prst="rect">
            <a:avLst/>
          </a:prstGeom>
        </p:spPr>
        <p:txBody>
          <a:bodyPr wrap="square">
            <a:spAutoFit/>
          </a:bodyPr>
          <a:lstStyle/>
          <a:p>
            <a:r>
              <a:rPr lang="en-US" sz="2400" b="1" dirty="0">
                <a:solidFill>
                  <a:schemeClr val="accent2">
                    <a:lumMod val="75000"/>
                  </a:schemeClr>
                </a:solidFill>
              </a:rPr>
              <a:t>Performance</a:t>
            </a:r>
            <a:r>
              <a:rPr lang="en-US" sz="2400" b="1" dirty="0"/>
              <a:t> : Pair Work . </a:t>
            </a:r>
          </a:p>
          <a:p>
            <a:r>
              <a:rPr lang="en-US" sz="2400" b="1" dirty="0">
                <a:solidFill>
                  <a:schemeClr val="accent2">
                    <a:lumMod val="75000"/>
                  </a:schemeClr>
                </a:solidFill>
              </a:rPr>
              <a:t>Time </a:t>
            </a:r>
            <a:r>
              <a:rPr lang="en-US" sz="2400" b="1" dirty="0"/>
              <a:t>: 2 Minutes. </a:t>
            </a:r>
          </a:p>
        </p:txBody>
      </p:sp>
      <p:pic>
        <p:nvPicPr>
          <p:cNvPr id="33" name="2 MINUTE TIMER - COUNTDOWN TIMER">
            <a:hlinkClick r:id="" action="ppaction://media"/>
            <a:extLst>
              <a:ext uri="{FF2B5EF4-FFF2-40B4-BE49-F238E27FC236}">
                <a16:creationId xmlns:a16="http://schemas.microsoft.com/office/drawing/2014/main" id="{B96C6E39-A4FA-3EF8-95C8-0E686C2BB3F4}"/>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0023834" y="1195248"/>
            <a:ext cx="1652406" cy="929478"/>
          </a:xfrm>
          <a:prstGeom prst="rect">
            <a:avLst/>
          </a:prstGeom>
        </p:spPr>
      </p:pic>
      <p:sp>
        <p:nvSpPr>
          <p:cNvPr id="5" name="Rectangle 4"/>
          <p:cNvSpPr/>
          <p:nvPr/>
        </p:nvSpPr>
        <p:spPr>
          <a:xfrm>
            <a:off x="2450107" y="2927852"/>
            <a:ext cx="4792970" cy="3599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dirty="0">
              <a:solidFill>
                <a:schemeClr val="tx1"/>
              </a:solidFill>
              <a:latin typeface="Times New Roman" panose="02020603050405020304" pitchFamily="18" charset="0"/>
              <a:cs typeface="Times New Roman" panose="02020603050405020304" pitchFamily="18" charset="0"/>
            </a:endParaRPr>
          </a:p>
          <a:p>
            <a:r>
              <a:rPr lang="en-US" sz="3600" b="1" dirty="0">
                <a:solidFill>
                  <a:schemeClr val="tx1"/>
                </a:solidFill>
                <a:latin typeface="Times New Roman" panose="02020603050405020304" pitchFamily="18" charset="0"/>
                <a:cs typeface="Times New Roman" panose="02020603050405020304" pitchFamily="18" charset="0"/>
              </a:rPr>
              <a:t>Work together to answer the given questions from your teacher .</a:t>
            </a:r>
          </a:p>
        </p:txBody>
      </p:sp>
      <p:sp>
        <p:nvSpPr>
          <p:cNvPr id="6" name="Rectangle 5"/>
          <p:cNvSpPr/>
          <p:nvPr/>
        </p:nvSpPr>
        <p:spPr>
          <a:xfrm>
            <a:off x="7435326" y="2968573"/>
            <a:ext cx="4019214" cy="3558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dirty="0">
              <a:solidFill>
                <a:schemeClr val="tx1"/>
              </a:solidFill>
              <a:latin typeface="Times New Roman" panose="02020603050405020304" pitchFamily="18" charset="0"/>
              <a:cs typeface="Times New Roman" panose="02020603050405020304" pitchFamily="18" charset="0"/>
            </a:endParaRPr>
          </a:p>
          <a:p>
            <a:r>
              <a:rPr lang="en-US" sz="3600" b="1" dirty="0">
                <a:solidFill>
                  <a:schemeClr val="tx1"/>
                </a:solidFill>
                <a:latin typeface="Times New Roman" panose="02020603050405020304" pitchFamily="18" charset="0"/>
                <a:cs typeface="Times New Roman" panose="02020603050405020304" pitchFamily="18" charset="0"/>
              </a:rPr>
              <a:t>Work together to answer the given questions from your teacher .</a:t>
            </a:r>
          </a:p>
        </p:txBody>
      </p:sp>
      <p:sp>
        <p:nvSpPr>
          <p:cNvPr id="7" name="Rectangle 6"/>
          <p:cNvSpPr/>
          <p:nvPr/>
        </p:nvSpPr>
        <p:spPr>
          <a:xfrm>
            <a:off x="2609082" y="2968572"/>
            <a:ext cx="3817844" cy="61282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Students 2+4 </a:t>
            </a:r>
          </a:p>
        </p:txBody>
      </p:sp>
      <p:sp>
        <p:nvSpPr>
          <p:cNvPr id="8" name="Rectangle 7"/>
          <p:cNvSpPr/>
          <p:nvPr/>
        </p:nvSpPr>
        <p:spPr>
          <a:xfrm>
            <a:off x="7817408" y="2970186"/>
            <a:ext cx="2768227" cy="61282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Students 1+4 </a:t>
            </a:r>
          </a:p>
        </p:txBody>
      </p:sp>
    </p:spTree>
    <p:extLst>
      <p:ext uri="{BB962C8B-B14F-4D97-AF65-F5344CB8AC3E}">
        <p14:creationId xmlns:p14="http://schemas.microsoft.com/office/powerpoint/2010/main" val="239829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00"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3"/>
                                        </p:tgtEl>
                                      </p:cBhvr>
                                    </p:cmd>
                                  </p:childTnLst>
                                </p:cTn>
                              </p:par>
                            </p:childTnLst>
                          </p:cTn>
                        </p:par>
                      </p:childTnLst>
                    </p:cTn>
                  </p:par>
                </p:childTnLst>
              </p:cTn>
              <p:nextCondLst>
                <p:cond evt="onClick" delay="0">
                  <p:tgtEl>
                    <p:spTgt spid="33"/>
                  </p:tgtEl>
                </p:cond>
              </p:nextCondLst>
            </p:seq>
            <p:video>
              <p:cMediaNode vol="80000">
                <p:cTn id="12" fill="hold" display="0">
                  <p:stCondLst>
                    <p:cond delay="indefinite"/>
                  </p:stCondLst>
                </p:cTn>
                <p:tgtEl>
                  <p:spTgt spid="3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72625" y="3429000"/>
            <a:ext cx="2158810" cy="360040"/>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61520" y="390510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539070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61520" y="488301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115209" y="2371115"/>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51023" y="287676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8791" y="5915932"/>
            <a:ext cx="2158810" cy="360040"/>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AutoShape 2" descr="How To Make Pineapple Juice (With or Without Juicer) - Alphafoodie">
            <a:extLst>
              <a:ext uri="{FF2B5EF4-FFF2-40B4-BE49-F238E27FC236}">
                <a16:creationId xmlns:a16="http://schemas.microsoft.com/office/drawing/2014/main" id="{65E5477E-9648-1DAC-772D-6F59B8FF00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Double Wave 27"/>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UNIT:4</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9</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Grammar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  / 2025</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grpSp>
        <p:nvGrpSpPr>
          <p:cNvPr id="22" name="Group 21">
            <a:extLst>
              <a:ext uri="{FF2B5EF4-FFF2-40B4-BE49-F238E27FC236}">
                <a16:creationId xmlns:a16="http://schemas.microsoft.com/office/drawing/2014/main" id="{49546511-6EF1-82A5-F4B8-F71D74A1729F}"/>
              </a:ext>
            </a:extLst>
          </p:cNvPr>
          <p:cNvGrpSpPr/>
          <p:nvPr/>
        </p:nvGrpSpPr>
        <p:grpSpPr>
          <a:xfrm>
            <a:off x="4812179" y="1437272"/>
            <a:ext cx="4249882" cy="4838700"/>
            <a:chOff x="0" y="0"/>
            <a:chExt cx="7965131" cy="10789098"/>
          </a:xfrm>
        </p:grpSpPr>
        <p:grpSp>
          <p:nvGrpSpPr>
            <p:cNvPr id="23" name="Group 22">
              <a:extLst>
                <a:ext uri="{FF2B5EF4-FFF2-40B4-BE49-F238E27FC236}">
                  <a16:creationId xmlns:a16="http://schemas.microsoft.com/office/drawing/2014/main" id="{71C18A57-B875-7F53-529E-F8364F5C60C0}"/>
                </a:ext>
              </a:extLst>
            </p:cNvPr>
            <p:cNvGrpSpPr/>
            <p:nvPr/>
          </p:nvGrpSpPr>
          <p:grpSpPr>
            <a:xfrm>
              <a:off x="0" y="0"/>
              <a:ext cx="7965131" cy="10789098"/>
              <a:chOff x="0" y="0"/>
              <a:chExt cx="7965131" cy="10789098"/>
            </a:xfrm>
          </p:grpSpPr>
          <p:sp>
            <p:nvSpPr>
              <p:cNvPr id="66" name="Freeform 65"/>
              <p:cNvSpPr/>
              <p:nvPr/>
            </p:nvSpPr>
            <p:spPr>
              <a:xfrm>
                <a:off x="231009" y="9406143"/>
                <a:ext cx="7556500" cy="1382955"/>
              </a:xfrm>
              <a:custGeom>
                <a:avLst/>
                <a:gdLst/>
                <a:ahLst/>
                <a:cxnLst/>
                <a:rect l="l" t="t" r="r" b="b"/>
                <a:pathLst>
                  <a:path w="7840270" h="1767625">
                    <a:moveTo>
                      <a:pt x="0" y="0"/>
                    </a:moveTo>
                    <a:lnTo>
                      <a:pt x="7840270" y="0"/>
                    </a:lnTo>
                    <a:lnTo>
                      <a:pt x="7840270" y="1767625"/>
                    </a:lnTo>
                    <a:lnTo>
                      <a:pt x="0" y="1767625"/>
                    </a:lnTo>
                    <a:lnTo>
                      <a:pt x="0" y="0"/>
                    </a:lnTo>
                    <a:close/>
                  </a:path>
                </a:pathLst>
              </a:custGeom>
              <a:blipFill>
                <a:blip r:embed="rId4">
                  <a:extLst>
                    <a:ext uri="{96DAC541-7B7A-43D3-8B79-37D633B846F1}">
                      <asvg:svgBlip xmlns:asvg="http://schemas.microsoft.com/office/drawing/2016/SVG/main" r:embed="rId5"/>
                    </a:ext>
                  </a:extLst>
                </a:blip>
                <a:stretch>
                  <a:fillRect l="-1855" r="-1901" b="-27815"/>
                </a:stretch>
              </a:blipFill>
            </p:spPr>
            <p:txBody>
              <a:bodyPr/>
              <a:lstStyle/>
              <a:p>
                <a:endParaRPr lang="en-US"/>
              </a:p>
            </p:txBody>
          </p:sp>
          <p:sp>
            <p:nvSpPr>
              <p:cNvPr id="67" name="Freeform 66"/>
              <p:cNvSpPr/>
              <p:nvPr/>
            </p:nvSpPr>
            <p:spPr>
              <a:xfrm rot="14999052" flipH="1">
                <a:off x="6428856" y="7743456"/>
                <a:ext cx="814564" cy="798273"/>
              </a:xfrm>
              <a:custGeom>
                <a:avLst/>
                <a:gdLst/>
                <a:ahLst/>
                <a:cxnLst/>
                <a:rect l="l" t="t" r="r" b="b"/>
                <a:pathLst>
                  <a:path w="814564" h="798273">
                    <a:moveTo>
                      <a:pt x="814564" y="0"/>
                    </a:moveTo>
                    <a:lnTo>
                      <a:pt x="0" y="0"/>
                    </a:lnTo>
                    <a:lnTo>
                      <a:pt x="0" y="798273"/>
                    </a:lnTo>
                    <a:lnTo>
                      <a:pt x="814564" y="798273"/>
                    </a:lnTo>
                    <a:lnTo>
                      <a:pt x="814564"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8" name="Freeform: Shape 123447634">
                <a:extLst>
                  <a:ext uri="{FF2B5EF4-FFF2-40B4-BE49-F238E27FC236}">
                    <a16:creationId xmlns:a16="http://schemas.microsoft.com/office/drawing/2014/main" id="{765D9966-5E4F-EC86-EFFC-1B59C6AEC85D}"/>
                  </a:ext>
                </a:extLst>
              </p:cNvPr>
              <p:cNvSpPr/>
              <p:nvPr/>
            </p:nvSpPr>
            <p:spPr>
              <a:xfrm rot="13805431">
                <a:off x="267014" y="8567685"/>
                <a:ext cx="399421" cy="933450"/>
              </a:xfrm>
              <a:custGeom>
                <a:avLst/>
                <a:gdLst>
                  <a:gd name="connsiteX0" fmla="*/ 399421 w 399421"/>
                  <a:gd name="connsiteY0" fmla="*/ 933450 h 933450"/>
                  <a:gd name="connsiteX1" fmla="*/ 0 w 399421"/>
                  <a:gd name="connsiteY1" fmla="*/ 933450 h 933450"/>
                  <a:gd name="connsiteX2" fmla="*/ 0 w 399421"/>
                  <a:gd name="connsiteY2" fmla="*/ 0 h 933450"/>
                  <a:gd name="connsiteX3" fmla="*/ 9105 w 399421"/>
                  <a:gd name="connsiteY3" fmla="*/ 1 h 933450"/>
                  <a:gd name="connsiteX4" fmla="*/ 399421 w 399421"/>
                  <a:gd name="connsiteY4" fmla="*/ 326466 h 933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421" h="933450">
                    <a:moveTo>
                      <a:pt x="399421" y="933450"/>
                    </a:moveTo>
                    <a:lnTo>
                      <a:pt x="0" y="933450"/>
                    </a:lnTo>
                    <a:lnTo>
                      <a:pt x="0" y="0"/>
                    </a:lnTo>
                    <a:lnTo>
                      <a:pt x="9105" y="1"/>
                    </a:lnTo>
                    <a:lnTo>
                      <a:pt x="399421" y="326466"/>
                    </a:lnTo>
                    <a:close/>
                  </a:path>
                </a:pathLst>
              </a:custGeom>
              <a:blipFill>
                <a:blip r:embed="rId8">
                  <a:extLst>
                    <a:ext uri="{96DAC541-7B7A-43D3-8B79-37D633B846F1}">
                      <asvg:svgBlip xmlns:asvg="http://schemas.microsoft.com/office/drawing/2016/SVG/main" r:embed="rId9"/>
                    </a:ext>
                  </a:extLst>
                </a:blip>
                <a:stretch>
                  <a:fillRect l="-1" t="-4598" r="1"/>
                </a:stretch>
              </a:blipFill>
            </p:spPr>
            <p:txBody>
              <a:bodyPr wrap="square">
                <a:noAutofit/>
              </a:bodyPr>
              <a:lstStyle/>
              <a:p>
                <a:endParaRPr lang="en-US"/>
              </a:p>
            </p:txBody>
          </p:sp>
          <p:sp>
            <p:nvSpPr>
              <p:cNvPr id="69" name="Freeform 68"/>
              <p:cNvSpPr/>
              <p:nvPr/>
            </p:nvSpPr>
            <p:spPr>
              <a:xfrm>
                <a:off x="231007" y="6405373"/>
                <a:ext cx="606838" cy="1129032"/>
              </a:xfrm>
              <a:custGeom>
                <a:avLst/>
                <a:gdLst/>
                <a:ahLst/>
                <a:cxnLst/>
                <a:rect l="l" t="t" r="r" b="b"/>
                <a:pathLst>
                  <a:path w="1233915" h="1129032">
                    <a:moveTo>
                      <a:pt x="0" y="0"/>
                    </a:moveTo>
                    <a:lnTo>
                      <a:pt x="1233915" y="0"/>
                    </a:lnTo>
                    <a:lnTo>
                      <a:pt x="1233915" y="1129032"/>
                    </a:lnTo>
                    <a:lnTo>
                      <a:pt x="0" y="1129032"/>
                    </a:lnTo>
                    <a:lnTo>
                      <a:pt x="0" y="0"/>
                    </a:lnTo>
                    <a:close/>
                  </a:path>
                </a:pathLst>
              </a:custGeom>
              <a:blipFill>
                <a:blip r:embed="rId10">
                  <a:extLst>
                    <a:ext uri="{96DAC541-7B7A-43D3-8B79-37D633B846F1}">
                      <asvg:svgBlip xmlns:asvg="http://schemas.microsoft.com/office/drawing/2016/SVG/main" r:embed="rId11"/>
                    </a:ext>
                  </a:extLst>
                </a:blip>
                <a:stretch>
                  <a:fillRect l="-103335"/>
                </a:stretch>
              </a:blipFill>
            </p:spPr>
            <p:txBody>
              <a:bodyPr/>
              <a:lstStyle/>
              <a:p>
                <a:endParaRPr lang="en-US"/>
              </a:p>
            </p:txBody>
          </p:sp>
          <p:sp>
            <p:nvSpPr>
              <p:cNvPr id="70" name="Freeform: Shape 865308075">
                <a:extLst>
                  <a:ext uri="{FF2B5EF4-FFF2-40B4-BE49-F238E27FC236}">
                    <a16:creationId xmlns:a16="http://schemas.microsoft.com/office/drawing/2014/main" id="{E04819CA-05BA-BCB3-AB1C-51E89E1938F1}"/>
                  </a:ext>
                </a:extLst>
              </p:cNvPr>
              <p:cNvSpPr/>
              <p:nvPr/>
            </p:nvSpPr>
            <p:spPr>
              <a:xfrm rot="18900000">
                <a:off x="7347686" y="5930056"/>
                <a:ext cx="546903" cy="1017474"/>
              </a:xfrm>
              <a:custGeom>
                <a:avLst/>
                <a:gdLst>
                  <a:gd name="connsiteX0" fmla="*/ 546903 w 546903"/>
                  <a:gd name="connsiteY0" fmla="*/ 0 h 1017474"/>
                  <a:gd name="connsiteX1" fmla="*/ 546903 w 546903"/>
                  <a:gd name="connsiteY1" fmla="*/ 470571 h 1017474"/>
                  <a:gd name="connsiteX2" fmla="*/ 0 w 546903"/>
                  <a:gd name="connsiteY2" fmla="*/ 1017474 h 1017474"/>
                  <a:gd name="connsiteX3" fmla="*/ 0 w 546903"/>
                  <a:gd name="connsiteY3" fmla="*/ 0 h 1017474"/>
                </a:gdLst>
                <a:ahLst/>
                <a:cxnLst>
                  <a:cxn ang="0">
                    <a:pos x="connsiteX0" y="connsiteY0"/>
                  </a:cxn>
                  <a:cxn ang="0">
                    <a:pos x="connsiteX1" y="connsiteY1"/>
                  </a:cxn>
                  <a:cxn ang="0">
                    <a:pos x="connsiteX2" y="connsiteY2"/>
                  </a:cxn>
                  <a:cxn ang="0">
                    <a:pos x="connsiteX3" y="connsiteY3"/>
                  </a:cxn>
                </a:cxnLst>
                <a:rect l="l" t="t" r="r" b="b"/>
                <a:pathLst>
                  <a:path w="546903" h="1017474">
                    <a:moveTo>
                      <a:pt x="546903" y="0"/>
                    </a:moveTo>
                    <a:lnTo>
                      <a:pt x="546903" y="470571"/>
                    </a:lnTo>
                    <a:lnTo>
                      <a:pt x="0" y="1017474"/>
                    </a:lnTo>
                    <a:lnTo>
                      <a:pt x="0" y="0"/>
                    </a:lnTo>
                    <a:close/>
                  </a:path>
                </a:pathLst>
              </a:custGeom>
              <a:blipFill>
                <a:blip r:embed="rId8">
                  <a:extLst>
                    <a:ext uri="{96DAC541-7B7A-43D3-8B79-37D633B846F1}">
                      <asvg:svgBlip xmlns:asvg="http://schemas.microsoft.com/office/drawing/2016/SVG/main" r:embed="rId9"/>
                    </a:ext>
                  </a:extLst>
                </a:blip>
                <a:stretch>
                  <a:fillRect b="-12488"/>
                </a:stretch>
              </a:blipFill>
            </p:spPr>
            <p:txBody>
              <a:bodyPr wrap="square">
                <a:noAutofit/>
              </a:bodyPr>
              <a:lstStyle/>
              <a:p>
                <a:endParaRPr lang="en-US"/>
              </a:p>
            </p:txBody>
          </p:sp>
          <p:sp>
            <p:nvSpPr>
              <p:cNvPr id="71" name="Freeform 70"/>
              <p:cNvSpPr/>
              <p:nvPr/>
            </p:nvSpPr>
            <p:spPr>
              <a:xfrm rot="18900000" flipH="1">
                <a:off x="919406" y="5054572"/>
                <a:ext cx="315823" cy="772012"/>
              </a:xfrm>
              <a:custGeom>
                <a:avLst/>
                <a:gdLst/>
                <a:ahLst/>
                <a:cxnLst/>
                <a:rect l="l" t="t" r="r" b="b"/>
                <a:pathLst>
                  <a:path w="315823" h="772012">
                    <a:moveTo>
                      <a:pt x="315823" y="0"/>
                    </a:moveTo>
                    <a:lnTo>
                      <a:pt x="0" y="0"/>
                    </a:lnTo>
                    <a:lnTo>
                      <a:pt x="0" y="772012"/>
                    </a:lnTo>
                    <a:lnTo>
                      <a:pt x="315823" y="772012"/>
                    </a:lnTo>
                    <a:lnTo>
                      <a:pt x="315823"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2" name="Freeform 71"/>
              <p:cNvSpPr/>
              <p:nvPr/>
            </p:nvSpPr>
            <p:spPr>
              <a:xfrm>
                <a:off x="7068046" y="3321836"/>
                <a:ext cx="719463" cy="789734"/>
              </a:xfrm>
              <a:custGeom>
                <a:avLst/>
                <a:gdLst/>
                <a:ahLst/>
                <a:cxnLst/>
                <a:rect l="l" t="t" r="r" b="b"/>
                <a:pathLst>
                  <a:path w="863098" h="789734">
                    <a:moveTo>
                      <a:pt x="0" y="0"/>
                    </a:moveTo>
                    <a:lnTo>
                      <a:pt x="863098" y="0"/>
                    </a:lnTo>
                    <a:lnTo>
                      <a:pt x="863098" y="789734"/>
                    </a:lnTo>
                    <a:lnTo>
                      <a:pt x="0" y="789734"/>
                    </a:lnTo>
                    <a:lnTo>
                      <a:pt x="0" y="0"/>
                    </a:lnTo>
                    <a:close/>
                  </a:path>
                </a:pathLst>
              </a:custGeom>
              <a:blipFill>
                <a:blip r:embed="rId10">
                  <a:extLst>
                    <a:ext uri="{96DAC541-7B7A-43D3-8B79-37D633B846F1}">
                      <asvg:svgBlip xmlns:asvg="http://schemas.microsoft.com/office/drawing/2016/SVG/main" r:embed="rId11"/>
                    </a:ext>
                  </a:extLst>
                </a:blip>
                <a:stretch>
                  <a:fillRect r="-19964"/>
                </a:stretch>
              </a:blipFill>
            </p:spPr>
            <p:txBody>
              <a:bodyPr/>
              <a:lstStyle/>
              <a:p>
                <a:endParaRPr lang="en-US"/>
              </a:p>
            </p:txBody>
          </p:sp>
          <p:sp>
            <p:nvSpPr>
              <p:cNvPr id="73" name="Freeform 72"/>
              <p:cNvSpPr/>
              <p:nvPr/>
            </p:nvSpPr>
            <p:spPr>
              <a:xfrm rot="16917790" flipH="1">
                <a:off x="770253" y="2935190"/>
                <a:ext cx="814564" cy="798273"/>
              </a:xfrm>
              <a:custGeom>
                <a:avLst/>
                <a:gdLst/>
                <a:ahLst/>
                <a:cxnLst/>
                <a:rect l="l" t="t" r="r" b="b"/>
                <a:pathLst>
                  <a:path w="814564" h="798273">
                    <a:moveTo>
                      <a:pt x="814564" y="0"/>
                    </a:moveTo>
                    <a:lnTo>
                      <a:pt x="0" y="0"/>
                    </a:lnTo>
                    <a:lnTo>
                      <a:pt x="0" y="798273"/>
                    </a:lnTo>
                    <a:lnTo>
                      <a:pt x="814564" y="798273"/>
                    </a:lnTo>
                    <a:lnTo>
                      <a:pt x="814564"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4" name="Freeform: Shape 579232229">
                <a:extLst>
                  <a:ext uri="{FF2B5EF4-FFF2-40B4-BE49-F238E27FC236}">
                    <a16:creationId xmlns:a16="http://schemas.microsoft.com/office/drawing/2014/main" id="{8B33A814-E9FB-BE4F-A595-46FAB19D5F75}"/>
                  </a:ext>
                </a:extLst>
              </p:cNvPr>
              <p:cNvSpPr/>
              <p:nvPr/>
            </p:nvSpPr>
            <p:spPr>
              <a:xfrm rot="13315919">
                <a:off x="7331613" y="1716124"/>
                <a:ext cx="633518" cy="1121699"/>
              </a:xfrm>
              <a:custGeom>
                <a:avLst/>
                <a:gdLst>
                  <a:gd name="connsiteX0" fmla="*/ 633518 w 633518"/>
                  <a:gd name="connsiteY0" fmla="*/ 1121699 h 1121699"/>
                  <a:gd name="connsiteX1" fmla="*/ 0 w 633518"/>
                  <a:gd name="connsiteY1" fmla="*/ 416424 h 1121699"/>
                  <a:gd name="connsiteX2" fmla="*/ 0 w 633518"/>
                  <a:gd name="connsiteY2" fmla="*/ 0 h 1121699"/>
                  <a:gd name="connsiteX3" fmla="*/ 633518 w 633518"/>
                  <a:gd name="connsiteY3" fmla="*/ 0 h 1121699"/>
                </a:gdLst>
                <a:ahLst/>
                <a:cxnLst>
                  <a:cxn ang="0">
                    <a:pos x="connsiteX0" y="connsiteY0"/>
                  </a:cxn>
                  <a:cxn ang="0">
                    <a:pos x="connsiteX1" y="connsiteY1"/>
                  </a:cxn>
                  <a:cxn ang="0">
                    <a:pos x="connsiteX2" y="connsiteY2"/>
                  </a:cxn>
                  <a:cxn ang="0">
                    <a:pos x="connsiteX3" y="connsiteY3"/>
                  </a:cxn>
                </a:cxnLst>
                <a:rect l="l" t="t" r="r" b="b"/>
                <a:pathLst>
                  <a:path w="633518" h="1121699">
                    <a:moveTo>
                      <a:pt x="633518" y="1121699"/>
                    </a:moveTo>
                    <a:lnTo>
                      <a:pt x="0" y="416424"/>
                    </a:lnTo>
                    <a:lnTo>
                      <a:pt x="0" y="0"/>
                    </a:lnTo>
                    <a:lnTo>
                      <a:pt x="633518" y="0"/>
                    </a:lnTo>
                    <a:close/>
                  </a:path>
                </a:pathLst>
              </a:custGeom>
              <a:blipFill>
                <a:blip r:embed="rId8">
                  <a:extLst>
                    <a:ext uri="{96DAC541-7B7A-43D3-8B79-37D633B846F1}">
                      <asvg:svgBlip xmlns:asvg="http://schemas.microsoft.com/office/drawing/2016/SVG/main" r:embed="rId9"/>
                    </a:ext>
                  </a:extLst>
                </a:blip>
                <a:stretch>
                  <a:fillRect b="-24510"/>
                </a:stretch>
              </a:blipFill>
            </p:spPr>
            <p:txBody>
              <a:bodyPr wrap="square">
                <a:noAutofit/>
              </a:bodyPr>
              <a:lstStyle/>
              <a:p>
                <a:endParaRPr lang="en-US"/>
              </a:p>
            </p:txBody>
          </p:sp>
          <p:sp>
            <p:nvSpPr>
              <p:cNvPr id="75" name="Freeform: Shape 1637898286">
                <a:extLst>
                  <a:ext uri="{FF2B5EF4-FFF2-40B4-BE49-F238E27FC236}">
                    <a16:creationId xmlns:a16="http://schemas.microsoft.com/office/drawing/2014/main" id="{DFB4633E-1017-55ED-2890-A07DF3A335ED}"/>
                  </a:ext>
                </a:extLst>
              </p:cNvPr>
              <p:cNvSpPr/>
              <p:nvPr/>
            </p:nvSpPr>
            <p:spPr>
              <a:xfrm rot="18900000">
                <a:off x="132893" y="1231282"/>
                <a:ext cx="546902" cy="1076239"/>
              </a:xfrm>
              <a:custGeom>
                <a:avLst/>
                <a:gdLst>
                  <a:gd name="connsiteX0" fmla="*/ 546902 w 546902"/>
                  <a:gd name="connsiteY0" fmla="*/ 0 h 1076239"/>
                  <a:gd name="connsiteX1" fmla="*/ 546902 w 546902"/>
                  <a:gd name="connsiteY1" fmla="*/ 1076239 h 1076239"/>
                  <a:gd name="connsiteX2" fmla="*/ 0 w 546902"/>
                  <a:gd name="connsiteY2" fmla="*/ 1076239 h 1076239"/>
                  <a:gd name="connsiteX3" fmla="*/ 0 w 546902"/>
                  <a:gd name="connsiteY3" fmla="*/ 563606 h 1076239"/>
                  <a:gd name="connsiteX4" fmla="*/ 499066 w 546902"/>
                  <a:gd name="connsiteY4" fmla="*/ 64540 h 1076239"/>
                  <a:gd name="connsiteX5" fmla="*/ 434525 w 546902"/>
                  <a:gd name="connsiteY5" fmla="*/ 0 h 107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902" h="1076239">
                    <a:moveTo>
                      <a:pt x="546902" y="0"/>
                    </a:moveTo>
                    <a:lnTo>
                      <a:pt x="546902" y="1076239"/>
                    </a:lnTo>
                    <a:lnTo>
                      <a:pt x="0" y="1076239"/>
                    </a:lnTo>
                    <a:lnTo>
                      <a:pt x="0" y="563606"/>
                    </a:lnTo>
                    <a:lnTo>
                      <a:pt x="499066" y="64540"/>
                    </a:lnTo>
                    <a:lnTo>
                      <a:pt x="434525" y="0"/>
                    </a:lnTo>
                    <a:close/>
                  </a:path>
                </a:pathLst>
              </a:custGeom>
              <a:blipFill>
                <a:blip r:embed="rId8">
                  <a:extLst>
                    <a:ext uri="{96DAC541-7B7A-43D3-8B79-37D633B846F1}">
                      <asvg:svgBlip xmlns:asvg="http://schemas.microsoft.com/office/drawing/2016/SVG/main" r:embed="rId9"/>
                    </a:ext>
                  </a:extLst>
                </a:blip>
                <a:stretch>
                  <a:fillRect t="-24218" b="1"/>
                </a:stretch>
              </a:blipFill>
            </p:spPr>
            <p:txBody>
              <a:bodyPr wrap="square">
                <a:noAutofit/>
              </a:bodyPr>
              <a:lstStyle/>
              <a:p>
                <a:endParaRPr lang="en-US"/>
              </a:p>
            </p:txBody>
          </p:sp>
          <p:sp>
            <p:nvSpPr>
              <p:cNvPr id="76" name="Freeform 75"/>
              <p:cNvSpPr/>
              <p:nvPr/>
            </p:nvSpPr>
            <p:spPr>
              <a:xfrm>
                <a:off x="6411586" y="1"/>
                <a:ext cx="1375923" cy="1697415"/>
              </a:xfrm>
              <a:custGeom>
                <a:avLst/>
                <a:gdLst/>
                <a:ahLst/>
                <a:cxnLst/>
                <a:rect l="l" t="t" r="r" b="b"/>
                <a:pathLst>
                  <a:path w="1988491" h="2146819">
                    <a:moveTo>
                      <a:pt x="0" y="0"/>
                    </a:moveTo>
                    <a:lnTo>
                      <a:pt x="1988491" y="0"/>
                    </a:lnTo>
                    <a:lnTo>
                      <a:pt x="1988491" y="2146819"/>
                    </a:lnTo>
                    <a:lnTo>
                      <a:pt x="0" y="2146819"/>
                    </a:lnTo>
                    <a:lnTo>
                      <a:pt x="0" y="0"/>
                    </a:lnTo>
                    <a:close/>
                  </a:path>
                </a:pathLst>
              </a:custGeom>
              <a:blipFill>
                <a:blip r:embed="rId12">
                  <a:extLst>
                    <a:ext uri="{96DAC541-7B7A-43D3-8B79-37D633B846F1}">
                      <asvg:svgBlip xmlns:asvg="http://schemas.microsoft.com/office/drawing/2016/SVG/main" r:embed="rId13"/>
                    </a:ext>
                  </a:extLst>
                </a:blip>
                <a:stretch>
                  <a:fillRect l="-1" t="-26476" r="-44520"/>
                </a:stretch>
              </a:blipFill>
            </p:spPr>
            <p:txBody>
              <a:bodyPr/>
              <a:lstStyle/>
              <a:p>
                <a:endParaRPr lang="en-US"/>
              </a:p>
            </p:txBody>
          </p:sp>
          <p:sp>
            <p:nvSpPr>
              <p:cNvPr id="77" name="Freeform 76"/>
              <p:cNvSpPr/>
              <p:nvPr/>
            </p:nvSpPr>
            <p:spPr>
              <a:xfrm flipH="1">
                <a:off x="231007" y="0"/>
                <a:ext cx="1600553" cy="1081623"/>
              </a:xfrm>
              <a:custGeom>
                <a:avLst/>
                <a:gdLst/>
                <a:ahLst/>
                <a:cxnLst/>
                <a:rect l="l" t="t" r="r" b="b"/>
                <a:pathLst>
                  <a:path w="2534610" h="1134238">
                    <a:moveTo>
                      <a:pt x="2534610" y="0"/>
                    </a:moveTo>
                    <a:lnTo>
                      <a:pt x="0" y="0"/>
                    </a:lnTo>
                    <a:lnTo>
                      <a:pt x="0" y="1134238"/>
                    </a:lnTo>
                    <a:lnTo>
                      <a:pt x="2534610" y="1134238"/>
                    </a:lnTo>
                    <a:lnTo>
                      <a:pt x="2534610" y="0"/>
                    </a:lnTo>
                    <a:close/>
                  </a:path>
                </a:pathLst>
              </a:custGeom>
              <a:blipFill>
                <a:blip r:embed="rId14">
                  <a:extLst>
                    <a:ext uri="{96DAC541-7B7A-43D3-8B79-37D633B846F1}">
                      <asvg:svgBlip xmlns:asvg="http://schemas.microsoft.com/office/drawing/2016/SVG/main" r:embed="rId15"/>
                    </a:ext>
                  </a:extLst>
                </a:blip>
                <a:stretch>
                  <a:fillRect t="-4864" r="-58358"/>
                </a:stretch>
              </a:blipFill>
            </p:spPr>
            <p:txBody>
              <a:bodyPr/>
              <a:lstStyle/>
              <a:p>
                <a:endParaRPr lang="en-US"/>
              </a:p>
            </p:txBody>
          </p:sp>
        </p:grpSp>
        <p:grpSp>
          <p:nvGrpSpPr>
            <p:cNvPr id="25" name="Group 24">
              <a:extLst>
                <a:ext uri="{FF2B5EF4-FFF2-40B4-BE49-F238E27FC236}">
                  <a16:creationId xmlns:a16="http://schemas.microsoft.com/office/drawing/2014/main" id="{E311B18D-5382-8CE8-5DB4-99794486C555}"/>
                </a:ext>
              </a:extLst>
            </p:cNvPr>
            <p:cNvGrpSpPr/>
            <p:nvPr/>
          </p:nvGrpSpPr>
          <p:grpSpPr>
            <a:xfrm>
              <a:off x="1379843" y="7609827"/>
              <a:ext cx="5289990" cy="2305828"/>
              <a:chOff x="1379843" y="7609827"/>
              <a:chExt cx="5289990" cy="2305828"/>
            </a:xfrm>
          </p:grpSpPr>
          <p:sp>
            <p:nvSpPr>
              <p:cNvPr id="62" name="Rectangle: Rounded Corners 1655792224">
                <a:extLst>
                  <a:ext uri="{FF2B5EF4-FFF2-40B4-BE49-F238E27FC236}">
                    <a16:creationId xmlns:a16="http://schemas.microsoft.com/office/drawing/2014/main" id="{270E821B-A86F-D99C-7249-10279827E0D9}"/>
                  </a:ext>
                </a:extLst>
              </p:cNvPr>
              <p:cNvSpPr/>
              <p:nvPr/>
            </p:nvSpPr>
            <p:spPr>
              <a:xfrm>
                <a:off x="1379843" y="8622783"/>
                <a:ext cx="5289990" cy="129287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1800" kern="1200">
                    <a:solidFill>
                      <a:srgbClr val="FFFFFF"/>
                    </a:solidFill>
                    <a:effectLst/>
                    <a:ea typeface="Calibri" panose="020F0502020204030204" pitchFamily="34" charset="0"/>
                    <a:cs typeface="Arial" panose="020B0604020202020204" pitchFamily="34" charset="0"/>
                  </a:rPr>
                  <a:t>     </a:t>
                </a:r>
                <a:endParaRPr lang="en-US" sz="1100" kern="100">
                  <a:effectLst/>
                  <a:ea typeface="Calibri" panose="020F0502020204030204" pitchFamily="34" charset="0"/>
                  <a:cs typeface="Arial" panose="020B0604020202020204" pitchFamily="34" charset="0"/>
                </a:endParaRPr>
              </a:p>
            </p:txBody>
          </p:sp>
          <p:sp>
            <p:nvSpPr>
              <p:cNvPr id="63" name="TextBox 15"/>
              <p:cNvSpPr txBox="1"/>
              <p:nvPr/>
            </p:nvSpPr>
            <p:spPr>
              <a:xfrm>
                <a:off x="1500253" y="7609827"/>
                <a:ext cx="5111579" cy="906764"/>
              </a:xfrm>
              <a:prstGeom prst="rect">
                <a:avLst/>
              </a:prstGeom>
            </p:spPr>
            <p:txBody>
              <a:bodyPr wrap="square" lIns="0" tIns="0" rIns="0" bIns="0" rtlCol="0" anchor="t">
                <a:noAutofit/>
              </a:bodyPr>
              <a:lstStyle/>
              <a:p>
                <a:pPr marL="0" marR="0" algn="ctr">
                  <a:lnSpc>
                    <a:spcPts val="1920"/>
                  </a:lnSpc>
                  <a:spcBef>
                    <a:spcPts val="0"/>
                  </a:spcBef>
                  <a:spcAft>
                    <a:spcPts val="0"/>
                  </a:spcAft>
                </a:pPr>
                <a:r>
                  <a:rPr lang="en-US" sz="1600" kern="1200">
                    <a:solidFill>
                      <a:srgbClr val="330000"/>
                    </a:solidFill>
                    <a:effectLst/>
                    <a:latin typeface="Fredoka Medium"/>
                    <a:ea typeface="Calibri" panose="020F0502020204030204" pitchFamily="34" charset="0"/>
                    <a:cs typeface="Arial" panose="020B0604020202020204" pitchFamily="34" charset="0"/>
                  </a:rPr>
                  <a:t>Question I still have</a:t>
                </a:r>
                <a:endParaRPr lang="en-US" sz="11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64" name="Freeform 63"/>
              <p:cNvSpPr/>
              <p:nvPr/>
            </p:nvSpPr>
            <p:spPr>
              <a:xfrm>
                <a:off x="1652425" y="8754471"/>
                <a:ext cx="795169" cy="820531"/>
              </a:xfrm>
              <a:custGeom>
                <a:avLst/>
                <a:gdLst/>
                <a:ahLst/>
                <a:cxnLst/>
                <a:rect l="l" t="t" r="r" b="b"/>
                <a:pathLst>
                  <a:path w="1060226" h="1094042">
                    <a:moveTo>
                      <a:pt x="0" y="0"/>
                    </a:moveTo>
                    <a:lnTo>
                      <a:pt x="1060226" y="0"/>
                    </a:lnTo>
                    <a:lnTo>
                      <a:pt x="1060226" y="1094042"/>
                    </a:lnTo>
                    <a:lnTo>
                      <a:pt x="0" y="10940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65" name="TextBox 32"/>
              <p:cNvSpPr txBox="1"/>
              <p:nvPr/>
            </p:nvSpPr>
            <p:spPr>
              <a:xfrm rot="21490123">
                <a:off x="1789813" y="8805788"/>
                <a:ext cx="452600" cy="777358"/>
              </a:xfrm>
              <a:prstGeom prst="rect">
                <a:avLst/>
              </a:prstGeom>
            </p:spPr>
            <p:txBody>
              <a:bodyPr wrap="square" lIns="0" tIns="0" rIns="0" bIns="0" rtlCol="0" anchor="t">
                <a:noAutofit/>
              </a:bodyPr>
              <a:lstStyle/>
              <a:p>
                <a:pPr marL="0" marR="0" algn="ctr">
                  <a:lnSpc>
                    <a:spcPts val="2935"/>
                  </a:lnSpc>
                  <a:spcBef>
                    <a:spcPts val="0"/>
                  </a:spcBef>
                  <a:spcAft>
                    <a:spcPts val="0"/>
                  </a:spcAft>
                </a:pPr>
                <a:r>
                  <a:rPr lang="en-US" sz="2400" b="1" kern="1200">
                    <a:solidFill>
                      <a:srgbClr val="FFFFFF"/>
                    </a:solidFill>
                    <a:effectLst/>
                    <a:latin typeface="Fredoka"/>
                    <a:ea typeface="Calibri" panose="020F0502020204030204" pitchFamily="34" charset="0"/>
                    <a:cs typeface="Arial" panose="020B0604020202020204" pitchFamily="34" charset="0"/>
                  </a:rPr>
                  <a:t>1</a:t>
                </a:r>
                <a:endParaRPr lang="en-US" sz="1100" kern="1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02BED5C1-BDE1-F8E0-17AB-5C41485CCE1F}"/>
                </a:ext>
              </a:extLst>
            </p:cNvPr>
            <p:cNvGrpSpPr/>
            <p:nvPr/>
          </p:nvGrpSpPr>
          <p:grpSpPr>
            <a:xfrm>
              <a:off x="1379841" y="5373311"/>
              <a:ext cx="5958222" cy="2161096"/>
              <a:chOff x="1379841" y="5373311"/>
              <a:chExt cx="5958222" cy="2161096"/>
            </a:xfrm>
          </p:grpSpPr>
          <p:sp>
            <p:nvSpPr>
              <p:cNvPr id="58" name="Rectangle: Rounded Corners 1758557889">
                <a:extLst>
                  <a:ext uri="{FF2B5EF4-FFF2-40B4-BE49-F238E27FC236}">
                    <a16:creationId xmlns:a16="http://schemas.microsoft.com/office/drawing/2014/main" id="{0E7451D6-D784-8DFD-B7BA-BB670A5A0156}"/>
                  </a:ext>
                </a:extLst>
              </p:cNvPr>
              <p:cNvSpPr/>
              <p:nvPr/>
            </p:nvSpPr>
            <p:spPr>
              <a:xfrm>
                <a:off x="1379841" y="6244085"/>
                <a:ext cx="5958222" cy="129032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1800" kern="1200">
                    <a:solidFill>
                      <a:srgbClr val="FFFFFF"/>
                    </a:solidFill>
                    <a:effectLst/>
                    <a:ea typeface="Calibri" panose="020F0502020204030204" pitchFamily="34" charset="0"/>
                    <a:cs typeface="Arial" panose="020B0604020202020204" pitchFamily="34" charset="0"/>
                  </a:rPr>
                  <a:t>     </a:t>
                </a:r>
              </a:p>
            </p:txBody>
          </p:sp>
          <p:sp>
            <p:nvSpPr>
              <p:cNvPr id="59" name="TextBox 22"/>
              <p:cNvSpPr txBox="1"/>
              <p:nvPr/>
            </p:nvSpPr>
            <p:spPr>
              <a:xfrm>
                <a:off x="1500253" y="5373311"/>
                <a:ext cx="5188911" cy="979564"/>
              </a:xfrm>
              <a:prstGeom prst="rect">
                <a:avLst/>
              </a:prstGeom>
            </p:spPr>
            <p:txBody>
              <a:bodyPr wrap="square" lIns="0" tIns="0" rIns="0" bIns="0" rtlCol="0" anchor="t">
                <a:noAutofit/>
              </a:bodyPr>
              <a:lstStyle/>
              <a:p>
                <a:pPr marL="0" marR="0" algn="ctr">
                  <a:lnSpc>
                    <a:spcPts val="1920"/>
                  </a:lnSpc>
                  <a:spcBef>
                    <a:spcPts val="0"/>
                  </a:spcBef>
                  <a:spcAft>
                    <a:spcPts val="0"/>
                  </a:spcAft>
                </a:pPr>
                <a:r>
                  <a:rPr lang="en-US" sz="1600" kern="1200">
                    <a:solidFill>
                      <a:srgbClr val="330000"/>
                    </a:solidFill>
                    <a:effectLst/>
                    <a:latin typeface="Fredoka Medium"/>
                    <a:ea typeface="Calibri" panose="020F0502020204030204" pitchFamily="34" charset="0"/>
                    <a:cs typeface="Arial" panose="020B0604020202020204" pitchFamily="34" charset="0"/>
                  </a:rPr>
                  <a:t>Things I found interesting</a:t>
                </a:r>
                <a:endParaRPr lang="en-US" sz="11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60" name="Freeform 59"/>
              <p:cNvSpPr/>
              <p:nvPr/>
            </p:nvSpPr>
            <p:spPr>
              <a:xfrm>
                <a:off x="1652425" y="6352874"/>
                <a:ext cx="795169" cy="820531"/>
              </a:xfrm>
              <a:custGeom>
                <a:avLst/>
                <a:gdLst/>
                <a:ahLst/>
                <a:cxnLst/>
                <a:rect l="l" t="t" r="r" b="b"/>
                <a:pathLst>
                  <a:path w="1060226" h="1094042">
                    <a:moveTo>
                      <a:pt x="0" y="0"/>
                    </a:moveTo>
                    <a:lnTo>
                      <a:pt x="1060226" y="0"/>
                    </a:lnTo>
                    <a:lnTo>
                      <a:pt x="1060226" y="1094042"/>
                    </a:lnTo>
                    <a:lnTo>
                      <a:pt x="0" y="10940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61" name="TextBox 25"/>
              <p:cNvSpPr txBox="1"/>
              <p:nvPr/>
            </p:nvSpPr>
            <p:spPr>
              <a:xfrm rot="21490123">
                <a:off x="1855786" y="6322055"/>
                <a:ext cx="388116" cy="673731"/>
              </a:xfrm>
              <a:prstGeom prst="rect">
                <a:avLst/>
              </a:prstGeom>
            </p:spPr>
            <p:txBody>
              <a:bodyPr wrap="square" lIns="0" tIns="0" rIns="0" bIns="0" rtlCol="0" anchor="t">
                <a:noAutofit/>
              </a:bodyPr>
              <a:lstStyle/>
              <a:p>
                <a:pPr marL="0" marR="0" algn="ctr">
                  <a:lnSpc>
                    <a:spcPts val="2935"/>
                  </a:lnSpc>
                  <a:spcBef>
                    <a:spcPts val="0"/>
                  </a:spcBef>
                  <a:spcAft>
                    <a:spcPts val="0"/>
                  </a:spcAft>
                </a:pPr>
                <a:r>
                  <a:rPr lang="en-US" sz="2400" b="1" kern="1200">
                    <a:solidFill>
                      <a:srgbClr val="FFFFFF"/>
                    </a:solidFill>
                    <a:effectLst/>
                    <a:latin typeface="Fredoka"/>
                    <a:ea typeface="Calibri" panose="020F0502020204030204" pitchFamily="34" charset="0"/>
                    <a:cs typeface="Arial" panose="020B0604020202020204" pitchFamily="34" charset="0"/>
                  </a:rPr>
                  <a:t>2</a:t>
                </a:r>
                <a:endParaRPr lang="en-US" sz="1100" kern="1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7E6B4F9E-CB5C-83A4-D265-00520790802B}"/>
                </a:ext>
              </a:extLst>
            </p:cNvPr>
            <p:cNvGrpSpPr/>
            <p:nvPr/>
          </p:nvGrpSpPr>
          <p:grpSpPr>
            <a:xfrm>
              <a:off x="1379841" y="3037088"/>
              <a:ext cx="6082637" cy="2208792"/>
              <a:chOff x="1379841" y="3037088"/>
              <a:chExt cx="6082637" cy="2208792"/>
            </a:xfrm>
          </p:grpSpPr>
          <p:sp>
            <p:nvSpPr>
              <p:cNvPr id="54" name="Rectangle: Rounded Corners 83378852">
                <a:extLst>
                  <a:ext uri="{FF2B5EF4-FFF2-40B4-BE49-F238E27FC236}">
                    <a16:creationId xmlns:a16="http://schemas.microsoft.com/office/drawing/2014/main" id="{91668667-21BC-7B64-3144-9745B2CFA0E8}"/>
                  </a:ext>
                </a:extLst>
              </p:cNvPr>
              <p:cNvSpPr/>
              <p:nvPr/>
            </p:nvSpPr>
            <p:spPr>
              <a:xfrm>
                <a:off x="1379841" y="3865383"/>
                <a:ext cx="6082637" cy="138049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5" name="TextBox 29"/>
              <p:cNvSpPr txBox="1"/>
              <p:nvPr/>
            </p:nvSpPr>
            <p:spPr>
              <a:xfrm>
                <a:off x="1500253" y="3037088"/>
                <a:ext cx="5304908" cy="679626"/>
              </a:xfrm>
              <a:prstGeom prst="rect">
                <a:avLst/>
              </a:prstGeom>
            </p:spPr>
            <p:txBody>
              <a:bodyPr wrap="square" lIns="0" tIns="0" rIns="0" bIns="0" rtlCol="0" anchor="t">
                <a:noAutofit/>
              </a:bodyPr>
              <a:lstStyle/>
              <a:p>
                <a:pPr marL="0" marR="0" algn="ctr">
                  <a:lnSpc>
                    <a:spcPts val="1920"/>
                  </a:lnSpc>
                  <a:spcBef>
                    <a:spcPts val="0"/>
                  </a:spcBef>
                  <a:spcAft>
                    <a:spcPts val="0"/>
                  </a:spcAft>
                </a:pPr>
                <a:r>
                  <a:rPr lang="en-US" sz="1600" kern="1200">
                    <a:solidFill>
                      <a:srgbClr val="330000"/>
                    </a:solidFill>
                    <a:effectLst/>
                    <a:latin typeface="Fredoka Medium"/>
                    <a:ea typeface="Calibri" panose="020F0502020204030204" pitchFamily="34" charset="0"/>
                    <a:cs typeface="Arial" panose="020B0604020202020204" pitchFamily="34" charset="0"/>
                  </a:rPr>
                  <a:t>Things I learned today</a:t>
                </a:r>
                <a:endParaRPr lang="en-US" sz="11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56" name="Freeform 55">
                <a:extLst>
                  <a:ext uri="{FF2B5EF4-FFF2-40B4-BE49-F238E27FC236}">
                    <a16:creationId xmlns:a16="http://schemas.microsoft.com/office/drawing/2014/main" id="{74FF5F80-7A40-B622-FD57-80D90DC40109}"/>
                  </a:ext>
                </a:extLst>
              </p:cNvPr>
              <p:cNvSpPr/>
              <p:nvPr/>
            </p:nvSpPr>
            <p:spPr>
              <a:xfrm>
                <a:off x="1652425" y="3951278"/>
                <a:ext cx="795169" cy="820531"/>
              </a:xfrm>
              <a:custGeom>
                <a:avLst/>
                <a:gdLst/>
                <a:ahLst/>
                <a:cxnLst/>
                <a:rect l="l" t="t" r="r" b="b"/>
                <a:pathLst>
                  <a:path w="1060226" h="1094042">
                    <a:moveTo>
                      <a:pt x="0" y="0"/>
                    </a:moveTo>
                    <a:lnTo>
                      <a:pt x="1060226" y="0"/>
                    </a:lnTo>
                    <a:lnTo>
                      <a:pt x="1060226" y="1094042"/>
                    </a:lnTo>
                    <a:lnTo>
                      <a:pt x="0" y="109404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57" name="TextBox 49">
                <a:extLst>
                  <a:ext uri="{FF2B5EF4-FFF2-40B4-BE49-F238E27FC236}">
                    <a16:creationId xmlns:a16="http://schemas.microsoft.com/office/drawing/2014/main" id="{E935D1D1-7DA7-0433-8994-B90842A31C51}"/>
                  </a:ext>
                </a:extLst>
              </p:cNvPr>
              <p:cNvSpPr txBox="1"/>
              <p:nvPr/>
            </p:nvSpPr>
            <p:spPr>
              <a:xfrm rot="21490123">
                <a:off x="1841875" y="3944050"/>
                <a:ext cx="402026" cy="674136"/>
              </a:xfrm>
              <a:prstGeom prst="rect">
                <a:avLst/>
              </a:prstGeom>
            </p:spPr>
            <p:txBody>
              <a:bodyPr wrap="square" lIns="0" tIns="0" rIns="0" bIns="0" rtlCol="0" anchor="t">
                <a:noAutofit/>
              </a:bodyPr>
              <a:lstStyle/>
              <a:p>
                <a:pPr marL="0" marR="0" algn="ctr">
                  <a:lnSpc>
                    <a:spcPts val="2935"/>
                  </a:lnSpc>
                  <a:spcBef>
                    <a:spcPts val="0"/>
                  </a:spcBef>
                  <a:spcAft>
                    <a:spcPts val="0"/>
                  </a:spcAft>
                </a:pPr>
                <a:r>
                  <a:rPr lang="en-US" sz="2400" b="1" kern="1200">
                    <a:solidFill>
                      <a:srgbClr val="FFFFFF"/>
                    </a:solidFill>
                    <a:effectLst/>
                    <a:latin typeface="Fredoka"/>
                    <a:ea typeface="Calibri" panose="020F0502020204030204" pitchFamily="34" charset="0"/>
                    <a:cs typeface="Arial" panose="020B0604020202020204" pitchFamily="34" charset="0"/>
                  </a:rPr>
                  <a:t>3</a:t>
                </a:r>
                <a:endParaRPr lang="en-US" sz="1100" kern="1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4FCC6B55-F111-2B1A-2E78-F622B61D1643}"/>
                </a:ext>
              </a:extLst>
            </p:cNvPr>
            <p:cNvGrpSpPr/>
            <p:nvPr/>
          </p:nvGrpSpPr>
          <p:grpSpPr>
            <a:xfrm>
              <a:off x="1338178" y="0"/>
              <a:ext cx="5964865" cy="3122041"/>
              <a:chOff x="1338178" y="0"/>
              <a:chExt cx="5964865" cy="3122041"/>
            </a:xfrm>
          </p:grpSpPr>
          <p:sp>
            <p:nvSpPr>
              <p:cNvPr id="39" name="Rectangle: Rounded Corners 1568404275">
                <a:extLst>
                  <a:ext uri="{FF2B5EF4-FFF2-40B4-BE49-F238E27FC236}">
                    <a16:creationId xmlns:a16="http://schemas.microsoft.com/office/drawing/2014/main" id="{C92BB93A-93F6-534E-7112-20E239AE7A2F}"/>
                  </a:ext>
                </a:extLst>
              </p:cNvPr>
              <p:cNvSpPr/>
              <p:nvPr/>
            </p:nvSpPr>
            <p:spPr>
              <a:xfrm>
                <a:off x="1338178" y="2343267"/>
                <a:ext cx="3001188" cy="693823"/>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49" name="Rectangle: Rounded Corners 112919374">
                <a:extLst>
                  <a:ext uri="{FF2B5EF4-FFF2-40B4-BE49-F238E27FC236}">
                    <a16:creationId xmlns:a16="http://schemas.microsoft.com/office/drawing/2014/main" id="{0514D9AA-7EAF-797D-10A7-8CB0D5571409}"/>
                  </a:ext>
                </a:extLst>
              </p:cNvPr>
              <p:cNvSpPr/>
              <p:nvPr/>
            </p:nvSpPr>
            <p:spPr>
              <a:xfrm>
                <a:off x="4382426" y="2343268"/>
                <a:ext cx="2192077" cy="42654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0" name="TextBox 9"/>
              <p:cNvSpPr txBox="1"/>
              <p:nvPr/>
            </p:nvSpPr>
            <p:spPr>
              <a:xfrm>
                <a:off x="1643822" y="2421203"/>
                <a:ext cx="1623429" cy="530929"/>
              </a:xfrm>
              <a:prstGeom prst="rect">
                <a:avLst/>
              </a:prstGeom>
            </p:spPr>
            <p:txBody>
              <a:bodyPr wrap="square" lIns="0" tIns="0" rIns="0" bIns="0" rtlCol="0" anchor="t">
                <a:noAutofit/>
              </a:bodyPr>
              <a:lstStyle/>
              <a:p>
                <a:pPr marL="0" marR="0">
                  <a:lnSpc>
                    <a:spcPts val="1920"/>
                  </a:lnSpc>
                  <a:spcBef>
                    <a:spcPts val="0"/>
                  </a:spcBef>
                  <a:spcAft>
                    <a:spcPts val="0"/>
                  </a:spcAft>
                </a:pPr>
                <a:r>
                  <a:rPr lang="en-US" sz="1600" kern="1200">
                    <a:solidFill>
                      <a:srgbClr val="330000"/>
                    </a:solidFill>
                    <a:effectLst/>
                    <a:latin typeface="Fredoka Medium"/>
                    <a:ea typeface="Calibri" panose="020F0502020204030204" pitchFamily="34" charset="0"/>
                    <a:cs typeface="Arial" panose="020B0604020202020204" pitchFamily="34" charset="0"/>
                  </a:rPr>
                  <a:t>Name</a:t>
                </a:r>
                <a:endParaRPr lang="en-US" sz="11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51" name="TextBox 10"/>
              <p:cNvSpPr txBox="1"/>
              <p:nvPr/>
            </p:nvSpPr>
            <p:spPr>
              <a:xfrm>
                <a:off x="4737563" y="2421201"/>
                <a:ext cx="2565480" cy="700840"/>
              </a:xfrm>
              <a:prstGeom prst="rect">
                <a:avLst/>
              </a:prstGeom>
            </p:spPr>
            <p:txBody>
              <a:bodyPr wrap="square" lIns="0" tIns="0" rIns="0" bIns="0" rtlCol="0" anchor="t">
                <a:noAutofit/>
              </a:bodyPr>
              <a:lstStyle/>
              <a:p>
                <a:pPr marL="0" marR="0">
                  <a:lnSpc>
                    <a:spcPts val="1920"/>
                  </a:lnSpc>
                  <a:spcBef>
                    <a:spcPts val="0"/>
                  </a:spcBef>
                  <a:spcAft>
                    <a:spcPts val="0"/>
                  </a:spcAft>
                </a:pPr>
                <a:r>
                  <a:rPr lang="en-US" sz="1400" kern="1200">
                    <a:solidFill>
                      <a:srgbClr val="330000"/>
                    </a:solidFill>
                    <a:effectLst/>
                    <a:latin typeface="Fredoka Medium"/>
                    <a:ea typeface="Calibri" panose="020F0502020204030204" pitchFamily="34" charset="0"/>
                    <a:cs typeface="Arial" panose="020B0604020202020204" pitchFamily="34" charset="0"/>
                  </a:rPr>
                  <a:t>Date</a:t>
                </a:r>
                <a:endParaRPr lang="en-US" sz="11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52" name="TextBox 44"/>
              <p:cNvSpPr txBox="1"/>
              <p:nvPr/>
            </p:nvSpPr>
            <p:spPr>
              <a:xfrm>
                <a:off x="1446876" y="1057757"/>
                <a:ext cx="5349391" cy="1236014"/>
              </a:xfrm>
              <a:prstGeom prst="rect">
                <a:avLst/>
              </a:prstGeom>
            </p:spPr>
            <p:txBody>
              <a:bodyPr wrap="square" lIns="0" tIns="0" rIns="0" bIns="0" rtlCol="0" anchor="t">
                <a:noAutofit/>
              </a:bodyPr>
              <a:lstStyle/>
              <a:p>
                <a:pPr marL="0" marR="0" algn="ctr">
                  <a:lnSpc>
                    <a:spcPts val="3765"/>
                  </a:lnSpc>
                  <a:spcBef>
                    <a:spcPts val="0"/>
                  </a:spcBef>
                  <a:spcAft>
                    <a:spcPts val="0"/>
                  </a:spcAft>
                </a:pPr>
                <a:r>
                  <a:rPr lang="en-US" sz="1800" kern="1200">
                    <a:solidFill>
                      <a:srgbClr val="DF6004"/>
                    </a:solidFill>
                    <a:effectLst/>
                    <a:latin typeface="Fredoka SemiBold"/>
                    <a:ea typeface="Calibri" panose="020F0502020204030204" pitchFamily="34" charset="0"/>
                    <a:cs typeface="Arial" panose="020B0604020202020204" pitchFamily="34" charset="0"/>
                  </a:rPr>
                  <a:t>Exit Ticket</a:t>
                </a:r>
                <a:endParaRPr lang="en-US" sz="1800" kern="1200" dirty="0">
                  <a:solidFill>
                    <a:srgbClr val="DF6004"/>
                  </a:solidFill>
                  <a:effectLst/>
                  <a:latin typeface="Fredoka SemiBold"/>
                  <a:ea typeface="Calibri" panose="020F0502020204030204" pitchFamily="34" charset="0"/>
                  <a:cs typeface="Arial" panose="020B0604020202020204" pitchFamily="34" charset="0"/>
                </a:endParaRPr>
              </a:p>
            </p:txBody>
          </p:sp>
          <p:sp>
            <p:nvSpPr>
              <p:cNvPr id="53" name="TextBox 45"/>
              <p:cNvSpPr txBox="1"/>
              <p:nvPr/>
            </p:nvSpPr>
            <p:spPr>
              <a:xfrm>
                <a:off x="1446878" y="0"/>
                <a:ext cx="5127624" cy="2378430"/>
              </a:xfrm>
              <a:prstGeom prst="rect">
                <a:avLst/>
              </a:prstGeom>
            </p:spPr>
            <p:txBody>
              <a:bodyPr wrap="square" lIns="0" tIns="0" rIns="0" bIns="0" rtlCol="0" anchor="t">
                <a:noAutofit/>
              </a:bodyPr>
              <a:lstStyle/>
              <a:p>
                <a:pPr marL="0" marR="0" algn="ctr">
                  <a:lnSpc>
                    <a:spcPts val="6270"/>
                  </a:lnSpc>
                  <a:spcBef>
                    <a:spcPts val="0"/>
                  </a:spcBef>
                  <a:spcAft>
                    <a:spcPts val="0"/>
                  </a:spcAft>
                </a:pPr>
                <a:r>
                  <a:rPr lang="en-US" sz="1200" dirty="0">
                    <a:solidFill>
                      <a:srgbClr val="DF6004"/>
                    </a:solidFill>
                    <a:latin typeface="Fredoka SemiBold"/>
                    <a:ea typeface="Calibri" panose="020F0502020204030204" pitchFamily="34" charset="0"/>
                    <a:cs typeface="Arial" panose="020B0604020202020204" pitchFamily="34" charset="0"/>
                  </a:rPr>
                  <a:t> </a:t>
                </a:r>
                <a:r>
                  <a:rPr lang="en-US" sz="1200" kern="1200" dirty="0">
                    <a:solidFill>
                      <a:srgbClr val="DF6004"/>
                    </a:solidFill>
                    <a:effectLst/>
                    <a:latin typeface="Fredoka SemiBold"/>
                    <a:ea typeface="Calibri" panose="020F0502020204030204" pitchFamily="34" charset="0"/>
                    <a:cs typeface="Arial" panose="020B0604020202020204" pitchFamily="34" charset="0"/>
                  </a:rPr>
                  <a:t>3-2-1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38" name="TemplateLAB"/>
            <p:cNvSpPr/>
            <p:nvPr/>
          </p:nvSpPr>
          <p:spPr>
            <a:xfrm rot="5400000">
              <a:off x="6838214" y="9248720"/>
              <a:ext cx="748190" cy="123451"/>
            </a:xfrm>
            <a:custGeom>
              <a:avLst/>
              <a:gdLst/>
              <a:ahLst/>
              <a:cxnLst/>
              <a:rect l="l" t="t" r="r" b="b"/>
              <a:pathLst>
                <a:path w="748190" h="123451">
                  <a:moveTo>
                    <a:pt x="0" y="0"/>
                  </a:moveTo>
                  <a:lnTo>
                    <a:pt x="748190" y="0"/>
                  </a:lnTo>
                  <a:lnTo>
                    <a:pt x="748190" y="123452"/>
                  </a:lnTo>
                  <a:lnTo>
                    <a:pt x="0" y="12345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spTree>
    <p:extLst>
      <p:ext uri="{BB962C8B-B14F-4D97-AF65-F5344CB8AC3E}">
        <p14:creationId xmlns:p14="http://schemas.microsoft.com/office/powerpoint/2010/main" val="13283797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B7CDA6-1E45-182D-B0DC-B680D96D7B91}"/>
              </a:ext>
            </a:extLst>
          </p:cNvPr>
          <p:cNvSpPr txBox="1"/>
          <p:nvPr/>
        </p:nvSpPr>
        <p:spPr>
          <a:xfrm>
            <a:off x="1625009" y="2805016"/>
            <a:ext cx="8941981" cy="1569660"/>
          </a:xfrm>
          <a:prstGeom prst="rect">
            <a:avLst/>
          </a:prstGeom>
          <a:noFill/>
        </p:spPr>
        <p:txBody>
          <a:bodyPr wrap="square" rtlCol="0">
            <a:spAutoFit/>
          </a:bodyPr>
          <a:lstStyle/>
          <a:p>
            <a:pPr algn="ctr"/>
            <a:r>
              <a:rPr lang="en-US" sz="9600" b="1" dirty="0">
                <a:latin typeface="Arial" panose="020B0604020202020204" pitchFamily="34" charset="0"/>
                <a:cs typeface="Arial" panose="020B0604020202020204" pitchFamily="34" charset="0"/>
              </a:rPr>
              <a:t>LESSON 2</a:t>
            </a:r>
          </a:p>
        </p:txBody>
      </p:sp>
    </p:spTree>
    <p:extLst>
      <p:ext uri="{BB962C8B-B14F-4D97-AF65-F5344CB8AC3E}">
        <p14:creationId xmlns:p14="http://schemas.microsoft.com/office/powerpoint/2010/main" val="6355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a:solidFill>
            <a:srgbClr val="990033"/>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OBJECTIVES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9185389"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7" name="Double Wave 36"/>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9</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00:30</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TextBox 24"/>
          <p:cNvSpPr txBox="1"/>
          <p:nvPr/>
        </p:nvSpPr>
        <p:spPr>
          <a:xfrm>
            <a:off x="2450107" y="2500354"/>
            <a:ext cx="9422185" cy="2492990"/>
          </a:xfrm>
          <a:prstGeom prst="rect">
            <a:avLst/>
          </a:prstGeom>
          <a:noFill/>
        </p:spPr>
        <p:txBody>
          <a:bodyPr wrap="square" lIns="91440" tIns="45720" rIns="91440" bIns="45720" rtlCol="1" anchor="t">
            <a:spAutoFit/>
          </a:bodyPr>
          <a:lstStyle/>
          <a:p>
            <a:r>
              <a:rPr lang="en-US" sz="3600" b="1" dirty="0">
                <a:solidFill>
                  <a:schemeClr val="tx1">
                    <a:lumMod val="95000"/>
                  </a:schemeClr>
                </a:solidFill>
              </a:rPr>
              <a:t>*Recognize the meanings of some literary words (</a:t>
            </a:r>
            <a:r>
              <a:rPr lang="en-US" sz="3600" b="1" dirty="0">
                <a:solidFill>
                  <a:schemeClr val="accent1"/>
                </a:solidFill>
              </a:rPr>
              <a:t>Onomatopoeia , repetition and Irony)and use them </a:t>
            </a:r>
            <a:r>
              <a:rPr lang="en-US" sz="3600" b="1" dirty="0"/>
              <a:t>correctly . </a:t>
            </a:r>
          </a:p>
          <a:p>
            <a:endParaRPr lang="ar-JO" sz="4800" b="1" dirty="0"/>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Double Wave 1">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3" name="Picture 2" descr="Outcomes - Connecting the Dots">
            <a:extLst>
              <a:ext uri="{FF2B5EF4-FFF2-40B4-BE49-F238E27FC236}">
                <a16:creationId xmlns:a16="http://schemas.microsoft.com/office/drawing/2014/main" id="{32564934-AA83-2698-1117-CB85A1C17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1486" y="5490678"/>
            <a:ext cx="1707452" cy="13673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A7FEC4-FA10-A0AD-E907-86540632E9B2}"/>
              </a:ext>
            </a:extLst>
          </p:cNvPr>
          <p:cNvSpPr txBox="1"/>
          <p:nvPr/>
        </p:nvSpPr>
        <p:spPr>
          <a:xfrm>
            <a:off x="2860896" y="1685311"/>
            <a:ext cx="3023364"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latin typeface="Arial" panose="020B0604020202020204" pitchFamily="34" charset="0"/>
                <a:cs typeface="Arial" panose="020B0604020202020204" pitchFamily="34" charset="0"/>
              </a:rPr>
              <a:t>Objectives </a:t>
            </a:r>
          </a:p>
        </p:txBody>
      </p:sp>
    </p:spTree>
    <p:extLst>
      <p:ext uri="{BB962C8B-B14F-4D97-AF65-F5344CB8AC3E}">
        <p14:creationId xmlns:p14="http://schemas.microsoft.com/office/powerpoint/2010/main" val="363365894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a:solidFill>
            <a:srgbClr val="A50021"/>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617073" y="266559"/>
              <a:ext cx="1299081"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5" name="Double Wave 44"/>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9</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Double Wave 47">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2" name="TextBox 1">
            <a:extLst>
              <a:ext uri="{FF2B5EF4-FFF2-40B4-BE49-F238E27FC236}">
                <a16:creationId xmlns:a16="http://schemas.microsoft.com/office/drawing/2014/main" id="{E9EB0D5A-56A0-0C12-576F-8C6F5EE9AD90}"/>
              </a:ext>
            </a:extLst>
          </p:cNvPr>
          <p:cNvSpPr txBox="1"/>
          <p:nvPr/>
        </p:nvSpPr>
        <p:spPr>
          <a:xfrm>
            <a:off x="2395515" y="1243256"/>
            <a:ext cx="2497603"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WARM UP</a:t>
            </a:r>
            <a:endParaRPr lang="ar-JO"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2414249" y="2873383"/>
            <a:ext cx="9499946" cy="3683530"/>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4800" b="1" dirty="0">
                <a:solidFill>
                  <a:schemeClr val="tx1"/>
                </a:solidFill>
                <a:latin typeface="Times New Roman" panose="02020603050405020304" pitchFamily="18" charset="0"/>
                <a:cs typeface="Times New Roman" panose="02020603050405020304" pitchFamily="18" charset="0"/>
              </a:rPr>
              <a:t>Performance : Pair Work .</a:t>
            </a:r>
          </a:p>
          <a:p>
            <a:pPr marL="342900" indent="-342900">
              <a:buAutoNum type="arabicPeriod"/>
            </a:pPr>
            <a:r>
              <a:rPr lang="en-US" sz="4800" b="1" dirty="0">
                <a:solidFill>
                  <a:schemeClr val="tx1"/>
                </a:solidFill>
                <a:latin typeface="Times New Roman" panose="02020603050405020304" pitchFamily="18" charset="0"/>
                <a:cs typeface="Times New Roman" panose="02020603050405020304" pitchFamily="18" charset="0"/>
              </a:rPr>
              <a:t>Task : match the words in column A with the actions in column B .</a:t>
            </a:r>
          </a:p>
        </p:txBody>
      </p:sp>
      <p:pic>
        <p:nvPicPr>
          <p:cNvPr id="5" name="Picture 4"/>
          <p:cNvPicPr>
            <a:picLocks noChangeAspect="1"/>
          </p:cNvPicPr>
          <p:nvPr/>
        </p:nvPicPr>
        <p:blipFill>
          <a:blip r:embed="rId4"/>
          <a:stretch>
            <a:fillRect/>
          </a:stretch>
        </p:blipFill>
        <p:spPr>
          <a:xfrm>
            <a:off x="7836120" y="1153251"/>
            <a:ext cx="1762125" cy="1562100"/>
          </a:xfrm>
          <a:prstGeom prst="rect">
            <a:avLst/>
          </a:prstGeom>
        </p:spPr>
      </p:pic>
    </p:spTree>
    <p:extLst>
      <p:ext uri="{BB962C8B-B14F-4D97-AF65-F5344CB8AC3E}">
        <p14:creationId xmlns:p14="http://schemas.microsoft.com/office/powerpoint/2010/main" val="836914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bwMode="auto">
          <a:xfrm>
            <a:off x="1066800" y="267111"/>
            <a:ext cx="9157315"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none" lIns="121920" tIns="60960" rIns="121920" bIns="60960" numCol="1" rtlCol="0" anchor="ctr" anchorCtr="0" compatLnSpc="1">
            <a:prstTxWarp prst="textNoShape">
              <a:avLst/>
            </a:prstTxWarp>
            <a:spAutoFit/>
          </a:bodyPr>
          <a:lstStyle/>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Bang</a:t>
            </a:r>
            <a:r>
              <a:rPr lang="en-US" altLang="en-US" sz="3200" dirty="0">
                <a:latin typeface="arial" panose="020B0604020202020204" pitchFamily="34" charset="0"/>
              </a:rPr>
              <a:t> - Gun</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Zoom</a:t>
            </a:r>
            <a:r>
              <a:rPr lang="en-US" altLang="en-US" sz="3200" dirty="0">
                <a:latin typeface="arial" panose="020B0604020202020204" pitchFamily="34" charset="0"/>
              </a:rPr>
              <a:t> - Rocket</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Buzz</a:t>
            </a:r>
            <a:r>
              <a:rPr lang="en-US" altLang="en-US" sz="3200" dirty="0">
                <a:latin typeface="arial" panose="020B0604020202020204" pitchFamily="34" charset="0"/>
              </a:rPr>
              <a:t> - Bee</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Chug</a:t>
            </a:r>
            <a:r>
              <a:rPr lang="en-US" altLang="en-US" sz="3200" dirty="0">
                <a:latin typeface="arial" panose="020B0604020202020204" pitchFamily="34" charset="0"/>
              </a:rPr>
              <a:t> - Train</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Drip</a:t>
            </a:r>
            <a:r>
              <a:rPr lang="en-US" altLang="en-US" sz="3200" dirty="0">
                <a:latin typeface="arial" panose="020B0604020202020204" pitchFamily="34" charset="0"/>
              </a:rPr>
              <a:t> - Tap</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Hiss</a:t>
            </a:r>
            <a:r>
              <a:rPr lang="en-US" altLang="en-US" sz="3200" dirty="0">
                <a:latin typeface="arial" panose="020B0604020202020204" pitchFamily="34" charset="0"/>
              </a:rPr>
              <a:t> - Snake</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Plop</a:t>
            </a:r>
            <a:r>
              <a:rPr lang="en-US" altLang="en-US" sz="3200" dirty="0">
                <a:latin typeface="arial" panose="020B0604020202020204" pitchFamily="34" charset="0"/>
              </a:rPr>
              <a:t> - Splash (e.g., something falling into water)</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Pop</a:t>
            </a:r>
            <a:r>
              <a:rPr lang="en-US" altLang="en-US" sz="3200" dirty="0">
                <a:latin typeface="arial" panose="020B0604020202020204" pitchFamily="34" charset="0"/>
              </a:rPr>
              <a:t> - Balloon</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Roar</a:t>
            </a:r>
            <a:r>
              <a:rPr lang="en-US" altLang="en-US" sz="3200" dirty="0">
                <a:latin typeface="arial" panose="020B0604020202020204" pitchFamily="34" charset="0"/>
              </a:rPr>
              <a:t> - Lion</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Splash</a:t>
            </a:r>
            <a:r>
              <a:rPr lang="en-US" altLang="en-US" sz="3200" dirty="0">
                <a:latin typeface="arial" panose="020B0604020202020204" pitchFamily="34" charset="0"/>
              </a:rPr>
              <a:t> - Splash (e.g., water)</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Slurp</a:t>
            </a:r>
            <a:r>
              <a:rPr lang="en-US" altLang="en-US" sz="3200" dirty="0">
                <a:latin typeface="arial" panose="020B0604020202020204" pitchFamily="34" charset="0"/>
              </a:rPr>
              <a:t> - Drinking</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Tick tock</a:t>
            </a:r>
            <a:r>
              <a:rPr lang="en-US" altLang="en-US" sz="3200" dirty="0">
                <a:latin typeface="arial" panose="020B0604020202020204" pitchFamily="34" charset="0"/>
              </a:rPr>
              <a:t> - Clock</a:t>
            </a:r>
          </a:p>
          <a:p>
            <a:pPr algn="l" defTabSz="1219170" eaLnBrk="0" fontAlgn="base" hangingPunct="0">
              <a:lnSpc>
                <a:spcPct val="100000"/>
              </a:lnSpc>
              <a:spcBef>
                <a:spcPct val="0"/>
              </a:spcBef>
              <a:spcAft>
                <a:spcPct val="0"/>
              </a:spcAft>
              <a:buSzTx/>
              <a:buFontTx/>
              <a:buChar char="•"/>
            </a:pPr>
            <a:r>
              <a:rPr lang="en-US" altLang="en-US" sz="3200" b="1" dirty="0">
                <a:latin typeface="arial" panose="020B0604020202020204" pitchFamily="34" charset="0"/>
              </a:rPr>
              <a:t>Whoosh</a:t>
            </a:r>
            <a:r>
              <a:rPr lang="en-US" altLang="en-US" sz="3200" dirty="0">
                <a:latin typeface="arial" panose="020B0604020202020204" pitchFamily="34" charset="0"/>
              </a:rPr>
              <a:t> - Rocket </a:t>
            </a:r>
          </a:p>
        </p:txBody>
      </p:sp>
    </p:spTree>
    <p:extLst>
      <p:ext uri="{BB962C8B-B14F-4D97-AF65-F5344CB8AC3E}">
        <p14:creationId xmlns:p14="http://schemas.microsoft.com/office/powerpoint/2010/main" val="295493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85143" y="2400469"/>
            <a:ext cx="2158810" cy="360040"/>
          </a:xfrm>
          <a:prstGeom prst="roundRect">
            <a:avLst/>
          </a:prstGeom>
          <a:solidFill>
            <a:schemeClr val="tx2">
              <a:lumMod val="60000"/>
              <a:lumOff val="40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131173" y="539719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62933" y="293020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5" name="Double Wave 44"/>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1 </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9</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Double Wave 47">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28" name="1 MINUTE COUNTDOWN TIMER (60 SECONDS TIMER)">
            <a:hlinkClick r:id="" action="ppaction://media"/>
            <a:extLst>
              <a:ext uri="{FF2B5EF4-FFF2-40B4-BE49-F238E27FC236}">
                <a16:creationId xmlns:a16="http://schemas.microsoft.com/office/drawing/2014/main" id="{DD2C78B6-5D7A-1ADE-4E16-7ADCB181920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0720882" y="1144277"/>
            <a:ext cx="1336507" cy="751785"/>
          </a:xfrm>
          <a:prstGeom prst="rect">
            <a:avLst/>
          </a:prstGeom>
        </p:spPr>
      </p:pic>
      <p:sp>
        <p:nvSpPr>
          <p:cNvPr id="36" name="Rectangle 35">
            <a:extLst>
              <a:ext uri="{FF2B5EF4-FFF2-40B4-BE49-F238E27FC236}">
                <a16:creationId xmlns:a16="http://schemas.microsoft.com/office/drawing/2014/main" id="{BBD3A0A2-C6AD-4910-A757-D79F038328E9}"/>
              </a:ext>
            </a:extLst>
          </p:cNvPr>
          <p:cNvSpPr/>
          <p:nvPr/>
        </p:nvSpPr>
        <p:spPr>
          <a:xfrm>
            <a:off x="2472475" y="2178434"/>
            <a:ext cx="8947688" cy="4524315"/>
          </a:xfrm>
          <a:prstGeom prst="rect">
            <a:avLst/>
          </a:prstGeom>
        </p:spPr>
        <p:txBody>
          <a:bodyPr wrap="square">
            <a:spAutoFit/>
          </a:bodyPr>
          <a:lstStyle/>
          <a:p>
            <a:r>
              <a:rPr lang="en-US" sz="3600" b="1" dirty="0"/>
              <a:t>- </a:t>
            </a:r>
            <a:r>
              <a:rPr lang="en-US" sz="4800" b="1" dirty="0"/>
              <a:t>What do these words have in common? </a:t>
            </a:r>
          </a:p>
          <a:p>
            <a:pPr>
              <a:buFontTx/>
              <a:buChar char="-"/>
            </a:pPr>
            <a:r>
              <a:rPr lang="en-US" sz="4800" b="1" dirty="0"/>
              <a:t>What do we call this type of words in English ? </a:t>
            </a:r>
          </a:p>
          <a:p>
            <a:pPr>
              <a:buFontTx/>
              <a:buChar char="-"/>
            </a:pPr>
            <a:r>
              <a:rPr lang="en-US" sz="4800" b="1" dirty="0"/>
              <a:t>Why do we use them specially in stories ? </a:t>
            </a:r>
          </a:p>
        </p:txBody>
      </p:sp>
      <p:sp>
        <p:nvSpPr>
          <p:cNvPr id="2" name="AutoShape 2" descr="Cooperative Learning – Fan N Pick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7"/>
          <a:stretch>
            <a:fillRect/>
          </a:stretch>
        </p:blipFill>
        <p:spPr>
          <a:xfrm>
            <a:off x="10316269" y="2582008"/>
            <a:ext cx="1875731" cy="1818143"/>
          </a:xfrm>
          <a:prstGeom prst="rect">
            <a:avLst/>
          </a:prstGeom>
        </p:spPr>
      </p:pic>
    </p:spTree>
    <p:extLst>
      <p:ext uri="{BB962C8B-B14F-4D97-AF65-F5344CB8AC3E}">
        <p14:creationId xmlns:p14="http://schemas.microsoft.com/office/powerpoint/2010/main" val="3352812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0" fill="hold"/>
                                        <p:tgtEl>
                                          <p:spTgt spid="28"/>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8"/>
                                        </p:tgtEl>
                                      </p:cBhvr>
                                    </p:cmd>
                                  </p:childTnLst>
                                </p:cTn>
                              </p:par>
                            </p:childTnLst>
                          </p:cTn>
                        </p:par>
                      </p:childTnLst>
                    </p:cTn>
                  </p:par>
                </p:childTnLst>
              </p:cTn>
              <p:nextCondLst>
                <p:cond evt="onClick" delay="0">
                  <p:tgtEl>
                    <p:spTgt spid="28"/>
                  </p:tgtEl>
                </p:cond>
              </p:nextCondLst>
            </p:seq>
            <p:video>
              <p:cMediaNode vol="80000">
                <p:cTn id="18" fill="hold" display="0">
                  <p:stCondLst>
                    <p:cond delay="indefinite"/>
                  </p:stCondLst>
                </p:cTn>
                <p:tgtEl>
                  <p:spTgt spid="28"/>
                </p:tgtEl>
              </p:cMediaNode>
            </p:video>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12AFA-574A-39BB-FD36-19458CF095B4}"/>
            </a:ext>
          </a:extLst>
        </p:cNvPr>
        <p:cNvGrpSpPr/>
        <p:nvPr/>
      </p:nvGrpSpPr>
      <p:grpSpPr>
        <a:xfrm>
          <a:off x="0" y="0"/>
          <a:ext cx="0" cy="0"/>
          <a:chOff x="0" y="0"/>
          <a:chExt cx="0" cy="0"/>
        </a:xfrm>
      </p:grpSpPr>
      <p:sp>
        <p:nvSpPr>
          <p:cNvPr id="26" name="Rounded Rectangle 25">
            <a:extLst>
              <a:ext uri="{FF2B5EF4-FFF2-40B4-BE49-F238E27FC236}">
                <a16:creationId xmlns:a16="http://schemas.microsoft.com/office/drawing/2014/main" id="{44339689-EA43-87AD-60C4-11B66EAAE3E5}"/>
              </a:ext>
            </a:extLst>
          </p:cNvPr>
          <p:cNvSpPr/>
          <p:nvPr/>
        </p:nvSpPr>
        <p:spPr>
          <a:xfrm>
            <a:off x="106042" y="1102368"/>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a:extLst>
              <a:ext uri="{FF2B5EF4-FFF2-40B4-BE49-F238E27FC236}">
                <a16:creationId xmlns:a16="http://schemas.microsoft.com/office/drawing/2014/main" id="{07F1FF61-316F-6A40-EB9A-93C98D23ACF0}"/>
              </a:ext>
            </a:extLst>
          </p:cNvPr>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a:extLst>
              <a:ext uri="{FF2B5EF4-FFF2-40B4-BE49-F238E27FC236}">
                <a16:creationId xmlns:a16="http://schemas.microsoft.com/office/drawing/2014/main" id="{465CBC12-843F-CD4E-5EC7-5069E14686A9}"/>
              </a:ext>
            </a:extLst>
          </p:cNvPr>
          <p:cNvSpPr/>
          <p:nvPr/>
        </p:nvSpPr>
        <p:spPr>
          <a:xfrm>
            <a:off x="43937" y="33471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a:extLst>
              <a:ext uri="{FF2B5EF4-FFF2-40B4-BE49-F238E27FC236}">
                <a16:creationId xmlns:a16="http://schemas.microsoft.com/office/drawing/2014/main" id="{4FE16838-F5B3-39EE-614A-E91ED7DEAC5F}"/>
              </a:ext>
            </a:extLst>
          </p:cNvPr>
          <p:cNvSpPr/>
          <p:nvPr/>
        </p:nvSpPr>
        <p:spPr>
          <a:xfrm>
            <a:off x="98791" y="495340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a:extLst>
              <a:ext uri="{FF2B5EF4-FFF2-40B4-BE49-F238E27FC236}">
                <a16:creationId xmlns:a16="http://schemas.microsoft.com/office/drawing/2014/main" id="{1052BCC3-D407-6F09-EFA4-1F566516B530}"/>
              </a:ext>
            </a:extLst>
          </p:cNvPr>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a:extLst>
              <a:ext uri="{FF2B5EF4-FFF2-40B4-BE49-F238E27FC236}">
                <a16:creationId xmlns:a16="http://schemas.microsoft.com/office/drawing/2014/main" id="{45191F8B-35BA-D672-1537-29519FE50A12}"/>
              </a:ext>
            </a:extLst>
          </p:cNvPr>
          <p:cNvSpPr/>
          <p:nvPr/>
        </p:nvSpPr>
        <p:spPr>
          <a:xfrm>
            <a:off x="106042" y="443441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a:extLst>
              <a:ext uri="{FF2B5EF4-FFF2-40B4-BE49-F238E27FC236}">
                <a16:creationId xmlns:a16="http://schemas.microsoft.com/office/drawing/2014/main" id="{ED0880CC-0806-8E80-8B89-23E5DE07322F}"/>
              </a:ext>
            </a:extLst>
          </p:cNvPr>
          <p:cNvSpPr/>
          <p:nvPr/>
        </p:nvSpPr>
        <p:spPr>
          <a:xfrm>
            <a:off x="167748" y="5406201"/>
            <a:ext cx="2145162" cy="360040"/>
          </a:xfrm>
          <a:prstGeom prst="roundRect">
            <a:avLst/>
          </a:prstGeom>
          <a:solidFill>
            <a:srgbClr val="A50021"/>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a:extLst>
              <a:ext uri="{FF2B5EF4-FFF2-40B4-BE49-F238E27FC236}">
                <a16:creationId xmlns:a16="http://schemas.microsoft.com/office/drawing/2014/main" id="{5044C804-D6AB-BDB8-3387-6F5F8AC9FD94}"/>
              </a:ext>
            </a:extLst>
          </p:cNvPr>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a:extLst>
              <a:ext uri="{FF2B5EF4-FFF2-40B4-BE49-F238E27FC236}">
                <a16:creationId xmlns:a16="http://schemas.microsoft.com/office/drawing/2014/main" id="{3659B593-524B-7BDB-2834-350D1E25F467}"/>
              </a:ext>
            </a:extLst>
          </p:cNvPr>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 Myth for Class</a:t>
            </a:r>
            <a:endParaRPr lang="en-US"/>
          </a:p>
        </p:txBody>
      </p:sp>
      <p:pic>
        <p:nvPicPr>
          <p:cNvPr id="41" name="Picture 40">
            <a:extLst>
              <a:ext uri="{FF2B5EF4-FFF2-40B4-BE49-F238E27FC236}">
                <a16:creationId xmlns:a16="http://schemas.microsoft.com/office/drawing/2014/main" id="{FB231E24-32FF-37B5-8E8B-5F770C3045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a:extLst>
              <a:ext uri="{FF2B5EF4-FFF2-40B4-BE49-F238E27FC236}">
                <a16:creationId xmlns:a16="http://schemas.microsoft.com/office/drawing/2014/main" id="{6B1308AE-8FEC-57DE-FEF8-873E7CBCCB7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a:extLst>
              <a:ext uri="{FF2B5EF4-FFF2-40B4-BE49-F238E27FC236}">
                <a16:creationId xmlns:a16="http://schemas.microsoft.com/office/drawing/2014/main" id="{DC93179D-D8AC-7D2D-D8D6-F6498AC23D25}"/>
              </a:ext>
            </a:extLst>
          </p:cNvPr>
          <p:cNvSpPr/>
          <p:nvPr/>
        </p:nvSpPr>
        <p:spPr>
          <a:xfrm>
            <a:off x="68468" y="241523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a:extLst>
              <a:ext uri="{FF2B5EF4-FFF2-40B4-BE49-F238E27FC236}">
                <a16:creationId xmlns:a16="http://schemas.microsoft.com/office/drawing/2014/main" id="{54BA98EB-4DD2-D9BA-FCB4-A613EDE372D0}"/>
              </a:ext>
            </a:extLst>
          </p:cNvPr>
          <p:cNvSpPr/>
          <p:nvPr/>
        </p:nvSpPr>
        <p:spPr>
          <a:xfrm>
            <a:off x="43937" y="2881977"/>
            <a:ext cx="2227050" cy="360040"/>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tx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tx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a:extLst>
              <a:ext uri="{FF2B5EF4-FFF2-40B4-BE49-F238E27FC236}">
                <a16:creationId xmlns:a16="http://schemas.microsoft.com/office/drawing/2014/main" id="{F6C91705-67BF-C4E6-CE67-53FA0109D9CB}"/>
              </a:ext>
            </a:extLst>
          </p:cNvPr>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16" name="1 MINUTE COUNTDOWN TIMER (60 SECONDS TIMER)">
            <a:hlinkClick r:id="" action="ppaction://media"/>
            <a:extLst>
              <a:ext uri="{FF2B5EF4-FFF2-40B4-BE49-F238E27FC236}">
                <a16:creationId xmlns:a16="http://schemas.microsoft.com/office/drawing/2014/main" id="{EB9D3CB1-0C6F-1D47-5A74-0EBBA6512F23}"/>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0695188" y="1375410"/>
            <a:ext cx="1336507" cy="751785"/>
          </a:xfrm>
          <a:prstGeom prst="rect">
            <a:avLst/>
          </a:prstGeom>
        </p:spPr>
      </p:pic>
      <p:sp>
        <p:nvSpPr>
          <p:cNvPr id="28" name="Double Wave 27"/>
          <p:cNvSpPr/>
          <p:nvPr/>
        </p:nvSpPr>
        <p:spPr>
          <a:xfrm>
            <a:off x="7235522" y="58509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9</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Vocabulary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2F9AC521-2D58-F888-8C01-ECAF079DAA57}"/>
              </a:ext>
            </a:extLst>
          </p:cNvPr>
          <p:cNvSpPr/>
          <p:nvPr/>
        </p:nvSpPr>
        <p:spPr>
          <a:xfrm>
            <a:off x="9162545" y="596171"/>
            <a:ext cx="2726771"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Lesson: </a:t>
            </a:r>
            <a:r>
              <a:rPr lang="en-US"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1</a:t>
            </a:r>
            <a:endParaRPr lang="ar-JO" sz="1600"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8" name="Footer Placeholder 6">
            <a:extLst>
              <a:ext uri="{FF2B5EF4-FFF2-40B4-BE49-F238E27FC236}">
                <a16:creationId xmlns:a16="http://schemas.microsoft.com/office/drawing/2014/main" id="{4197D2A9-2877-C3AD-DBEF-96AB624CA8DF}"/>
              </a:ext>
            </a:extLst>
          </p:cNvPr>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en-US" sz="2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2025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6" name="Rectangle 35"/>
          <p:cNvSpPr/>
          <p:nvPr/>
        </p:nvSpPr>
        <p:spPr>
          <a:xfrm>
            <a:off x="2485500" y="1401923"/>
            <a:ext cx="8708117" cy="5101045"/>
          </a:xfrm>
          <a:prstGeom prst="rect">
            <a:avLst/>
          </a:prstGeom>
        </p:spPr>
        <p:txBody>
          <a:bodyPr wrap="square">
            <a:spAutoFit/>
          </a:bodyPr>
          <a:lstStyle/>
          <a:p>
            <a:pPr lvl="0" eaLnBrk="0" fontAlgn="base" hangingPunct="0">
              <a:spcBef>
                <a:spcPct val="0"/>
              </a:spcBef>
              <a:spcAft>
                <a:spcPts val="800"/>
              </a:spcAft>
              <a:buClrTx/>
            </a:pPr>
            <a:r>
              <a:rPr lang="en-US" altLang="en-US" sz="2400" b="1" u="sng" dirty="0">
                <a:solidFill>
                  <a:srgbClr val="990099"/>
                </a:solidFill>
                <a:latin typeface="Calibri" panose="020F0502020204030204" pitchFamily="34" charset="0"/>
                <a:ea typeface="Arial" panose="020B0604020202020204" pitchFamily="34" charset="0"/>
              </a:rPr>
              <a:t>Rally Coach  </a:t>
            </a:r>
          </a:p>
          <a:p>
            <a:pPr lvl="0" eaLnBrk="0" fontAlgn="base" hangingPunct="0">
              <a:spcBef>
                <a:spcPct val="0"/>
              </a:spcBef>
              <a:spcAft>
                <a:spcPct val="0"/>
              </a:spcAft>
              <a:buClrTx/>
              <a:buFont typeface="Symbol" panose="05050102010706020507" pitchFamily="18" charset="2"/>
              <a:buChar char="·"/>
            </a:pPr>
            <a:r>
              <a:rPr lang="en-US" altLang="en-US" sz="3200" b="1" dirty="0">
                <a:solidFill>
                  <a:schemeClr val="bg1">
                    <a:lumMod val="60000"/>
                    <a:lumOff val="40000"/>
                  </a:schemeClr>
                </a:solidFill>
                <a:latin typeface="Calibri" panose="020F0502020204030204" pitchFamily="34" charset="0"/>
                <a:ea typeface="Arial" panose="020B0604020202020204" pitchFamily="34" charset="0"/>
              </a:rPr>
              <a:t>Performance : </a:t>
            </a:r>
            <a:r>
              <a:rPr lang="en-US" altLang="en-US" sz="3200" b="1" dirty="0">
                <a:solidFill>
                  <a:schemeClr val="tx1">
                    <a:lumMod val="50000"/>
                  </a:schemeClr>
                </a:solidFill>
                <a:latin typeface="Calibri" panose="020F0502020204030204" pitchFamily="34" charset="0"/>
                <a:ea typeface="Arial" panose="020B0604020202020204" pitchFamily="34" charset="0"/>
              </a:rPr>
              <a:t>pair work </a:t>
            </a:r>
          </a:p>
          <a:p>
            <a:pPr lvl="0" eaLnBrk="0" fontAlgn="base" hangingPunct="0">
              <a:spcBef>
                <a:spcPct val="0"/>
              </a:spcBef>
              <a:spcAft>
                <a:spcPct val="0"/>
              </a:spcAft>
              <a:buClrTx/>
              <a:buFont typeface="Symbol" panose="05050102010706020507" pitchFamily="18" charset="2"/>
              <a:buChar char="·"/>
            </a:pPr>
            <a:r>
              <a:rPr lang="en-US" altLang="en-US" sz="3200" b="1" dirty="0">
                <a:latin typeface="Calibri" panose="020F0502020204030204" pitchFamily="34" charset="0"/>
                <a:ea typeface="Arial" panose="020B0604020202020204" pitchFamily="34" charset="0"/>
              </a:rPr>
              <a:t>Task  : Highlight  the words that are examples of onomatopoeia : </a:t>
            </a:r>
            <a:endParaRPr lang="en-US" altLang="en-US" sz="3200" b="1" dirty="0">
              <a:latin typeface="Arial" panose="020B0604020202020204" pitchFamily="34" charset="0"/>
              <a:ea typeface="Arial" panose="020B0604020202020204" pitchFamily="34" charset="0"/>
            </a:endParaRPr>
          </a:p>
          <a:p>
            <a:pPr lvl="0" eaLnBrk="0" fontAlgn="base" hangingPunct="0">
              <a:spcBef>
                <a:spcPct val="0"/>
              </a:spcBef>
              <a:spcAft>
                <a:spcPct val="0"/>
              </a:spcAft>
              <a:buClrTx/>
              <a:buFont typeface="Symbol" panose="05050102010706020507" pitchFamily="18" charset="2"/>
              <a:buChar char="·"/>
            </a:pPr>
            <a:r>
              <a:rPr lang="en-US" altLang="en-US" sz="3200" b="1" dirty="0">
                <a:latin typeface="Calibri" panose="020F0502020204030204" pitchFamily="34" charset="0"/>
                <a:ea typeface="Arial" panose="020B0604020202020204" pitchFamily="34" charset="0"/>
              </a:rPr>
              <a:t>Time :2 minutes </a:t>
            </a:r>
            <a:endParaRPr lang="en-US" altLang="en-US" sz="2400" b="1" dirty="0">
              <a:latin typeface="Arial" panose="020B0604020202020204" pitchFamily="34" charset="0"/>
              <a:ea typeface="Arial" panose="020B0604020202020204" pitchFamily="34" charset="0"/>
            </a:endParaRPr>
          </a:p>
          <a:p>
            <a:pPr lvl="0" eaLnBrk="0" fontAlgn="base" hangingPunct="0">
              <a:spcBef>
                <a:spcPct val="0"/>
              </a:spcBef>
              <a:spcAft>
                <a:spcPct val="0"/>
              </a:spcAft>
              <a:buClr>
                <a:srgbClr val="626465"/>
              </a:buClr>
            </a:pPr>
            <a:r>
              <a:rPr lang="en-US" altLang="en-US" sz="1800" b="1" dirty="0">
                <a:latin typeface="Roboto" charset="0"/>
                <a:ea typeface="Arial" panose="020B0604020202020204" pitchFamily="34" charset="0"/>
              </a:rPr>
              <a:t>1. I ordered online proofreading services with the click of a mouse</a:t>
            </a:r>
            <a:r>
              <a:rPr lang="en-US" altLang="en-US" sz="1800" b="1" dirty="0">
                <a:latin typeface="Arial" panose="020B0604020202020204" pitchFamily="34" charset="0"/>
                <a:ea typeface="Arial" panose="020B0604020202020204" pitchFamily="34" charset="0"/>
              </a:rPr>
              <a:t>.</a:t>
            </a:r>
          </a:p>
          <a:p>
            <a:pPr lvl="0" eaLnBrk="0" fontAlgn="base" hangingPunct="0">
              <a:spcBef>
                <a:spcPct val="0"/>
              </a:spcBef>
              <a:spcAft>
                <a:spcPct val="0"/>
              </a:spcAft>
              <a:buClr>
                <a:srgbClr val="626465"/>
              </a:buClr>
            </a:pPr>
            <a:r>
              <a:rPr lang="en-US" altLang="en-US" sz="1800" b="1" dirty="0">
                <a:latin typeface="Roboto" charset="0"/>
                <a:ea typeface="Arial" panose="020B0604020202020204" pitchFamily="34" charset="0"/>
              </a:rPr>
              <a:t>2. I could hear their buzzing, so I knew there was a bee’s nest around here     somewhere</a:t>
            </a:r>
            <a:r>
              <a:rPr lang="en-US" altLang="en-US" sz="1800" b="1" dirty="0">
                <a:latin typeface="Calibri" panose="020F0502020204030204" pitchFamily="34" charset="0"/>
                <a:ea typeface="Arial" panose="020B0604020202020204" pitchFamily="34" charset="0"/>
              </a:rPr>
              <a:t>. </a:t>
            </a:r>
          </a:p>
          <a:p>
            <a:pPr lvl="0" eaLnBrk="0" fontAlgn="base" hangingPunct="0">
              <a:spcBef>
                <a:spcPct val="0"/>
              </a:spcBef>
              <a:spcAft>
                <a:spcPct val="0"/>
              </a:spcAft>
              <a:buClr>
                <a:srgbClr val="626465"/>
              </a:buClr>
            </a:pPr>
            <a:r>
              <a:rPr lang="en-US" altLang="en-US" sz="1800" b="1" dirty="0">
                <a:latin typeface="Roboto" charset="0"/>
                <a:ea typeface="Arial" panose="020B0604020202020204" pitchFamily="34" charset="0"/>
              </a:rPr>
              <a:t>3.  Yuk! That cheese stinks</a:t>
            </a:r>
            <a:r>
              <a:rPr lang="en-US" altLang="en-US" sz="1800" b="1" dirty="0">
                <a:latin typeface="Arial" panose="020B0604020202020204" pitchFamily="34" charset="0"/>
                <a:ea typeface="Arial" panose="020B0604020202020204" pitchFamily="34" charset="0"/>
              </a:rPr>
              <a:t>.</a:t>
            </a:r>
          </a:p>
          <a:p>
            <a:pPr lvl="0" eaLnBrk="0" fontAlgn="base" hangingPunct="0">
              <a:spcBef>
                <a:spcPct val="0"/>
              </a:spcBef>
              <a:spcAft>
                <a:spcPct val="0"/>
              </a:spcAft>
              <a:buClr>
                <a:srgbClr val="626465"/>
              </a:buClr>
            </a:pPr>
            <a:r>
              <a:rPr lang="en-US" altLang="en-US" sz="1800" b="1" dirty="0">
                <a:latin typeface="Roboto" charset="0"/>
                <a:ea typeface="Arial" panose="020B0604020202020204" pitchFamily="34" charset="0"/>
              </a:rPr>
              <a:t>4. I  love the crunchy texture of fresh lettuce</a:t>
            </a:r>
            <a:r>
              <a:rPr lang="en-US" altLang="en-US" sz="1800" b="1" dirty="0">
                <a:latin typeface="Arial" panose="020B0604020202020204" pitchFamily="34" charset="0"/>
                <a:ea typeface="Arial" panose="020B0604020202020204" pitchFamily="34" charset="0"/>
              </a:rPr>
              <a:t>.</a:t>
            </a:r>
          </a:p>
          <a:p>
            <a:pPr lvl="0" eaLnBrk="0" fontAlgn="base" hangingPunct="0">
              <a:spcBef>
                <a:spcPct val="0"/>
              </a:spcBef>
              <a:spcAft>
                <a:spcPct val="0"/>
              </a:spcAft>
              <a:buClr>
                <a:srgbClr val="626465"/>
              </a:buClr>
            </a:pPr>
            <a:r>
              <a:rPr lang="en-US" altLang="en-US" sz="1800" b="1" dirty="0">
                <a:latin typeface="Roboto" charset="0"/>
                <a:ea typeface="Arial" panose="020B0604020202020204" pitchFamily="34" charset="0"/>
              </a:rPr>
              <a:t>5. I couldn’t wait to escape the cold and sit by a warm, crackling fire.</a:t>
            </a:r>
            <a:endParaRPr lang="en-US" altLang="en-US" sz="1800" b="1" dirty="0">
              <a:latin typeface="Arial" panose="020B0604020202020204" pitchFamily="34" charset="0"/>
              <a:ea typeface="Arial" panose="020B0604020202020204" pitchFamily="34" charset="0"/>
            </a:endParaRPr>
          </a:p>
          <a:p>
            <a:pPr lvl="0" eaLnBrk="0" fontAlgn="base" hangingPunct="0">
              <a:spcBef>
                <a:spcPct val="0"/>
              </a:spcBef>
              <a:spcAft>
                <a:spcPct val="0"/>
              </a:spcAft>
              <a:buClr>
                <a:srgbClr val="626465"/>
              </a:buClr>
            </a:pPr>
            <a:r>
              <a:rPr lang="en-US" altLang="en-US" sz="1800" b="1" dirty="0">
                <a:latin typeface="Roboto" charset="0"/>
                <a:ea typeface="Arial" panose="020B0604020202020204" pitchFamily="34" charset="0"/>
              </a:rPr>
              <a:t>6. I heard a knock at the door.</a:t>
            </a:r>
            <a:endParaRPr lang="en-US" altLang="en-US" sz="1800" b="1" dirty="0">
              <a:latin typeface="Arial" panose="020B0604020202020204" pitchFamily="34" charset="0"/>
              <a:ea typeface="Arial" panose="020B0604020202020204" pitchFamily="34" charset="0"/>
            </a:endParaRPr>
          </a:p>
          <a:p>
            <a:pPr lvl="0" eaLnBrk="0" fontAlgn="base" hangingPunct="0">
              <a:spcBef>
                <a:spcPct val="0"/>
              </a:spcBef>
              <a:spcAft>
                <a:spcPct val="0"/>
              </a:spcAft>
              <a:buClr>
                <a:srgbClr val="626465"/>
              </a:buClr>
            </a:pPr>
            <a:r>
              <a:rPr lang="en-US" altLang="en-US" sz="1800" b="1" dirty="0">
                <a:latin typeface="Roboto" charset="0"/>
                <a:ea typeface="Arial" panose="020B0604020202020204" pitchFamily="34" charset="0"/>
              </a:rPr>
              <a:t>7. Swoosh, the basketball flew smoothly through the net and the game was won</a:t>
            </a:r>
            <a:endParaRPr lang="en-US" altLang="en-US" sz="1800" b="1"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620021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6"/>
                                        </p:tgtEl>
                                      </p:cBhvr>
                                    </p:cmd>
                                  </p:childTnLst>
                                </p:cTn>
                              </p:par>
                            </p:childTnLst>
                          </p:cTn>
                        </p:par>
                      </p:childTnLst>
                    </p:cTn>
                  </p:par>
                </p:childTnLst>
              </p:cTn>
              <p:nextCondLst>
                <p:cond evt="onClick" delay="0">
                  <p:tgtEl>
                    <p:spTgt spid="16"/>
                  </p:tgtEl>
                </p:cond>
              </p:nextCondLst>
            </p:seq>
            <p:video>
              <p:cMediaNode vol="80000">
                <p:cTn id="12" fill="hold" display="0">
                  <p:stCondLst>
                    <p:cond delay="indefinite"/>
                  </p:stCondLst>
                </p:cTn>
                <p:tgtEl>
                  <p:spTgt spid="1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6"/>
          <p:cNvSpPr txBox="1">
            <a:spLocks/>
          </p:cNvSpPr>
          <p:nvPr/>
        </p:nvSpPr>
        <p:spPr>
          <a:xfrm>
            <a:off x="264161" y="45389"/>
            <a:ext cx="11589644" cy="4762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en-US" sz="2400" b="1" dirty="0">
                <a:ln/>
                <a:solidFill>
                  <a:schemeClr val="bg2">
                    <a:lumMod val="75000"/>
                  </a:schemeClr>
                </a:solid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a:t>
            </a:r>
            <a:r>
              <a:rPr lang="ar-JO" sz="2400" b="1" dirty="0">
                <a:ln/>
                <a:solidFill>
                  <a:schemeClr val="bg2">
                    <a:lumMod val="75000"/>
                  </a:schemeClr>
                </a:solid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40" name="Rectangle 39"/>
          <p:cNvSpPr/>
          <p:nvPr/>
        </p:nvSpPr>
        <p:spPr>
          <a:xfrm>
            <a:off x="629922" y="1120986"/>
            <a:ext cx="11339167" cy="5578487"/>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257" y="423714"/>
            <a:ext cx="650167" cy="644039"/>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ouble Wave 10"/>
          <p:cNvSpPr/>
          <p:nvPr/>
        </p:nvSpPr>
        <p:spPr>
          <a:xfrm>
            <a:off x="7724497" y="620278"/>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12" name="Double Wave 11"/>
          <p:cNvSpPr/>
          <p:nvPr/>
        </p:nvSpPr>
        <p:spPr>
          <a:xfrm>
            <a:off x="5145207" y="603568"/>
            <a:ext cx="2906973"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Grade 9 </a:t>
            </a:r>
            <a:endParaRPr lang="ar-JO" sz="14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3" name="Double Wave 12"/>
          <p:cNvSpPr/>
          <p:nvPr/>
        </p:nvSpPr>
        <p:spPr>
          <a:xfrm>
            <a:off x="3512035" y="603568"/>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 1</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4" name="Double Wave 13"/>
          <p:cNvSpPr/>
          <p:nvPr/>
        </p:nvSpPr>
        <p:spPr>
          <a:xfrm>
            <a:off x="360382" y="603566"/>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English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15" name="عنوان فرعي 2"/>
          <p:cNvSpPr txBox="1">
            <a:spLocks/>
          </p:cNvSpPr>
          <p:nvPr/>
        </p:nvSpPr>
        <p:spPr>
          <a:xfrm>
            <a:off x="1483309" y="1290303"/>
            <a:ext cx="9755711" cy="51452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endParaRPr lang="ar-SA" b="1" dirty="0">
              <a:solidFill>
                <a:srgbClr val="0070C0"/>
              </a:solidFill>
            </a:endParaRPr>
          </a:p>
          <a:p>
            <a:pPr algn="r" rtl="1"/>
            <a:endParaRPr lang="ar-JO" b="1" dirty="0">
              <a:solidFill>
                <a:srgbClr val="0070C0"/>
              </a:solidFill>
            </a:endParaRPr>
          </a:p>
        </p:txBody>
      </p:sp>
      <p:pic>
        <p:nvPicPr>
          <p:cNvPr id="16" name="Picture 15" descr="C:\Users\User\Desktop\3947112_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9530" y="4433455"/>
            <a:ext cx="3258289" cy="2319251"/>
          </a:xfrm>
          <a:prstGeom prst="rect">
            <a:avLst/>
          </a:prstGeom>
          <a:noFill/>
          <a:ln>
            <a:noFill/>
          </a:ln>
        </p:spPr>
      </p:pic>
      <p:sp>
        <p:nvSpPr>
          <p:cNvPr id="2" name="Rectangle 1"/>
          <p:cNvSpPr/>
          <p:nvPr/>
        </p:nvSpPr>
        <p:spPr>
          <a:xfrm>
            <a:off x="798654" y="1460088"/>
            <a:ext cx="8080876" cy="5386090"/>
          </a:xfrm>
          <a:prstGeom prst="rect">
            <a:avLst/>
          </a:prstGeom>
        </p:spPr>
        <p:txBody>
          <a:bodyPr wrap="square">
            <a:spAutoFit/>
          </a:bodyPr>
          <a:lstStyle/>
          <a:p>
            <a:r>
              <a:rPr lang="en-US" sz="2800" b="1" dirty="0"/>
              <a:t>Answers </a:t>
            </a:r>
            <a:endParaRPr lang="en-US" sz="2400" dirty="0"/>
          </a:p>
          <a:p>
            <a:r>
              <a:rPr lang="en-US" sz="2400" b="1" dirty="0"/>
              <a:t> </a:t>
            </a:r>
            <a:endParaRPr lang="en-US" sz="2400" dirty="0"/>
          </a:p>
          <a:p>
            <a:pPr lvl="0"/>
            <a:r>
              <a:rPr lang="en-US" sz="2400" dirty="0"/>
              <a:t> </a:t>
            </a:r>
            <a:r>
              <a:rPr lang="en-US" sz="2400" dirty="0">
                <a:solidFill>
                  <a:schemeClr val="accent1"/>
                </a:solidFill>
              </a:rPr>
              <a:t>A-   I ordered online proofreading services with the </a:t>
            </a:r>
            <a:r>
              <a:rPr lang="en-US" sz="2400" b="1" dirty="0">
                <a:solidFill>
                  <a:srgbClr val="FF0000"/>
                </a:solidFill>
              </a:rPr>
              <a:t>click</a:t>
            </a:r>
            <a:r>
              <a:rPr lang="en-US" sz="2400" dirty="0">
                <a:solidFill>
                  <a:schemeClr val="accent1"/>
                </a:solidFill>
              </a:rPr>
              <a:t> of a mouse</a:t>
            </a:r>
            <a:r>
              <a:rPr lang="en-US" sz="2400" b="1" dirty="0">
                <a:solidFill>
                  <a:schemeClr val="accent1"/>
                </a:solidFill>
              </a:rPr>
              <a:t>.</a:t>
            </a:r>
            <a:endParaRPr lang="en-US" sz="2400" dirty="0">
              <a:solidFill>
                <a:schemeClr val="accent1"/>
              </a:solidFill>
            </a:endParaRPr>
          </a:p>
          <a:p>
            <a:pPr lvl="0"/>
            <a:r>
              <a:rPr lang="en-US" sz="2400" dirty="0">
                <a:solidFill>
                  <a:schemeClr val="accent1"/>
                </a:solidFill>
              </a:rPr>
              <a:t>B-  I could hear their </a:t>
            </a:r>
            <a:r>
              <a:rPr lang="en-US" sz="2400" b="1" dirty="0">
                <a:solidFill>
                  <a:srgbClr val="FF0000"/>
                </a:solidFill>
              </a:rPr>
              <a:t>buzzing</a:t>
            </a:r>
            <a:r>
              <a:rPr lang="en-US" sz="2400" dirty="0">
                <a:solidFill>
                  <a:schemeClr val="accent1"/>
                </a:solidFill>
              </a:rPr>
              <a:t>, so I knew there was a bee’s nest around here somewhere</a:t>
            </a:r>
            <a:r>
              <a:rPr lang="en-US" sz="2400" b="1" dirty="0">
                <a:solidFill>
                  <a:schemeClr val="accent1"/>
                </a:solidFill>
              </a:rPr>
              <a:t>. </a:t>
            </a:r>
            <a:endParaRPr lang="en-US" sz="2400" dirty="0">
              <a:solidFill>
                <a:schemeClr val="accent1"/>
              </a:solidFill>
            </a:endParaRPr>
          </a:p>
          <a:p>
            <a:pPr lvl="0"/>
            <a:r>
              <a:rPr lang="en-US" sz="2400" dirty="0">
                <a:solidFill>
                  <a:schemeClr val="accent1"/>
                </a:solidFill>
              </a:rPr>
              <a:t>C- </a:t>
            </a:r>
            <a:r>
              <a:rPr lang="en-US" sz="2400" b="1" dirty="0">
                <a:solidFill>
                  <a:srgbClr val="FF0000"/>
                </a:solidFill>
              </a:rPr>
              <a:t>Yuk</a:t>
            </a:r>
            <a:r>
              <a:rPr lang="en-US" sz="2400" dirty="0">
                <a:solidFill>
                  <a:schemeClr val="accent1"/>
                </a:solidFill>
              </a:rPr>
              <a:t>! That cheese stinks</a:t>
            </a:r>
            <a:r>
              <a:rPr lang="en-US" sz="2400" b="1" dirty="0">
                <a:solidFill>
                  <a:schemeClr val="accent1"/>
                </a:solidFill>
              </a:rPr>
              <a:t>.</a:t>
            </a:r>
            <a:endParaRPr lang="en-US" sz="2400" dirty="0">
              <a:solidFill>
                <a:schemeClr val="accent1"/>
              </a:solidFill>
            </a:endParaRPr>
          </a:p>
          <a:p>
            <a:pPr lvl="0"/>
            <a:r>
              <a:rPr lang="en-US" sz="2400" dirty="0">
                <a:solidFill>
                  <a:schemeClr val="accent1"/>
                </a:solidFill>
              </a:rPr>
              <a:t>D-  I  love the </a:t>
            </a:r>
            <a:r>
              <a:rPr lang="en-US" sz="2400" b="1" dirty="0">
                <a:solidFill>
                  <a:srgbClr val="FF0000"/>
                </a:solidFill>
              </a:rPr>
              <a:t>crunchy</a:t>
            </a:r>
            <a:r>
              <a:rPr lang="en-US" sz="2400" dirty="0">
                <a:solidFill>
                  <a:schemeClr val="accent1"/>
                </a:solidFill>
              </a:rPr>
              <a:t> texture of fresh lettuce</a:t>
            </a:r>
            <a:r>
              <a:rPr lang="en-US" sz="2400" b="1" dirty="0">
                <a:solidFill>
                  <a:schemeClr val="accent1"/>
                </a:solidFill>
              </a:rPr>
              <a:t>.</a:t>
            </a:r>
            <a:endParaRPr lang="en-US" sz="2400" dirty="0">
              <a:solidFill>
                <a:schemeClr val="accent1"/>
              </a:solidFill>
            </a:endParaRPr>
          </a:p>
          <a:p>
            <a:pPr lvl="0"/>
            <a:r>
              <a:rPr lang="en-US" sz="2400" dirty="0">
                <a:solidFill>
                  <a:schemeClr val="accent1"/>
                </a:solidFill>
              </a:rPr>
              <a:t>E-   I couldn’t wait to escape the cold and sit by a warm, </a:t>
            </a:r>
            <a:r>
              <a:rPr lang="en-US" sz="2400" b="1" dirty="0">
                <a:solidFill>
                  <a:srgbClr val="FF0000"/>
                </a:solidFill>
              </a:rPr>
              <a:t>crackling</a:t>
            </a:r>
            <a:r>
              <a:rPr lang="en-US" sz="2400" dirty="0">
                <a:solidFill>
                  <a:schemeClr val="accent1"/>
                </a:solidFill>
              </a:rPr>
              <a:t> fire.</a:t>
            </a:r>
          </a:p>
          <a:p>
            <a:pPr lvl="0"/>
            <a:r>
              <a:rPr lang="en-US" sz="2400" dirty="0">
                <a:solidFill>
                  <a:schemeClr val="accent1"/>
                </a:solidFill>
              </a:rPr>
              <a:t> F-  I heard a</a:t>
            </a:r>
            <a:r>
              <a:rPr lang="en-US" sz="2400" b="1" dirty="0">
                <a:solidFill>
                  <a:schemeClr val="accent1"/>
                </a:solidFill>
              </a:rPr>
              <a:t> </a:t>
            </a:r>
            <a:r>
              <a:rPr lang="en-US" sz="2400" b="1" dirty="0">
                <a:solidFill>
                  <a:srgbClr val="FF0000"/>
                </a:solidFill>
              </a:rPr>
              <a:t>knock</a:t>
            </a:r>
            <a:r>
              <a:rPr lang="en-US" sz="2400" dirty="0">
                <a:solidFill>
                  <a:schemeClr val="accent1"/>
                </a:solidFill>
              </a:rPr>
              <a:t> at the door.</a:t>
            </a:r>
          </a:p>
          <a:p>
            <a:pPr lvl="0"/>
            <a:r>
              <a:rPr lang="en-US" sz="2400" dirty="0">
                <a:solidFill>
                  <a:schemeClr val="accent1"/>
                </a:solidFill>
              </a:rPr>
              <a:t>G-  </a:t>
            </a:r>
            <a:r>
              <a:rPr lang="en-US" sz="2400" b="1" dirty="0">
                <a:solidFill>
                  <a:srgbClr val="FF0000"/>
                </a:solidFill>
              </a:rPr>
              <a:t>Swoosh</a:t>
            </a:r>
            <a:r>
              <a:rPr lang="en-US" sz="2400" dirty="0">
                <a:solidFill>
                  <a:schemeClr val="accent1"/>
                </a:solidFill>
              </a:rPr>
              <a:t>, the basketball flew smoothly through the net and the game was won</a:t>
            </a:r>
          </a:p>
          <a:p>
            <a:r>
              <a:rPr lang="en-US" sz="2800" b="1" dirty="0"/>
              <a:t> </a:t>
            </a:r>
            <a:endParaRPr lang="en-US" sz="2800" dirty="0"/>
          </a:p>
        </p:txBody>
      </p:sp>
    </p:spTree>
    <p:extLst>
      <p:ext uri="{BB962C8B-B14F-4D97-AF65-F5344CB8AC3E}">
        <p14:creationId xmlns:p14="http://schemas.microsoft.com/office/powerpoint/2010/main" val="350794218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3947112_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979" y="274644"/>
            <a:ext cx="8763404" cy="4331225"/>
          </a:xfrm>
          <a:prstGeom prst="rect">
            <a:avLst/>
          </a:prstGeom>
          <a:noFill/>
          <a:ln>
            <a:noFill/>
          </a:ln>
        </p:spPr>
      </p:pic>
      <p:sp>
        <p:nvSpPr>
          <p:cNvPr id="3" name="Rectangle 2"/>
          <p:cNvSpPr/>
          <p:nvPr/>
        </p:nvSpPr>
        <p:spPr>
          <a:xfrm>
            <a:off x="1072445" y="4605869"/>
            <a:ext cx="8254435" cy="1569660"/>
          </a:xfrm>
          <a:prstGeom prst="rect">
            <a:avLst/>
          </a:prstGeom>
        </p:spPr>
        <p:txBody>
          <a:bodyPr wrap="square">
            <a:spAutoFit/>
          </a:bodyPr>
          <a:lstStyle/>
          <a:p>
            <a:r>
              <a:rPr lang="en-US" sz="3200" b="1" dirty="0">
                <a:solidFill>
                  <a:srgbClr val="202124"/>
                </a:solidFill>
                <a:latin typeface="arial" panose="020B0604020202020204" pitchFamily="34" charset="0"/>
              </a:rPr>
              <a:t>It can add excitement, action, and interest by allowing the reader to hear and remember your writing</a:t>
            </a:r>
            <a:endParaRPr lang="en-US" sz="3200" b="1" dirty="0"/>
          </a:p>
        </p:txBody>
      </p:sp>
    </p:spTree>
    <p:extLst>
      <p:ext uri="{BB962C8B-B14F-4D97-AF65-F5344CB8AC3E}">
        <p14:creationId xmlns:p14="http://schemas.microsoft.com/office/powerpoint/2010/main" val="427146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7d3d12-a688-4a65-9735-5d5242335cee">
      <Terms xmlns="http://schemas.microsoft.com/office/infopath/2007/PartnerControls"/>
    </lcf76f155ced4ddcb4097134ff3c332f>
    <TaxCatchAll xmlns="3e03e693-6f57-4a0f-8762-2487ed846c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CD5A634654594FBBFFA6A58C1B7A05" ma:contentTypeVersion="14" ma:contentTypeDescription="Create a new document." ma:contentTypeScope="" ma:versionID="6b2dea2e8b93c79cf5ca688f69d4c3ec">
  <xsd:schema xmlns:xsd="http://www.w3.org/2001/XMLSchema" xmlns:xs="http://www.w3.org/2001/XMLSchema" xmlns:p="http://schemas.microsoft.com/office/2006/metadata/properties" xmlns:ns2="0b7d3d12-a688-4a65-9735-5d5242335cee" xmlns:ns3="3e03e693-6f57-4a0f-8762-2487ed846c1c" targetNamespace="http://schemas.microsoft.com/office/2006/metadata/properties" ma:root="true" ma:fieldsID="21fb15d1cb0a07f67bc2296c58cdc3ae" ns2:_="" ns3:_="">
    <xsd:import namespace="0b7d3d12-a688-4a65-9735-5d5242335cee"/>
    <xsd:import namespace="3e03e693-6f57-4a0f-8762-2487ed846c1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d3d12-a688-4a65-9735-5d5242335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d429481-e3d0-471e-bc25-7565d51e70f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03e693-6f57-4a0f-8762-2487ed846c1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24593b5-bb6d-4ace-b8b0-595ce26c6980}" ma:internalName="TaxCatchAll" ma:showField="CatchAllData" ma:web="3e03e693-6f57-4a0f-8762-2487ed846c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035470-EF83-42A2-B100-3741CE9E0BC7}">
  <ds:schemaRefs>
    <ds:schemaRef ds:uri="http://schemas.microsoft.com/sharepoint/v3/contenttype/forms"/>
  </ds:schemaRefs>
</ds:datastoreItem>
</file>

<file path=customXml/itemProps2.xml><?xml version="1.0" encoding="utf-8"?>
<ds:datastoreItem xmlns:ds="http://schemas.openxmlformats.org/officeDocument/2006/customXml" ds:itemID="{7FCA98A1-0750-4C2A-BC0B-E63D3C9E5312}">
  <ds:schemaRefs>
    <ds:schemaRef ds:uri="http://purl.org/dc/dcmitype/"/>
    <ds:schemaRef ds:uri="3e03e693-6f57-4a0f-8762-2487ed846c1c"/>
    <ds:schemaRef ds:uri="http://schemas.microsoft.com/office/2006/documentManagement/types"/>
    <ds:schemaRef ds:uri="http://schemas.openxmlformats.org/package/2006/metadata/core-properties"/>
    <ds:schemaRef ds:uri="http://purl.org/dc/terms/"/>
    <ds:schemaRef ds:uri="http://purl.org/dc/elements/1.1/"/>
    <ds:schemaRef ds:uri="http://www.w3.org/XML/1998/namespace"/>
    <ds:schemaRef ds:uri="http://schemas.microsoft.com/office/infopath/2007/PartnerControls"/>
    <ds:schemaRef ds:uri="0b7d3d12-a688-4a65-9735-5d5242335cee"/>
    <ds:schemaRef ds:uri="http://schemas.microsoft.com/office/2006/metadata/properties"/>
  </ds:schemaRefs>
</ds:datastoreItem>
</file>

<file path=customXml/itemProps3.xml><?xml version="1.0" encoding="utf-8"?>
<ds:datastoreItem xmlns:ds="http://schemas.openxmlformats.org/officeDocument/2006/customXml" ds:itemID="{B60D59E7-EC3E-41C4-8E57-105F2FA011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7d3d12-a688-4a65-9735-5d5242335cee"/>
    <ds:schemaRef ds:uri="3e03e693-6f57-4a0f-8762-2487ed846c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5712</TotalTime>
  <Words>664</Words>
  <Application>Microsoft Office PowerPoint</Application>
  <PresentationFormat>Widescreen</PresentationFormat>
  <Paragraphs>199</Paragraphs>
  <Slides>17</Slides>
  <Notes>0</Notes>
  <HiddenSlides>0</HiddenSlides>
  <MMClips>3</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Bang - Gun Zoom - Rocket Buzz - Bee Chug - Train Drip - Tap Hiss - Snake Plop - Splash (e.g., something falling into water) Pop - Balloon Roar - Lion Splash - Splash (e.g., water) Slurp - Drinking Tick tock - Clock Whoosh - Rocket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Ghassan Hazza</dc:creator>
  <cp:lastModifiedBy>Maies Awad</cp:lastModifiedBy>
  <cp:revision>388</cp:revision>
  <dcterms:created xsi:type="dcterms:W3CDTF">2019-06-13T08:00:41Z</dcterms:created>
  <dcterms:modified xsi:type="dcterms:W3CDTF">2025-09-07T16:31:21Z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0x0101005FCD5A634654594FBBFFA6A58C1B7A05</vt:lpwstr>
  </property>
  <property fmtid="{D5CDD505-2E9C-101B-9397-08002B2CF9AE}" pid="3" name="MediaServiceImageTags">
    <vt:lpwstr/>
  </property>
</Properties>
</file>