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74" r:id="rId6"/>
    <p:sldId id="275" r:id="rId7"/>
    <p:sldId id="276" r:id="rId8"/>
    <p:sldId id="290" r:id="rId9"/>
    <p:sldId id="291" r:id="rId10"/>
    <p:sldId id="292" r:id="rId11"/>
    <p:sldId id="293" r:id="rId12"/>
    <p:sldId id="297" r:id="rId13"/>
    <p:sldId id="277" r:id="rId14"/>
    <p:sldId id="288" r:id="rId15"/>
    <p:sldId id="300" r:id="rId16"/>
    <p:sldId id="298" r:id="rId17"/>
    <p:sldId id="299" r:id="rId18"/>
    <p:sldId id="284" r:id="rId19"/>
    <p:sldId id="286"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990033"/>
    <a:srgbClr val="990099"/>
    <a:srgbClr val="009900"/>
    <a:srgbClr val="800000"/>
    <a:srgbClr val="9900CC"/>
    <a:srgbClr val="CC9900"/>
    <a:srgbClr val="3333FF"/>
    <a:srgbClr val="CCCC00"/>
    <a:srgbClr val="A500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144" autoAdjust="0"/>
    <p:restoredTop sz="94660"/>
  </p:normalViewPr>
  <p:slideViewPr>
    <p:cSldViewPr snapToGrid="0">
      <p:cViewPr varScale="1">
        <p:scale>
          <a:sx n="73" d="100"/>
          <a:sy n="73" d="100"/>
        </p:scale>
        <p:origin x="570"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hammad Issa" userId="S::mohammad5337@islamic-ec.edu.jo::2ff55569-f6c3-4af4-af0e-342e0099c163" providerId="AD" clId="Web-{056C985F-EAA8-EDBB-9338-DA2E13ABC55C}"/>
    <pc:docChg chg="modSld">
      <pc:chgData name="Mohammad Issa" userId="S::mohammad5337@islamic-ec.edu.jo::2ff55569-f6c3-4af4-af0e-342e0099c163" providerId="AD" clId="Web-{056C985F-EAA8-EDBB-9338-DA2E13ABC55C}" dt="2025-01-09T09:19:23.388" v="238" actId="20577"/>
      <pc:docMkLst>
        <pc:docMk/>
      </pc:docMkLst>
      <pc:sldChg chg="modSp">
        <pc:chgData name="Mohammad Issa" userId="S::mohammad5337@islamic-ec.edu.jo::2ff55569-f6c3-4af4-af0e-342e0099c163" providerId="AD" clId="Web-{056C985F-EAA8-EDBB-9338-DA2E13ABC55C}" dt="2025-01-09T08:58:21.133" v="2" actId="20577"/>
        <pc:sldMkLst>
          <pc:docMk/>
          <pc:sldMk cId="3633658944" sldId="274"/>
        </pc:sldMkLst>
      </pc:sldChg>
      <pc:sldChg chg="modSp">
        <pc:chgData name="Mohammad Issa" userId="S::mohammad5337@islamic-ec.edu.jo::2ff55569-f6c3-4af4-af0e-342e0099c163" providerId="AD" clId="Web-{056C985F-EAA8-EDBB-9338-DA2E13ABC55C}" dt="2025-01-09T08:58:49.212" v="4" actId="20577"/>
        <pc:sldMkLst>
          <pc:docMk/>
          <pc:sldMk cId="836914826" sldId="275"/>
        </pc:sldMkLst>
      </pc:sldChg>
      <pc:sldChg chg="modSp">
        <pc:chgData name="Mohammad Issa" userId="S::mohammad5337@islamic-ec.edu.jo::2ff55569-f6c3-4af4-af0e-342e0099c163" providerId="AD" clId="Web-{056C985F-EAA8-EDBB-9338-DA2E13ABC55C}" dt="2025-01-09T08:59:11.619" v="5" actId="20577"/>
        <pc:sldMkLst>
          <pc:docMk/>
          <pc:sldMk cId="3352812552" sldId="276"/>
        </pc:sldMkLst>
      </pc:sldChg>
      <pc:sldChg chg="modSp">
        <pc:chgData name="Mohammad Issa" userId="S::mohammad5337@islamic-ec.edu.jo::2ff55569-f6c3-4af4-af0e-342e0099c163" providerId="AD" clId="Web-{056C985F-EAA8-EDBB-9338-DA2E13ABC55C}" dt="2025-01-09T08:59:36.026" v="6" actId="20577"/>
        <pc:sldMkLst>
          <pc:docMk/>
          <pc:sldMk cId="4046870" sldId="277"/>
        </pc:sldMkLst>
      </pc:sldChg>
      <pc:sldChg chg="modSp">
        <pc:chgData name="Mohammad Issa" userId="S::mohammad5337@islamic-ec.edu.jo::2ff55569-f6c3-4af4-af0e-342e0099c163" providerId="AD" clId="Web-{056C985F-EAA8-EDBB-9338-DA2E13ABC55C}" dt="2025-01-09T09:00:33.873" v="8" actId="20577"/>
        <pc:sldMkLst>
          <pc:docMk/>
          <pc:sldMk cId="2247810410" sldId="278"/>
        </pc:sldMkLst>
      </pc:sldChg>
      <pc:sldChg chg="addSp delSp modSp">
        <pc:chgData name="Mohammad Issa" userId="S::mohammad5337@islamic-ec.edu.jo::2ff55569-f6c3-4af4-af0e-342e0099c163" providerId="AD" clId="Web-{056C985F-EAA8-EDBB-9338-DA2E13ABC55C}" dt="2025-01-09T09:17:58.993" v="226" actId="20577"/>
        <pc:sldMkLst>
          <pc:docMk/>
          <pc:sldMk cId="3366615611" sldId="282"/>
        </pc:sldMkLst>
      </pc:sldChg>
      <pc:sldChg chg="modSp">
        <pc:chgData name="Mohammad Issa" userId="S::mohammad5337@islamic-ec.edu.jo::2ff55569-f6c3-4af4-af0e-342e0099c163" providerId="AD" clId="Web-{056C985F-EAA8-EDBB-9338-DA2E13ABC55C}" dt="2025-01-09T09:18:44.917" v="233" actId="20577"/>
        <pc:sldMkLst>
          <pc:docMk/>
          <pc:sldMk cId="83687059" sldId="283"/>
        </pc:sldMkLst>
      </pc:sldChg>
      <pc:sldChg chg="modSp">
        <pc:chgData name="Mohammad Issa" userId="S::mohammad5337@islamic-ec.edu.jo::2ff55569-f6c3-4af4-af0e-342e0099c163" providerId="AD" clId="Web-{056C985F-EAA8-EDBB-9338-DA2E13ABC55C}" dt="2025-01-09T09:18:34.010" v="232" actId="20577"/>
        <pc:sldMkLst>
          <pc:docMk/>
          <pc:sldMk cId="3671068699" sldId="284"/>
        </pc:sldMkLst>
      </pc:sldChg>
      <pc:sldChg chg="modSp">
        <pc:chgData name="Mohammad Issa" userId="S::mohammad5337@islamic-ec.edu.jo::2ff55569-f6c3-4af4-af0e-342e0099c163" providerId="AD" clId="Web-{056C985F-EAA8-EDBB-9338-DA2E13ABC55C}" dt="2025-01-09T09:19:23.388" v="238" actId="20577"/>
        <pc:sldMkLst>
          <pc:docMk/>
          <pc:sldMk cId="201667457" sldId="286"/>
        </pc:sldMkLst>
      </pc:sldChg>
      <pc:sldChg chg="modSp">
        <pc:chgData name="Mohammad Issa" userId="S::mohammad5337@islamic-ec.edu.jo::2ff55569-f6c3-4af4-af0e-342e0099c163" providerId="AD" clId="Web-{056C985F-EAA8-EDBB-9338-DA2E13ABC55C}" dt="2025-01-09T09:00:07.762" v="7" actId="20577"/>
        <pc:sldMkLst>
          <pc:docMk/>
          <pc:sldMk cId="1363364360" sldId="288"/>
        </pc:sldMkLst>
      </pc:sldChg>
      <pc:sldChg chg="modSp">
        <pc:chgData name="Mohammad Issa" userId="S::mohammad5337@islamic-ec.edu.jo::2ff55569-f6c3-4af4-af0e-342e0099c163" providerId="AD" clId="Web-{056C985F-EAA8-EDBB-9338-DA2E13ABC55C}" dt="2025-01-09T09:00:52.780" v="9" actId="20577"/>
        <pc:sldMkLst>
          <pc:docMk/>
          <pc:sldMk cId="3609998766" sldId="289"/>
        </pc:sldMkLst>
      </pc:sldChg>
    </pc:docChg>
  </pc:docChgLst>
  <pc:docChgLst>
    <pc:chgData clId="Web-{A5F2FE1E-7D38-3B92-EFB4-3CDFB0E30A8C}"/>
    <pc:docChg chg="modSld">
      <pc:chgData name="" userId="" providerId="" clId="Web-{A5F2FE1E-7D38-3B92-EFB4-3CDFB0E30A8C}" dt="2025-02-08T14:42:21.245" v="0" actId="20577"/>
      <pc:docMkLst>
        <pc:docMk/>
      </pc:docMkLst>
      <pc:sldChg chg="modSp">
        <pc:chgData name="" userId="" providerId="" clId="Web-{A5F2FE1E-7D38-3B92-EFB4-3CDFB0E30A8C}" dt="2025-02-08T14:42:21.245" v="0" actId="20577"/>
        <pc:sldMkLst>
          <pc:docMk/>
          <pc:sldMk cId="4271810504" sldId="256"/>
        </pc:sldMkLst>
      </pc:sldChg>
    </pc:docChg>
  </pc:docChgLst>
  <pc:docChgLst>
    <pc:chgData name="Mohammad Issa" userId="S::mohammad5337@islamic-ec.edu.jo::2ff55569-f6c3-4af4-af0e-342e0099c163" providerId="AD" clId="Web-{A5F2FE1E-7D38-3B92-EFB4-3CDFB0E30A8C}"/>
    <pc:docChg chg="modSld">
      <pc:chgData name="Mohammad Issa" userId="S::mohammad5337@islamic-ec.edu.jo::2ff55569-f6c3-4af4-af0e-342e0099c163" providerId="AD" clId="Web-{A5F2FE1E-7D38-3B92-EFB4-3CDFB0E30A8C}" dt="2025-02-08T14:52:29.548" v="25" actId="14100"/>
      <pc:docMkLst>
        <pc:docMk/>
      </pc:docMkLst>
      <pc:sldChg chg="modSp">
        <pc:chgData name="Mohammad Issa" userId="S::mohammad5337@islamic-ec.edu.jo::2ff55569-f6c3-4af4-af0e-342e0099c163" providerId="AD" clId="Web-{A5F2FE1E-7D38-3B92-EFB4-3CDFB0E30A8C}" dt="2025-02-08T14:43:24.278" v="11" actId="14100"/>
        <pc:sldMkLst>
          <pc:docMk/>
          <pc:sldMk cId="4271810504" sldId="256"/>
        </pc:sldMkLst>
      </pc:sldChg>
      <pc:sldChg chg="modSp">
        <pc:chgData name="Mohammad Issa" userId="S::mohammad5337@islamic-ec.edu.jo::2ff55569-f6c3-4af4-af0e-342e0099c163" providerId="AD" clId="Web-{A5F2FE1E-7D38-3B92-EFB4-3CDFB0E30A8C}" dt="2025-02-08T14:46:35.241" v="13" actId="14100"/>
        <pc:sldMkLst>
          <pc:docMk/>
          <pc:sldMk cId="836914826" sldId="275"/>
        </pc:sldMkLst>
      </pc:sldChg>
      <pc:sldChg chg="modSp">
        <pc:chgData name="Mohammad Issa" userId="S::mohammad5337@islamic-ec.edu.jo::2ff55569-f6c3-4af4-af0e-342e0099c163" providerId="AD" clId="Web-{A5F2FE1E-7D38-3B92-EFB4-3CDFB0E30A8C}" dt="2025-02-08T14:51:14.765" v="22" actId="20577"/>
        <pc:sldMkLst>
          <pc:docMk/>
          <pc:sldMk cId="3352812552" sldId="276"/>
        </pc:sldMkLst>
      </pc:sldChg>
      <pc:sldChg chg="modSp">
        <pc:chgData name="Mohammad Issa" userId="S::mohammad5337@islamic-ec.edu.jo::2ff55569-f6c3-4af4-af0e-342e0099c163" providerId="AD" clId="Web-{A5F2FE1E-7D38-3B92-EFB4-3CDFB0E30A8C}" dt="2025-02-08T14:52:29.548" v="25" actId="14100"/>
        <pc:sldMkLst>
          <pc:docMk/>
          <pc:sldMk cId="1363364360" sldId="288"/>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15732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C6F202-E086-43E8-BC5F-C161767B9809}" type="datetimeFigureOut">
              <a:rPr lang="en-US" smtClean="0"/>
              <a:t>9/9/2025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28DE67-49EB-4AE0-88C0-2B97B80F6F80}" type="slidenum">
              <a:rPr lang="en-US" smtClean="0"/>
              <a:t>‹#›</a:t>
            </a:fld>
            <a:endParaRPr lang="en-US"/>
          </a:p>
        </p:txBody>
      </p:sp>
    </p:spTree>
    <p:extLst>
      <p:ext uri="{BB962C8B-B14F-4D97-AF65-F5344CB8AC3E}">
        <p14:creationId xmlns:p14="http://schemas.microsoft.com/office/powerpoint/2010/main" val="33457564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C6F202-E086-43E8-BC5F-C161767B9809}" type="datetimeFigureOut">
              <a:rPr lang="en-US" smtClean="0"/>
              <a:t>9/9/2025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28DE67-49EB-4AE0-88C0-2B97B80F6F80}" type="slidenum">
              <a:rPr lang="en-US" smtClean="0"/>
              <a:t>‹#›</a:t>
            </a:fld>
            <a:endParaRPr lang="en-US"/>
          </a:p>
        </p:txBody>
      </p:sp>
    </p:spTree>
    <p:extLst>
      <p:ext uri="{BB962C8B-B14F-4D97-AF65-F5344CB8AC3E}">
        <p14:creationId xmlns:p14="http://schemas.microsoft.com/office/powerpoint/2010/main" val="31002965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DC6F202-E086-43E8-BC5F-C161767B9809}" type="datetimeFigureOut">
              <a:rPr lang="en-US" smtClean="0"/>
              <a:t>9/9/2025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28DE67-49EB-4AE0-88C0-2B97B80F6F80}" type="slidenum">
              <a:rPr lang="en-US" smtClean="0"/>
              <a:t>‹#›</a:t>
            </a:fld>
            <a:endParaRPr lang="en-US"/>
          </a:p>
        </p:txBody>
      </p:sp>
    </p:spTree>
    <p:extLst>
      <p:ext uri="{BB962C8B-B14F-4D97-AF65-F5344CB8AC3E}">
        <p14:creationId xmlns:p14="http://schemas.microsoft.com/office/powerpoint/2010/main" val="7480923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DC6F202-E086-43E8-BC5F-C161767B9809}" type="datetimeFigureOut">
              <a:rPr lang="en-US" smtClean="0"/>
              <a:t>9/9/2025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28DE67-49EB-4AE0-88C0-2B97B80F6F80}" type="slidenum">
              <a:rPr lang="en-US" smtClean="0"/>
              <a:t>‹#›</a:t>
            </a:fld>
            <a:endParaRPr lang="en-US"/>
          </a:p>
        </p:txBody>
      </p:sp>
    </p:spTree>
    <p:extLst>
      <p:ext uri="{BB962C8B-B14F-4D97-AF65-F5344CB8AC3E}">
        <p14:creationId xmlns:p14="http://schemas.microsoft.com/office/powerpoint/2010/main" val="1304051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DC6F202-E086-43E8-BC5F-C161767B9809}" type="datetimeFigureOut">
              <a:rPr lang="en-US" smtClean="0"/>
              <a:t>9/9/2025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28DE67-49EB-4AE0-88C0-2B97B80F6F80}" type="slidenum">
              <a:rPr lang="en-US" smtClean="0"/>
              <a:t>‹#›</a:t>
            </a:fld>
            <a:endParaRPr lang="en-US"/>
          </a:p>
        </p:txBody>
      </p:sp>
    </p:spTree>
    <p:extLst>
      <p:ext uri="{BB962C8B-B14F-4D97-AF65-F5344CB8AC3E}">
        <p14:creationId xmlns:p14="http://schemas.microsoft.com/office/powerpoint/2010/main" val="2490114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DC6F202-E086-43E8-BC5F-C161767B9809}" type="datetimeFigureOut">
              <a:rPr lang="en-US" smtClean="0"/>
              <a:t>9/9/2025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28DE67-49EB-4AE0-88C0-2B97B80F6F80}" type="slidenum">
              <a:rPr lang="en-US" smtClean="0"/>
              <a:t>‹#›</a:t>
            </a:fld>
            <a:endParaRPr lang="en-US"/>
          </a:p>
        </p:txBody>
      </p:sp>
    </p:spTree>
    <p:extLst>
      <p:ext uri="{BB962C8B-B14F-4D97-AF65-F5344CB8AC3E}">
        <p14:creationId xmlns:p14="http://schemas.microsoft.com/office/powerpoint/2010/main" val="26229244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DC6F202-E086-43E8-BC5F-C161767B9809}" type="datetimeFigureOut">
              <a:rPr lang="en-US" smtClean="0"/>
              <a:t>9/9/2025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28DE67-49EB-4AE0-88C0-2B97B80F6F80}" type="slidenum">
              <a:rPr lang="en-US" smtClean="0"/>
              <a:t>‹#›</a:t>
            </a:fld>
            <a:endParaRPr lang="en-US"/>
          </a:p>
        </p:txBody>
      </p:sp>
    </p:spTree>
    <p:extLst>
      <p:ext uri="{BB962C8B-B14F-4D97-AF65-F5344CB8AC3E}">
        <p14:creationId xmlns:p14="http://schemas.microsoft.com/office/powerpoint/2010/main" val="5811373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C6F202-E086-43E8-BC5F-C161767B9809}" type="datetimeFigureOut">
              <a:rPr lang="en-US" smtClean="0"/>
              <a:t>9/9/2025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28DE67-49EB-4AE0-88C0-2B97B80F6F80}" type="slidenum">
              <a:rPr lang="en-US" smtClean="0"/>
              <a:t>‹#›</a:t>
            </a:fld>
            <a:endParaRPr lang="en-US"/>
          </a:p>
        </p:txBody>
      </p:sp>
    </p:spTree>
    <p:extLst>
      <p:ext uri="{BB962C8B-B14F-4D97-AF65-F5344CB8AC3E}">
        <p14:creationId xmlns:p14="http://schemas.microsoft.com/office/powerpoint/2010/main" val="31142217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DC6F202-E086-43E8-BC5F-C161767B9809}" type="datetimeFigureOut">
              <a:rPr lang="en-US" smtClean="0"/>
              <a:t>9/9/2025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28DE67-49EB-4AE0-88C0-2B97B80F6F80}" type="slidenum">
              <a:rPr lang="en-US" smtClean="0"/>
              <a:t>‹#›</a:t>
            </a:fld>
            <a:endParaRPr lang="en-US"/>
          </a:p>
        </p:txBody>
      </p:sp>
    </p:spTree>
    <p:extLst>
      <p:ext uri="{BB962C8B-B14F-4D97-AF65-F5344CB8AC3E}">
        <p14:creationId xmlns:p14="http://schemas.microsoft.com/office/powerpoint/2010/main" val="30807141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DC6F202-E086-43E8-BC5F-C161767B9809}" type="datetimeFigureOut">
              <a:rPr lang="en-US" smtClean="0"/>
              <a:t>9/9/2025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28DE67-49EB-4AE0-88C0-2B97B80F6F80}" type="slidenum">
              <a:rPr lang="en-US" smtClean="0"/>
              <a:t>‹#›</a:t>
            </a:fld>
            <a:endParaRPr lang="en-US"/>
          </a:p>
        </p:txBody>
      </p:sp>
    </p:spTree>
    <p:extLst>
      <p:ext uri="{BB962C8B-B14F-4D97-AF65-F5344CB8AC3E}">
        <p14:creationId xmlns:p14="http://schemas.microsoft.com/office/powerpoint/2010/main" val="721524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C6F202-E086-43E8-BC5F-C161767B9809}" type="datetimeFigureOut">
              <a:rPr lang="en-US" smtClean="0"/>
              <a:t>9/9/2025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28DE67-49EB-4AE0-88C0-2B97B80F6F80}" type="slidenum">
              <a:rPr lang="en-US" smtClean="0"/>
              <a:t>‹#›</a:t>
            </a:fld>
            <a:endParaRPr lang="en-US"/>
          </a:p>
        </p:txBody>
      </p:sp>
    </p:spTree>
    <p:extLst>
      <p:ext uri="{BB962C8B-B14F-4D97-AF65-F5344CB8AC3E}">
        <p14:creationId xmlns:p14="http://schemas.microsoft.com/office/powerpoint/2010/main" val="21149789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9.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1.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0.png"/><Relationship Id="rId5" Type="http://schemas.openxmlformats.org/officeDocument/2006/relationships/image" Target="../media/image4.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9.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1.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0.png"/><Relationship Id="rId5" Type="http://schemas.openxmlformats.org/officeDocument/2006/relationships/image" Target="../media/image4.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4.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1.png"/><Relationship Id="rId5" Type="http://schemas.openxmlformats.org/officeDocument/2006/relationships/image" Target="../media/image13.jpe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xml"/><Relationship Id="rId7" Type="http://schemas.openxmlformats.org/officeDocument/2006/relationships/image" Target="../media/image6.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094"/>
          <a:stretch/>
        </p:blipFill>
        <p:spPr bwMode="auto">
          <a:xfrm>
            <a:off x="0" y="0"/>
            <a:ext cx="2082800" cy="185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53141" y="1850363"/>
            <a:ext cx="11416938" cy="4154984"/>
          </a:xfrm>
          <a:prstGeom prst="rect">
            <a:avLst/>
          </a:prstGeom>
          <a:noFill/>
        </p:spPr>
        <p:txBody>
          <a:bodyPr wrap="square" lIns="91440" tIns="45720" rIns="91440" bIns="45720" rtlCol="1" anchor="t">
            <a:spAutoFit/>
          </a:bodyPr>
          <a:lstStyle/>
          <a:p>
            <a:pPr algn="l">
              <a:lnSpc>
                <a:spcPct val="150000"/>
              </a:lnSpc>
            </a:pPr>
            <a:r>
              <a:rPr lang="en-US" sz="4400" b="1" dirty="0">
                <a:solidFill>
                  <a:schemeClr val="accent2">
                    <a:lumMod val="75000"/>
                  </a:schemeClr>
                </a:solidFill>
                <a:cs typeface="GE SS Text Bold"/>
              </a:rPr>
              <a:t>Unit:</a:t>
            </a:r>
            <a:r>
              <a:rPr lang="en-US" sz="4400" dirty="0">
                <a:solidFill>
                  <a:schemeClr val="accent2">
                    <a:lumMod val="75000"/>
                  </a:schemeClr>
                </a:solidFill>
                <a:cs typeface="GE SS Text Bold"/>
              </a:rPr>
              <a:t> 1</a:t>
            </a:r>
            <a:endParaRPr lang="ar-SA" sz="4400" dirty="0">
              <a:solidFill>
                <a:schemeClr val="accent2">
                  <a:lumMod val="75000"/>
                </a:schemeClr>
              </a:solidFill>
              <a:cs typeface="GE SS Text Bold"/>
            </a:endParaRPr>
          </a:p>
          <a:p>
            <a:pPr>
              <a:lnSpc>
                <a:spcPct val="150000"/>
              </a:lnSpc>
            </a:pPr>
            <a:r>
              <a:rPr lang="en-US" sz="4000" b="1" dirty="0">
                <a:solidFill>
                  <a:schemeClr val="accent2">
                    <a:lumMod val="75000"/>
                  </a:schemeClr>
                </a:solidFill>
                <a:cs typeface="GE SS Text Bold"/>
              </a:rPr>
              <a:t>Lesson: </a:t>
            </a:r>
            <a:r>
              <a:rPr lang="en-US" sz="4000" dirty="0">
                <a:solidFill>
                  <a:schemeClr val="accent2">
                    <a:lumMod val="75000"/>
                  </a:schemeClr>
                </a:solidFill>
                <a:cs typeface="GE SS Text Bold"/>
              </a:rPr>
              <a:t>Grandmother Spider Brings the Sun. </a:t>
            </a:r>
            <a:endParaRPr lang="ar-JO" sz="4000" dirty="0">
              <a:solidFill>
                <a:schemeClr val="accent2">
                  <a:lumMod val="75000"/>
                </a:schemeClr>
              </a:solidFill>
              <a:cs typeface="GE SS Text Bold"/>
            </a:endParaRPr>
          </a:p>
          <a:p>
            <a:pPr algn="l">
              <a:lnSpc>
                <a:spcPct val="150000"/>
              </a:lnSpc>
            </a:pPr>
            <a:r>
              <a:rPr lang="en-US" sz="4000" b="1" dirty="0">
                <a:solidFill>
                  <a:schemeClr val="accent2">
                    <a:lumMod val="75000"/>
                  </a:schemeClr>
                </a:solidFill>
                <a:cs typeface="GE SS Text Bold"/>
              </a:rPr>
              <a:t>Subject:</a:t>
            </a:r>
            <a:r>
              <a:rPr lang="en-US" sz="4000" dirty="0">
                <a:solidFill>
                  <a:schemeClr val="accent2">
                    <a:lumMod val="75000"/>
                  </a:schemeClr>
                </a:solidFill>
                <a:cs typeface="GE SS Text Bold"/>
              </a:rPr>
              <a:t> Reading part 1</a:t>
            </a:r>
            <a:endParaRPr lang="ar-SA" sz="4000" dirty="0">
              <a:solidFill>
                <a:schemeClr val="accent2">
                  <a:lumMod val="75000"/>
                </a:schemeClr>
              </a:solidFill>
              <a:cs typeface="GE SS Text Bold"/>
            </a:endParaRPr>
          </a:p>
          <a:p>
            <a:pPr algn="l">
              <a:lnSpc>
                <a:spcPct val="150000"/>
              </a:lnSpc>
            </a:pPr>
            <a:r>
              <a:rPr lang="en-US" sz="4000" b="1" dirty="0">
                <a:solidFill>
                  <a:schemeClr val="accent2">
                    <a:lumMod val="75000"/>
                  </a:schemeClr>
                </a:solidFill>
                <a:cs typeface="GE SS Text Bold"/>
              </a:rPr>
              <a:t>Grade:</a:t>
            </a:r>
            <a:r>
              <a:rPr lang="en-US" sz="4000" dirty="0">
                <a:solidFill>
                  <a:schemeClr val="accent2">
                    <a:lumMod val="75000"/>
                  </a:schemeClr>
                </a:solidFill>
                <a:cs typeface="GE SS Text Bold"/>
              </a:rPr>
              <a:t> 9</a:t>
            </a:r>
            <a:endParaRPr lang="ar-JO" sz="4000" dirty="0">
              <a:solidFill>
                <a:schemeClr val="accent2">
                  <a:lumMod val="75000"/>
                </a:schemeClr>
              </a:solidFill>
              <a:cs typeface="GE SS Text Bold"/>
            </a:endParaRPr>
          </a:p>
          <a:p>
            <a:endParaRPr lang="ar-JO"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7805" y="328517"/>
            <a:ext cx="5910202" cy="1857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71810504"/>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0" y="1126535"/>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27" name="Rounded Rectangle 26"/>
          <p:cNvSpPr/>
          <p:nvPr/>
        </p:nvSpPr>
        <p:spPr>
          <a:xfrm>
            <a:off x="98791" y="1195248"/>
            <a:ext cx="2131514"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OUTCOMES</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29" name="Rounded Rectangle 28"/>
          <p:cNvSpPr/>
          <p:nvPr/>
        </p:nvSpPr>
        <p:spPr>
          <a:xfrm>
            <a:off x="98791" y="2348346"/>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PREASSESSMENT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0" name="Rounded Rectangle 29"/>
          <p:cNvSpPr/>
          <p:nvPr/>
        </p:nvSpPr>
        <p:spPr>
          <a:xfrm>
            <a:off x="85143" y="2873383"/>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PRESENTATION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1" name="Rounded Rectangle 30"/>
          <p:cNvSpPr/>
          <p:nvPr/>
        </p:nvSpPr>
        <p:spPr>
          <a:xfrm>
            <a:off x="71495" y="3915432"/>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FEEDBACK</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2" name="Rounded Rectangle 31"/>
          <p:cNvSpPr/>
          <p:nvPr/>
        </p:nvSpPr>
        <p:spPr>
          <a:xfrm>
            <a:off x="71495" y="3380165"/>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FORMATIVE ASSESSMENT</a:t>
            </a:r>
            <a:endParaRPr lang="ar-JO"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4" name="Rounded Rectangle 33"/>
          <p:cNvSpPr/>
          <p:nvPr/>
        </p:nvSpPr>
        <p:spPr>
          <a:xfrm>
            <a:off x="85143" y="4428068"/>
            <a:ext cx="2145162" cy="360040"/>
          </a:xfrm>
          <a:prstGeom prst="roundRect">
            <a:avLst/>
          </a:prstGeom>
          <a:solidFill>
            <a:srgbClr val="C00000"/>
          </a:solidFill>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DIFFERENTIATION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5" name="Rounded Rectangle 34"/>
          <p:cNvSpPr/>
          <p:nvPr/>
        </p:nvSpPr>
        <p:spPr>
          <a:xfrm>
            <a:off x="98791" y="1766317"/>
            <a:ext cx="2158810"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WARM UP</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2368219" y="1144277"/>
            <a:ext cx="8942681"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1359" y="458330"/>
            <a:ext cx="650166" cy="644038"/>
          </a:xfrm>
          <a:prstGeom prst="rect">
            <a:avLst/>
          </a:prstGeom>
        </p:spPr>
      </p:pic>
      <p:pic>
        <p:nvPicPr>
          <p:cNvPr id="42"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094"/>
          <a:stretch/>
        </p:blipFill>
        <p:spPr bwMode="auto">
          <a:xfrm>
            <a:off x="11028386" y="4233"/>
            <a:ext cx="1209040" cy="45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a:extLst>
              <a:ext uri="{FF2B5EF4-FFF2-40B4-BE49-F238E27FC236}">
                <a16:creationId xmlns:a16="http://schemas.microsoft.com/office/drawing/2014/main" id="{E7943F3F-787D-A74D-7161-B36D6B858079}"/>
              </a:ext>
            </a:extLst>
          </p:cNvPr>
          <p:cNvGrpSpPr/>
          <p:nvPr/>
        </p:nvGrpSpPr>
        <p:grpSpPr>
          <a:xfrm>
            <a:off x="10641486" y="1179783"/>
            <a:ext cx="1261271" cy="716434"/>
            <a:chOff x="7446246" y="205862"/>
            <a:chExt cx="1544854" cy="691058"/>
          </a:xfrm>
        </p:grpSpPr>
        <p:sp>
          <p:nvSpPr>
            <p:cNvPr id="22" name="Rounded Rectangle 10">
              <a:extLst>
                <a:ext uri="{FF2B5EF4-FFF2-40B4-BE49-F238E27FC236}">
                  <a16:creationId xmlns:a16="http://schemas.microsoft.com/office/drawing/2014/main" id="{DD194A77-839E-A485-3E29-B99FA7296432}"/>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63D1A1D4-AEB9-69B0-EADD-5C4E3B6A9B6F}"/>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05:00 minutes</a:t>
              </a:r>
            </a:p>
          </p:txBody>
        </p:sp>
      </p:grpSp>
      <p:sp>
        <p:nvSpPr>
          <p:cNvPr id="24" name="Rounded Rectangle 23"/>
          <p:cNvSpPr/>
          <p:nvPr/>
        </p:nvSpPr>
        <p:spPr>
          <a:xfrm>
            <a:off x="85143" y="4880714"/>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REAL LIFE APPLICATION</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3" name="Rounded Rectangle 42"/>
          <p:cNvSpPr/>
          <p:nvPr/>
        </p:nvSpPr>
        <p:spPr>
          <a:xfrm>
            <a:off x="98791" y="5398346"/>
            <a:ext cx="222705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CRITICAL THINKING</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4" name="Rounded Rectangle 43"/>
          <p:cNvSpPr/>
          <p:nvPr/>
        </p:nvSpPr>
        <p:spPr>
          <a:xfrm>
            <a:off x="132193" y="5962740"/>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EXIT TICKET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pic>
        <p:nvPicPr>
          <p:cNvPr id="3" name="5 Minute Timer">
            <a:hlinkClick r:id="" action="ppaction://media"/>
            <a:extLst>
              <a:ext uri="{FF2B5EF4-FFF2-40B4-BE49-F238E27FC236}">
                <a16:creationId xmlns:a16="http://schemas.microsoft.com/office/drawing/2014/main" id="{5F7234CF-A1BF-CE6F-BC37-8ABB6B7B9A6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428778" y="1998230"/>
            <a:ext cx="1428137" cy="803327"/>
          </a:xfrm>
          <a:prstGeom prst="rect">
            <a:avLst/>
          </a:prstGeom>
          <a:solidFill>
            <a:srgbClr val="FF9999"/>
          </a:solidFill>
          <a:ln>
            <a:solidFill>
              <a:srgbClr val="FF9999"/>
            </a:solidFill>
          </a:ln>
        </p:spPr>
      </p:pic>
      <p:sp>
        <p:nvSpPr>
          <p:cNvPr id="2" name="AutoShape 2" descr="How To Make Pineapple Juice (With or Without Juicer) - Alphafoodie">
            <a:extLst>
              <a:ext uri="{FF2B5EF4-FFF2-40B4-BE49-F238E27FC236}">
                <a16:creationId xmlns:a16="http://schemas.microsoft.com/office/drawing/2014/main" id="{65E5477E-9648-1DAC-772D-6F59B8FF008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Double Wave 27"/>
          <p:cNvSpPr/>
          <p:nvPr/>
        </p:nvSpPr>
        <p:spPr>
          <a:xfrm>
            <a:off x="7243077" y="603566"/>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 </a:t>
            </a:r>
            <a:r>
              <a:rPr lang="en-US"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1</a:t>
            </a:r>
            <a:endParaRPr lang="ar-JO"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5" name="Double Wave 44"/>
          <p:cNvSpPr/>
          <p:nvPr/>
        </p:nvSpPr>
        <p:spPr>
          <a:xfrm>
            <a:off x="5286971" y="603566"/>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 </a:t>
            </a:r>
            <a:r>
              <a:rPr lang="en-US"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9</a:t>
            </a:r>
            <a:endParaRPr lang="ar-JO"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6" name="Double Wave 45"/>
          <p:cNvSpPr/>
          <p:nvPr/>
        </p:nvSpPr>
        <p:spPr>
          <a:xfrm>
            <a:off x="2135318" y="603565"/>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 Reading </a:t>
            </a:r>
            <a:endParaRPr lang="ar-JO" sz="14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7" name="Double Wave 46">
            <a:extLst>
              <a:ext uri="{FF2B5EF4-FFF2-40B4-BE49-F238E27FC236}">
                <a16:creationId xmlns:a16="http://schemas.microsoft.com/office/drawing/2014/main" id="{2F9AC521-2D58-F888-8C01-ECAF079DAA57}"/>
              </a:ext>
            </a:extLst>
          </p:cNvPr>
          <p:cNvSpPr/>
          <p:nvPr/>
        </p:nvSpPr>
        <p:spPr>
          <a:xfrm>
            <a:off x="9162545" y="596171"/>
            <a:ext cx="2726771"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Lesson: </a:t>
            </a:r>
            <a:r>
              <a:rPr lang="en-US"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1</a:t>
            </a:r>
            <a:endParaRPr lang="ar-JO"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8" name="Footer Placeholder 6">
            <a:extLst>
              <a:ext uri="{FF2B5EF4-FFF2-40B4-BE49-F238E27FC236}">
                <a16:creationId xmlns:a16="http://schemas.microsoft.com/office/drawing/2014/main" id="{4197D2A9-2877-C3AD-DBEF-96AB624CA8DF}"/>
              </a:ext>
            </a:extLst>
          </p:cNvPr>
          <p:cNvSpPr txBox="1">
            <a:spLocks/>
          </p:cNvSpPr>
          <p:nvPr/>
        </p:nvSpPr>
        <p:spPr>
          <a:xfrm>
            <a:off x="468880" y="45390"/>
            <a:ext cx="11589644" cy="476250"/>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a:rPr>
              <a:t> ISLAMIC  EDUCATIONAL COLLEGE									</a:t>
            </a:r>
            <a:r>
              <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a:rPr>
              <a:t>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a:rPr>
              <a:t> </a:t>
            </a:r>
            <a:endPar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a:endParaRPr>
          </a:p>
        </p:txBody>
      </p:sp>
      <p:sp>
        <p:nvSpPr>
          <p:cNvPr id="4" name="Rectangle 3"/>
          <p:cNvSpPr/>
          <p:nvPr/>
        </p:nvSpPr>
        <p:spPr>
          <a:xfrm>
            <a:off x="2458034" y="2633145"/>
            <a:ext cx="3509554" cy="35096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C00000"/>
                </a:solidFill>
              </a:rPr>
              <a:t>Students 1+ 3 : </a:t>
            </a:r>
          </a:p>
          <a:p>
            <a:pPr algn="ctr"/>
            <a:r>
              <a:rPr lang="en-US" sz="3200" b="1" dirty="0">
                <a:solidFill>
                  <a:schemeClr val="tx1"/>
                </a:solidFill>
              </a:rPr>
              <a:t>Read the first Part of the text and then answer the given questions using rally coach strategy </a:t>
            </a:r>
          </a:p>
        </p:txBody>
      </p:sp>
      <p:sp>
        <p:nvSpPr>
          <p:cNvPr id="33" name="Rectangle 32"/>
          <p:cNvSpPr/>
          <p:nvPr/>
        </p:nvSpPr>
        <p:spPr>
          <a:xfrm>
            <a:off x="6078206" y="2650078"/>
            <a:ext cx="3509554" cy="34757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C00000"/>
                </a:solidFill>
              </a:rPr>
              <a:t>Students 2+ 4 : </a:t>
            </a:r>
          </a:p>
          <a:p>
            <a:pPr algn="ctr"/>
            <a:r>
              <a:rPr lang="en-US" sz="3200" b="1" dirty="0">
                <a:solidFill>
                  <a:schemeClr val="tx1"/>
                </a:solidFill>
              </a:rPr>
              <a:t>Read the first Part of the text and then answer the given questions using rally coach strategy </a:t>
            </a:r>
          </a:p>
        </p:txBody>
      </p:sp>
      <p:sp>
        <p:nvSpPr>
          <p:cNvPr id="5" name="AutoShape 2" descr="Rally Coach -- Kagan Strategy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7"/>
          <a:stretch>
            <a:fillRect/>
          </a:stretch>
        </p:blipFill>
        <p:spPr>
          <a:xfrm>
            <a:off x="9952221" y="3320932"/>
            <a:ext cx="2381250" cy="1924050"/>
          </a:xfrm>
          <a:prstGeom prst="rect">
            <a:avLst/>
          </a:prstGeom>
        </p:spPr>
      </p:pic>
      <p:sp>
        <p:nvSpPr>
          <p:cNvPr id="7" name="Rectangle 6"/>
          <p:cNvSpPr/>
          <p:nvPr/>
        </p:nvSpPr>
        <p:spPr>
          <a:xfrm>
            <a:off x="2690949" y="1254047"/>
            <a:ext cx="3252651" cy="8490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Part 1 </a:t>
            </a:r>
          </a:p>
        </p:txBody>
      </p:sp>
    </p:spTree>
    <p:extLst>
      <p:ext uri="{BB962C8B-B14F-4D97-AF65-F5344CB8AC3E}">
        <p14:creationId xmlns:p14="http://schemas.microsoft.com/office/powerpoint/2010/main" val="40468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90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0" y="1126535"/>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27" name="Rounded Rectangle 26"/>
          <p:cNvSpPr/>
          <p:nvPr/>
        </p:nvSpPr>
        <p:spPr>
          <a:xfrm>
            <a:off x="98791" y="1195248"/>
            <a:ext cx="2131514"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OUTCOMES</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29" name="Rounded Rectangle 28"/>
          <p:cNvSpPr/>
          <p:nvPr/>
        </p:nvSpPr>
        <p:spPr>
          <a:xfrm>
            <a:off x="98791" y="2348346"/>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PREASSESSMENT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0" name="Rounded Rectangle 29"/>
          <p:cNvSpPr/>
          <p:nvPr/>
        </p:nvSpPr>
        <p:spPr>
          <a:xfrm>
            <a:off x="85143" y="2873383"/>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PRESENTATION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1" name="Rounded Rectangle 30"/>
          <p:cNvSpPr/>
          <p:nvPr/>
        </p:nvSpPr>
        <p:spPr>
          <a:xfrm>
            <a:off x="71495" y="3915432"/>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FEEDBACK</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2" name="Rounded Rectangle 31"/>
          <p:cNvSpPr/>
          <p:nvPr/>
        </p:nvSpPr>
        <p:spPr>
          <a:xfrm>
            <a:off x="71495" y="3380165"/>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FORMATIVE ASSESSMENT</a:t>
            </a:r>
            <a:endParaRPr lang="ar-JO"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4" name="Rounded Rectangle 33"/>
          <p:cNvSpPr/>
          <p:nvPr/>
        </p:nvSpPr>
        <p:spPr>
          <a:xfrm>
            <a:off x="85143" y="4428068"/>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DIFFERENTIATION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5" name="Rounded Rectangle 34"/>
          <p:cNvSpPr/>
          <p:nvPr/>
        </p:nvSpPr>
        <p:spPr>
          <a:xfrm>
            <a:off x="98791" y="1766317"/>
            <a:ext cx="2158810"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WARM UP</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2368219" y="1144277"/>
            <a:ext cx="8942681"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1359" y="458330"/>
            <a:ext cx="650166" cy="644038"/>
          </a:xfrm>
          <a:prstGeom prst="rect">
            <a:avLst/>
          </a:prstGeom>
        </p:spPr>
      </p:pic>
      <p:pic>
        <p:nvPicPr>
          <p:cNvPr id="42"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094"/>
          <a:stretch/>
        </p:blipFill>
        <p:spPr bwMode="auto">
          <a:xfrm>
            <a:off x="11028386" y="4233"/>
            <a:ext cx="1209040" cy="45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ounded Rectangle 23"/>
          <p:cNvSpPr/>
          <p:nvPr/>
        </p:nvSpPr>
        <p:spPr>
          <a:xfrm>
            <a:off x="85143" y="4880714"/>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REAL LIFE APPLICATION</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25" name="TextBox 24"/>
          <p:cNvSpPr txBox="1"/>
          <p:nvPr/>
        </p:nvSpPr>
        <p:spPr>
          <a:xfrm>
            <a:off x="2596965" y="1589807"/>
            <a:ext cx="6181275" cy="1785104"/>
          </a:xfrm>
          <a:prstGeom prst="rect">
            <a:avLst/>
          </a:prstGeom>
          <a:noFill/>
        </p:spPr>
        <p:txBody>
          <a:bodyPr wrap="square" lIns="91440" tIns="45720" rIns="91440" bIns="45720" rtlCol="1" anchor="t">
            <a:spAutoFit/>
          </a:bodyPr>
          <a:lstStyle/>
          <a:p>
            <a:pPr algn="l">
              <a:lnSpc>
                <a:spcPct val="250000"/>
              </a:lnSpc>
            </a:pPr>
            <a:r>
              <a:rPr lang="en-US" sz="2000" b="1" dirty="0">
                <a:solidFill>
                  <a:schemeClr val="accent5">
                    <a:lumMod val="75000"/>
                  </a:schemeClr>
                </a:solidFill>
                <a:latin typeface="GE SS Text Bold" pitchFamily="18" charset="-78"/>
                <a:ea typeface="GE SS Text Bold" pitchFamily="18" charset="-78"/>
                <a:cs typeface="GE SS Text Bold" pitchFamily="18" charset="-78"/>
              </a:rPr>
              <a:t>FORMATIVE ASSESSMENT:</a:t>
            </a:r>
          </a:p>
          <a:p>
            <a:pPr algn="r" rtl="1"/>
            <a:endParaRPr lang="en-US" sz="2000" b="1" dirty="0"/>
          </a:p>
          <a:p>
            <a:pPr algn="r"/>
            <a:r>
              <a:rPr lang="ar-JO" sz="2000" b="1" dirty="0"/>
              <a:t> </a:t>
            </a:r>
            <a:endParaRPr lang="en-US" sz="2000" b="1" dirty="0"/>
          </a:p>
          <a:p>
            <a:pPr algn="r"/>
            <a:endParaRPr lang="ar-JO" sz="2000" b="1" dirty="0"/>
          </a:p>
        </p:txBody>
      </p:sp>
      <p:sp>
        <p:nvSpPr>
          <p:cNvPr id="43" name="Rounded Rectangle 42"/>
          <p:cNvSpPr/>
          <p:nvPr/>
        </p:nvSpPr>
        <p:spPr>
          <a:xfrm>
            <a:off x="98791" y="5398346"/>
            <a:ext cx="222705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CRITICAL THINKING</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4" name="Rounded Rectangle 43"/>
          <p:cNvSpPr/>
          <p:nvPr/>
        </p:nvSpPr>
        <p:spPr>
          <a:xfrm>
            <a:off x="132193" y="5962740"/>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EXIT TICKET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2" name="AutoShape 2" descr="How To Make Pineapple Juice (With or Without Juicer) - Alphafoodie">
            <a:extLst>
              <a:ext uri="{FF2B5EF4-FFF2-40B4-BE49-F238E27FC236}">
                <a16:creationId xmlns:a16="http://schemas.microsoft.com/office/drawing/2014/main" id="{65E5477E-9648-1DAC-772D-6F59B8FF008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Double Wave 27"/>
          <p:cNvSpPr/>
          <p:nvPr/>
        </p:nvSpPr>
        <p:spPr>
          <a:xfrm>
            <a:off x="7243077" y="603566"/>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 </a:t>
            </a:r>
            <a:r>
              <a:rPr lang="en-US"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1</a:t>
            </a:r>
            <a:endParaRPr lang="ar-JO"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5" name="Double Wave 44"/>
          <p:cNvSpPr/>
          <p:nvPr/>
        </p:nvSpPr>
        <p:spPr>
          <a:xfrm>
            <a:off x="5286971" y="603566"/>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  9</a:t>
            </a:r>
            <a:endParaRPr lang="ar-JO"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6" name="Double Wave 45"/>
          <p:cNvSpPr/>
          <p:nvPr/>
        </p:nvSpPr>
        <p:spPr>
          <a:xfrm>
            <a:off x="2135318" y="603565"/>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 Reading  </a:t>
            </a:r>
            <a:endParaRPr lang="ar-JO" sz="14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7" name="Double Wave 46">
            <a:extLst>
              <a:ext uri="{FF2B5EF4-FFF2-40B4-BE49-F238E27FC236}">
                <a16:creationId xmlns:a16="http://schemas.microsoft.com/office/drawing/2014/main" id="{2F9AC521-2D58-F888-8C01-ECAF079DAA57}"/>
              </a:ext>
            </a:extLst>
          </p:cNvPr>
          <p:cNvSpPr/>
          <p:nvPr/>
        </p:nvSpPr>
        <p:spPr>
          <a:xfrm>
            <a:off x="9162545" y="596171"/>
            <a:ext cx="2726771"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Lesson: </a:t>
            </a:r>
            <a:r>
              <a:rPr lang="en-US"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1</a:t>
            </a:r>
            <a:endParaRPr lang="ar-JO"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8" name="Footer Placeholder 6">
            <a:extLst>
              <a:ext uri="{FF2B5EF4-FFF2-40B4-BE49-F238E27FC236}">
                <a16:creationId xmlns:a16="http://schemas.microsoft.com/office/drawing/2014/main" id="{4197D2A9-2877-C3AD-DBEF-96AB624CA8DF}"/>
              </a:ext>
            </a:extLst>
          </p:cNvPr>
          <p:cNvSpPr txBox="1">
            <a:spLocks/>
          </p:cNvSpPr>
          <p:nvPr/>
        </p:nvSpPr>
        <p:spPr>
          <a:xfrm>
            <a:off x="468880" y="45390"/>
            <a:ext cx="11589644" cy="476250"/>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a:rPr>
              <a:t> ISLAMIC  EDUCATIONAL COLLEGE									</a:t>
            </a:r>
            <a:r>
              <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a:rPr>
              <a:t>      </a:t>
            </a:r>
          </a:p>
        </p:txBody>
      </p:sp>
      <p:sp>
        <p:nvSpPr>
          <p:cNvPr id="4" name="AutoShape 2" descr="Cooperative Learning – Fan N Pick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6"/>
          <a:stretch>
            <a:fillRect/>
          </a:stretch>
        </p:blipFill>
        <p:spPr>
          <a:xfrm>
            <a:off x="3851529" y="3634068"/>
            <a:ext cx="2870884" cy="2782743"/>
          </a:xfrm>
          <a:prstGeom prst="rect">
            <a:avLst/>
          </a:prstGeom>
        </p:spPr>
      </p:pic>
      <p:pic>
        <p:nvPicPr>
          <p:cNvPr id="33" name="2 MINUTE TIMER - COUNTDOWN TIMER">
            <a:hlinkClick r:id="" action="ppaction://media"/>
            <a:extLst>
              <a:ext uri="{FF2B5EF4-FFF2-40B4-BE49-F238E27FC236}">
                <a16:creationId xmlns:a16="http://schemas.microsoft.com/office/drawing/2014/main" id="{5AEDFDEE-2A41-76EA-43F5-74EB9E393154}"/>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9980500" y="1533491"/>
            <a:ext cx="1652406" cy="929478"/>
          </a:xfrm>
          <a:prstGeom prst="rect">
            <a:avLst/>
          </a:prstGeom>
        </p:spPr>
      </p:pic>
    </p:spTree>
    <p:extLst>
      <p:ext uri="{BB962C8B-B14F-4D97-AF65-F5344CB8AC3E}">
        <p14:creationId xmlns:p14="http://schemas.microsoft.com/office/powerpoint/2010/main" val="13633643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000"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3"/>
                                        </p:tgtEl>
                                      </p:cBhvr>
                                    </p:cmd>
                                  </p:childTnLst>
                                </p:cTn>
                              </p:par>
                            </p:childTnLst>
                          </p:cTn>
                        </p:par>
                      </p:childTnLst>
                    </p:cTn>
                  </p:par>
                </p:childTnLst>
              </p:cTn>
              <p:nextCondLst>
                <p:cond evt="onClick" delay="0">
                  <p:tgtEl>
                    <p:spTgt spid="33"/>
                  </p:tgtEl>
                </p:cond>
              </p:nextCondLst>
            </p:seq>
            <p:video>
              <p:cMediaNode vol="80000">
                <p:cTn id="12" fill="hold" display="0">
                  <p:stCondLst>
                    <p:cond delay="indefinite"/>
                  </p:stCondLst>
                </p:cTn>
                <p:tgtEl>
                  <p:spTgt spid="33"/>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61702" y="692331"/>
            <a:ext cx="10737669" cy="4093428"/>
          </a:xfrm>
          <a:prstGeom prst="rect">
            <a:avLst/>
          </a:prstGeom>
        </p:spPr>
        <p:txBody>
          <a:bodyPr wrap="square">
            <a:spAutoFit/>
          </a:bodyPr>
          <a:lstStyle/>
          <a:p>
            <a:r>
              <a:rPr lang="en-US" sz="2000" dirty="0">
                <a:solidFill>
                  <a:srgbClr val="231F20"/>
                </a:solidFill>
                <a:latin typeface="StoneSerifITCPro-Medium_f9i"/>
              </a:rPr>
              <a:t>Then all the animals began asking, “Who is going to go to the other side of the world? How will they get there?” Everybody had an idea, but none seemed quite right. Then from the back of the room came a small voice. “Hey, I’ll go! I’ll go!” Wolf said, “Who is that? Come down here. I can’t see you. ”Down to the front of the room came a little round animal with chubby cheeks. He was shy and quiet. He stood up in front of all the animals, and as he looked at all those hundreds of eyes looking back at him, he got kind of scared. </a:t>
            </a:r>
            <a:r>
              <a:rPr lang="en-US" sz="2000" dirty="0">
                <a:solidFill>
                  <a:schemeClr val="accent3">
                    <a:lumMod val="75000"/>
                  </a:schemeClr>
                </a:solidFill>
                <a:latin typeface="StoneSerifITCPro-Medium_f9i"/>
              </a:rPr>
              <a:t>He looked out over the crowd of animals and he said in his timid voice, “Hi. M-m-m-my name is Possum</a:t>
            </a:r>
            <a:r>
              <a:rPr lang="en-US" sz="2000" dirty="0">
                <a:solidFill>
                  <a:srgbClr val="231F20"/>
                </a:solidFill>
                <a:latin typeface="StoneSerifITCPro-Medium_f9i"/>
              </a:rPr>
              <a:t>. I think I can go to the other side of the world. You see, I’ve got these long, sharp claws, and I think I can dig a tunnel. And when I go </a:t>
            </a:r>
            <a:r>
              <a:rPr lang="en-US" sz="2000" dirty="0">
                <a:solidFill>
                  <a:srgbClr val="231F20"/>
                </a:solidFill>
                <a:latin typeface="StoneSerifITCPro-MediumItal_f9j"/>
              </a:rPr>
              <a:t>all </a:t>
            </a:r>
            <a:r>
              <a:rPr lang="en-US" sz="2000" dirty="0">
                <a:solidFill>
                  <a:srgbClr val="231F20"/>
                </a:solidFill>
                <a:latin typeface="StoneSerifITCPro-Medium_f9i"/>
              </a:rPr>
              <a:t>the way to the other side of the world, I’ll take a piece of the sun and I’ll hide it in my big, bushy tail.” And Wolf said, “Oh, a tunnel! That’s the best idea yet!” So Possum went to the big wall of dirt at the back of the cave, stuck in his sharp claws, and began to dig and dig and dig and dig, faster and faster and faster and faster. Possum disappeared inside the tunnel, and soon he had gone all the way to the other side of the world</a:t>
            </a:r>
            <a:endParaRPr lang="en-US" sz="2000" dirty="0"/>
          </a:p>
        </p:txBody>
      </p:sp>
    </p:spTree>
    <p:extLst>
      <p:ext uri="{BB962C8B-B14F-4D97-AF65-F5344CB8AC3E}">
        <p14:creationId xmlns:p14="http://schemas.microsoft.com/office/powerpoint/2010/main" val="27831252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0" y="1126535"/>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27" name="Rounded Rectangle 26"/>
          <p:cNvSpPr/>
          <p:nvPr/>
        </p:nvSpPr>
        <p:spPr>
          <a:xfrm>
            <a:off x="98791" y="1195248"/>
            <a:ext cx="2131514"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OUTCOMES</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29" name="Rounded Rectangle 28"/>
          <p:cNvSpPr/>
          <p:nvPr/>
        </p:nvSpPr>
        <p:spPr>
          <a:xfrm>
            <a:off x="98791" y="2348346"/>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PREASSESSMENT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0" name="Rounded Rectangle 29"/>
          <p:cNvSpPr/>
          <p:nvPr/>
        </p:nvSpPr>
        <p:spPr>
          <a:xfrm>
            <a:off x="85143" y="2873383"/>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PRESENTATION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1" name="Rounded Rectangle 30"/>
          <p:cNvSpPr/>
          <p:nvPr/>
        </p:nvSpPr>
        <p:spPr>
          <a:xfrm>
            <a:off x="71495" y="3915432"/>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FEEDBACK</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2" name="Rounded Rectangle 31"/>
          <p:cNvSpPr/>
          <p:nvPr/>
        </p:nvSpPr>
        <p:spPr>
          <a:xfrm>
            <a:off x="71495" y="3380165"/>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FORMATIVE ASSESSMENT</a:t>
            </a:r>
            <a:endParaRPr lang="ar-JO"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4" name="Rounded Rectangle 33"/>
          <p:cNvSpPr/>
          <p:nvPr/>
        </p:nvSpPr>
        <p:spPr>
          <a:xfrm>
            <a:off x="85143" y="4428068"/>
            <a:ext cx="2145162" cy="360040"/>
          </a:xfrm>
          <a:prstGeom prst="roundRect">
            <a:avLst/>
          </a:prstGeom>
          <a:solidFill>
            <a:srgbClr val="C00000"/>
          </a:solidFill>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DIFFERENTIATION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5" name="Rounded Rectangle 34"/>
          <p:cNvSpPr/>
          <p:nvPr/>
        </p:nvSpPr>
        <p:spPr>
          <a:xfrm>
            <a:off x="98791" y="1766317"/>
            <a:ext cx="2158810"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WARM UP</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2368219" y="1144277"/>
            <a:ext cx="8942681"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1359" y="458330"/>
            <a:ext cx="650166" cy="644038"/>
          </a:xfrm>
          <a:prstGeom prst="rect">
            <a:avLst/>
          </a:prstGeom>
        </p:spPr>
      </p:pic>
      <p:pic>
        <p:nvPicPr>
          <p:cNvPr id="42"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094"/>
          <a:stretch/>
        </p:blipFill>
        <p:spPr bwMode="auto">
          <a:xfrm>
            <a:off x="11028386" y="4233"/>
            <a:ext cx="1209040" cy="45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a:extLst>
              <a:ext uri="{FF2B5EF4-FFF2-40B4-BE49-F238E27FC236}">
                <a16:creationId xmlns:a16="http://schemas.microsoft.com/office/drawing/2014/main" id="{E7943F3F-787D-A74D-7161-B36D6B858079}"/>
              </a:ext>
            </a:extLst>
          </p:cNvPr>
          <p:cNvGrpSpPr/>
          <p:nvPr/>
        </p:nvGrpSpPr>
        <p:grpSpPr>
          <a:xfrm>
            <a:off x="10641486" y="1179783"/>
            <a:ext cx="1261271" cy="716434"/>
            <a:chOff x="7446246" y="205862"/>
            <a:chExt cx="1544854" cy="691058"/>
          </a:xfrm>
        </p:grpSpPr>
        <p:sp>
          <p:nvSpPr>
            <p:cNvPr id="22" name="Rounded Rectangle 10">
              <a:extLst>
                <a:ext uri="{FF2B5EF4-FFF2-40B4-BE49-F238E27FC236}">
                  <a16:creationId xmlns:a16="http://schemas.microsoft.com/office/drawing/2014/main" id="{DD194A77-839E-A485-3E29-B99FA7296432}"/>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63D1A1D4-AEB9-69B0-EADD-5C4E3B6A9B6F}"/>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05:00 minutes</a:t>
              </a:r>
            </a:p>
          </p:txBody>
        </p:sp>
      </p:grpSp>
      <p:sp>
        <p:nvSpPr>
          <p:cNvPr id="24" name="Rounded Rectangle 23"/>
          <p:cNvSpPr/>
          <p:nvPr/>
        </p:nvSpPr>
        <p:spPr>
          <a:xfrm>
            <a:off x="85143" y="4880714"/>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REAL LIFE APPLICATION</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3" name="Rounded Rectangle 42"/>
          <p:cNvSpPr/>
          <p:nvPr/>
        </p:nvSpPr>
        <p:spPr>
          <a:xfrm>
            <a:off x="98791" y="5398346"/>
            <a:ext cx="222705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CRITICAL THINKING</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4" name="Rounded Rectangle 43"/>
          <p:cNvSpPr/>
          <p:nvPr/>
        </p:nvSpPr>
        <p:spPr>
          <a:xfrm>
            <a:off x="132193" y="5962740"/>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EXIT TICKET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pic>
        <p:nvPicPr>
          <p:cNvPr id="3" name="5 Minute Timer">
            <a:hlinkClick r:id="" action="ppaction://media"/>
            <a:extLst>
              <a:ext uri="{FF2B5EF4-FFF2-40B4-BE49-F238E27FC236}">
                <a16:creationId xmlns:a16="http://schemas.microsoft.com/office/drawing/2014/main" id="{5F7234CF-A1BF-CE6F-BC37-8ABB6B7B9A6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428778" y="1998230"/>
            <a:ext cx="1428137" cy="803327"/>
          </a:xfrm>
          <a:prstGeom prst="rect">
            <a:avLst/>
          </a:prstGeom>
          <a:solidFill>
            <a:srgbClr val="FF9999"/>
          </a:solidFill>
          <a:ln>
            <a:solidFill>
              <a:srgbClr val="FF9999"/>
            </a:solidFill>
          </a:ln>
        </p:spPr>
      </p:pic>
      <p:sp>
        <p:nvSpPr>
          <p:cNvPr id="2" name="AutoShape 2" descr="How To Make Pineapple Juice (With or Without Juicer) - Alphafoodie">
            <a:extLst>
              <a:ext uri="{FF2B5EF4-FFF2-40B4-BE49-F238E27FC236}">
                <a16:creationId xmlns:a16="http://schemas.microsoft.com/office/drawing/2014/main" id="{65E5477E-9648-1DAC-772D-6F59B8FF008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Double Wave 27"/>
          <p:cNvSpPr/>
          <p:nvPr/>
        </p:nvSpPr>
        <p:spPr>
          <a:xfrm>
            <a:off x="7243077" y="603566"/>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 </a:t>
            </a:r>
            <a:r>
              <a:rPr lang="en-US"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1</a:t>
            </a:r>
            <a:endParaRPr lang="ar-JO"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5" name="Double Wave 44"/>
          <p:cNvSpPr/>
          <p:nvPr/>
        </p:nvSpPr>
        <p:spPr>
          <a:xfrm>
            <a:off x="5286971" y="603566"/>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 </a:t>
            </a:r>
            <a:r>
              <a:rPr lang="en-US"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9</a:t>
            </a:r>
            <a:endParaRPr lang="ar-JO"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6" name="Double Wave 45"/>
          <p:cNvSpPr/>
          <p:nvPr/>
        </p:nvSpPr>
        <p:spPr>
          <a:xfrm>
            <a:off x="2135318" y="603565"/>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 Reading </a:t>
            </a:r>
            <a:endParaRPr lang="ar-JO" sz="14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7" name="Double Wave 46">
            <a:extLst>
              <a:ext uri="{FF2B5EF4-FFF2-40B4-BE49-F238E27FC236}">
                <a16:creationId xmlns:a16="http://schemas.microsoft.com/office/drawing/2014/main" id="{2F9AC521-2D58-F888-8C01-ECAF079DAA57}"/>
              </a:ext>
            </a:extLst>
          </p:cNvPr>
          <p:cNvSpPr/>
          <p:nvPr/>
        </p:nvSpPr>
        <p:spPr>
          <a:xfrm>
            <a:off x="9162545" y="596171"/>
            <a:ext cx="2726771"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Lesson: </a:t>
            </a:r>
            <a:r>
              <a:rPr lang="en-US"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1</a:t>
            </a:r>
            <a:endParaRPr lang="ar-JO"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8" name="Footer Placeholder 6">
            <a:extLst>
              <a:ext uri="{FF2B5EF4-FFF2-40B4-BE49-F238E27FC236}">
                <a16:creationId xmlns:a16="http://schemas.microsoft.com/office/drawing/2014/main" id="{4197D2A9-2877-C3AD-DBEF-96AB624CA8DF}"/>
              </a:ext>
            </a:extLst>
          </p:cNvPr>
          <p:cNvSpPr txBox="1">
            <a:spLocks/>
          </p:cNvSpPr>
          <p:nvPr/>
        </p:nvSpPr>
        <p:spPr>
          <a:xfrm>
            <a:off x="468880" y="45390"/>
            <a:ext cx="11589644" cy="476250"/>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a:rPr>
              <a:t> ISLAMIC  EDUCATIONAL COLLEGE									</a:t>
            </a:r>
            <a:r>
              <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a:rPr>
              <a:t>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a:rPr>
              <a:t> </a:t>
            </a:r>
            <a:endPar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a:endParaRPr>
          </a:p>
        </p:txBody>
      </p:sp>
      <p:sp>
        <p:nvSpPr>
          <p:cNvPr id="4" name="Rectangle 3"/>
          <p:cNvSpPr/>
          <p:nvPr/>
        </p:nvSpPr>
        <p:spPr>
          <a:xfrm>
            <a:off x="2458034" y="2633145"/>
            <a:ext cx="3509554" cy="35096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C00000"/>
                </a:solidFill>
              </a:rPr>
              <a:t>Students 1+ 3 : </a:t>
            </a:r>
          </a:p>
          <a:p>
            <a:pPr algn="ctr"/>
            <a:r>
              <a:rPr lang="en-US" sz="3200" b="1" dirty="0">
                <a:solidFill>
                  <a:schemeClr val="tx1"/>
                </a:solidFill>
              </a:rPr>
              <a:t>Read the previous Part of the text and then answer the given questions using rally coach strategy </a:t>
            </a:r>
          </a:p>
        </p:txBody>
      </p:sp>
      <p:sp>
        <p:nvSpPr>
          <p:cNvPr id="33" name="Rectangle 32"/>
          <p:cNvSpPr/>
          <p:nvPr/>
        </p:nvSpPr>
        <p:spPr>
          <a:xfrm>
            <a:off x="6078206" y="2650078"/>
            <a:ext cx="3509554" cy="34757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C00000"/>
                </a:solidFill>
              </a:rPr>
              <a:t>Students 2+ 4 : </a:t>
            </a:r>
          </a:p>
          <a:p>
            <a:pPr algn="ctr"/>
            <a:r>
              <a:rPr lang="en-US" sz="3200" b="1" dirty="0">
                <a:solidFill>
                  <a:schemeClr val="tx1"/>
                </a:solidFill>
              </a:rPr>
              <a:t>Read the previous  Part of the text and then answer the given questions using rally coach strategy </a:t>
            </a:r>
          </a:p>
        </p:txBody>
      </p:sp>
      <p:sp>
        <p:nvSpPr>
          <p:cNvPr id="5" name="AutoShape 2" descr="Rally Coach -- Kagan Strategy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7"/>
          <a:stretch>
            <a:fillRect/>
          </a:stretch>
        </p:blipFill>
        <p:spPr>
          <a:xfrm>
            <a:off x="9952221" y="3320932"/>
            <a:ext cx="2381250" cy="1924050"/>
          </a:xfrm>
          <a:prstGeom prst="rect">
            <a:avLst/>
          </a:prstGeom>
        </p:spPr>
      </p:pic>
      <p:sp>
        <p:nvSpPr>
          <p:cNvPr id="7" name="Rectangle 6"/>
          <p:cNvSpPr/>
          <p:nvPr/>
        </p:nvSpPr>
        <p:spPr>
          <a:xfrm>
            <a:off x="2690949" y="1254047"/>
            <a:ext cx="3252651" cy="8490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Part 2 </a:t>
            </a:r>
          </a:p>
        </p:txBody>
      </p:sp>
    </p:spTree>
    <p:extLst>
      <p:ext uri="{BB962C8B-B14F-4D97-AF65-F5344CB8AC3E}">
        <p14:creationId xmlns:p14="http://schemas.microsoft.com/office/powerpoint/2010/main" val="26472945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90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0" y="1126535"/>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27" name="Rounded Rectangle 26"/>
          <p:cNvSpPr/>
          <p:nvPr/>
        </p:nvSpPr>
        <p:spPr>
          <a:xfrm>
            <a:off x="98791" y="1195248"/>
            <a:ext cx="2131514"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OUTCOMES</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29" name="Rounded Rectangle 28"/>
          <p:cNvSpPr/>
          <p:nvPr/>
        </p:nvSpPr>
        <p:spPr>
          <a:xfrm>
            <a:off x="98791" y="2348346"/>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PREASSESSMENT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0" name="Rounded Rectangle 29"/>
          <p:cNvSpPr/>
          <p:nvPr/>
        </p:nvSpPr>
        <p:spPr>
          <a:xfrm>
            <a:off x="85143" y="2873383"/>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PRESENTATION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1" name="Rounded Rectangle 30"/>
          <p:cNvSpPr/>
          <p:nvPr/>
        </p:nvSpPr>
        <p:spPr>
          <a:xfrm>
            <a:off x="71495" y="3915432"/>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FEEDBACK</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2" name="Rounded Rectangle 31"/>
          <p:cNvSpPr/>
          <p:nvPr/>
        </p:nvSpPr>
        <p:spPr>
          <a:xfrm>
            <a:off x="71495" y="3380165"/>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FORMATIVE ASSESSMENT</a:t>
            </a:r>
            <a:endParaRPr lang="ar-JO"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4" name="Rounded Rectangle 33"/>
          <p:cNvSpPr/>
          <p:nvPr/>
        </p:nvSpPr>
        <p:spPr>
          <a:xfrm>
            <a:off x="85143" y="4428068"/>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DIFFERENTIATION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5" name="Rounded Rectangle 34"/>
          <p:cNvSpPr/>
          <p:nvPr/>
        </p:nvSpPr>
        <p:spPr>
          <a:xfrm>
            <a:off x="98791" y="1766317"/>
            <a:ext cx="2158810"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WARM UP</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2368219" y="1144277"/>
            <a:ext cx="8942681"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1359" y="458330"/>
            <a:ext cx="650166" cy="644038"/>
          </a:xfrm>
          <a:prstGeom prst="rect">
            <a:avLst/>
          </a:prstGeom>
        </p:spPr>
      </p:pic>
      <p:pic>
        <p:nvPicPr>
          <p:cNvPr id="42"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094"/>
          <a:stretch/>
        </p:blipFill>
        <p:spPr bwMode="auto">
          <a:xfrm>
            <a:off x="11028386" y="4233"/>
            <a:ext cx="1209040" cy="45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ounded Rectangle 23"/>
          <p:cNvSpPr/>
          <p:nvPr/>
        </p:nvSpPr>
        <p:spPr>
          <a:xfrm>
            <a:off x="85143" y="4880714"/>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REAL LIFE APPLICATION</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25" name="TextBox 24"/>
          <p:cNvSpPr txBox="1"/>
          <p:nvPr/>
        </p:nvSpPr>
        <p:spPr>
          <a:xfrm>
            <a:off x="2596965" y="1589807"/>
            <a:ext cx="6181275" cy="1785104"/>
          </a:xfrm>
          <a:prstGeom prst="rect">
            <a:avLst/>
          </a:prstGeom>
          <a:noFill/>
        </p:spPr>
        <p:txBody>
          <a:bodyPr wrap="square" lIns="91440" tIns="45720" rIns="91440" bIns="45720" rtlCol="1" anchor="t">
            <a:spAutoFit/>
          </a:bodyPr>
          <a:lstStyle/>
          <a:p>
            <a:pPr algn="l">
              <a:lnSpc>
                <a:spcPct val="250000"/>
              </a:lnSpc>
            </a:pPr>
            <a:r>
              <a:rPr lang="en-US" sz="2000" b="1" dirty="0">
                <a:solidFill>
                  <a:schemeClr val="accent5">
                    <a:lumMod val="75000"/>
                  </a:schemeClr>
                </a:solidFill>
                <a:latin typeface="GE SS Text Bold" pitchFamily="18" charset="-78"/>
                <a:ea typeface="GE SS Text Bold" pitchFamily="18" charset="-78"/>
                <a:cs typeface="GE SS Text Bold" pitchFamily="18" charset="-78"/>
              </a:rPr>
              <a:t>FORMATIVE ASSESSMENT:</a:t>
            </a:r>
          </a:p>
          <a:p>
            <a:pPr algn="r" rtl="1"/>
            <a:endParaRPr lang="en-US" sz="2000" b="1" dirty="0"/>
          </a:p>
          <a:p>
            <a:pPr algn="r"/>
            <a:r>
              <a:rPr lang="ar-JO" sz="2000" b="1" dirty="0"/>
              <a:t> </a:t>
            </a:r>
            <a:endParaRPr lang="en-US" sz="2000" b="1" dirty="0"/>
          </a:p>
          <a:p>
            <a:pPr algn="r"/>
            <a:endParaRPr lang="ar-JO" sz="2000" b="1" dirty="0"/>
          </a:p>
        </p:txBody>
      </p:sp>
      <p:sp>
        <p:nvSpPr>
          <p:cNvPr id="43" name="Rounded Rectangle 42"/>
          <p:cNvSpPr/>
          <p:nvPr/>
        </p:nvSpPr>
        <p:spPr>
          <a:xfrm>
            <a:off x="98791" y="5398346"/>
            <a:ext cx="222705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CRITICAL THINKING</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4" name="Rounded Rectangle 43"/>
          <p:cNvSpPr/>
          <p:nvPr/>
        </p:nvSpPr>
        <p:spPr>
          <a:xfrm>
            <a:off x="132193" y="5962740"/>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EXIT TICKET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2" name="AutoShape 2" descr="How To Make Pineapple Juice (With or Without Juicer) - Alphafoodie">
            <a:extLst>
              <a:ext uri="{FF2B5EF4-FFF2-40B4-BE49-F238E27FC236}">
                <a16:creationId xmlns:a16="http://schemas.microsoft.com/office/drawing/2014/main" id="{65E5477E-9648-1DAC-772D-6F59B8FF008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Double Wave 27"/>
          <p:cNvSpPr/>
          <p:nvPr/>
        </p:nvSpPr>
        <p:spPr>
          <a:xfrm>
            <a:off x="7243077" y="603566"/>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 </a:t>
            </a:r>
            <a:r>
              <a:rPr lang="en-US"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1</a:t>
            </a:r>
            <a:endParaRPr lang="ar-JO"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5" name="Double Wave 44"/>
          <p:cNvSpPr/>
          <p:nvPr/>
        </p:nvSpPr>
        <p:spPr>
          <a:xfrm>
            <a:off x="5286971" y="603566"/>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  9</a:t>
            </a:r>
            <a:endParaRPr lang="ar-JO"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6" name="Double Wave 45"/>
          <p:cNvSpPr/>
          <p:nvPr/>
        </p:nvSpPr>
        <p:spPr>
          <a:xfrm>
            <a:off x="2135318" y="603565"/>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 Reading </a:t>
            </a:r>
            <a:endParaRPr lang="ar-JO" sz="14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7" name="Double Wave 46">
            <a:extLst>
              <a:ext uri="{FF2B5EF4-FFF2-40B4-BE49-F238E27FC236}">
                <a16:creationId xmlns:a16="http://schemas.microsoft.com/office/drawing/2014/main" id="{2F9AC521-2D58-F888-8C01-ECAF079DAA57}"/>
              </a:ext>
            </a:extLst>
          </p:cNvPr>
          <p:cNvSpPr/>
          <p:nvPr/>
        </p:nvSpPr>
        <p:spPr>
          <a:xfrm>
            <a:off x="9162545" y="596171"/>
            <a:ext cx="2726771"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Lesson: </a:t>
            </a:r>
            <a:r>
              <a:rPr lang="en-US"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1</a:t>
            </a:r>
            <a:endParaRPr lang="ar-JO"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8" name="Footer Placeholder 6">
            <a:extLst>
              <a:ext uri="{FF2B5EF4-FFF2-40B4-BE49-F238E27FC236}">
                <a16:creationId xmlns:a16="http://schemas.microsoft.com/office/drawing/2014/main" id="{4197D2A9-2877-C3AD-DBEF-96AB624CA8DF}"/>
              </a:ext>
            </a:extLst>
          </p:cNvPr>
          <p:cNvSpPr txBox="1">
            <a:spLocks/>
          </p:cNvSpPr>
          <p:nvPr/>
        </p:nvSpPr>
        <p:spPr>
          <a:xfrm>
            <a:off x="468880" y="45390"/>
            <a:ext cx="11589644" cy="476250"/>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a:rPr>
              <a:t> ISLAMIC  EDUCATIONAL COLLEGE									</a:t>
            </a:r>
            <a:r>
              <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a:rPr>
              <a:t>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a:rPr>
              <a:t> </a:t>
            </a:r>
            <a:endPar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a:endParaRPr>
          </a:p>
        </p:txBody>
      </p:sp>
      <p:sp>
        <p:nvSpPr>
          <p:cNvPr id="4" name="AutoShape 2" descr="Cooperative Learning – Fan N Pick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6"/>
          <a:stretch>
            <a:fillRect/>
          </a:stretch>
        </p:blipFill>
        <p:spPr>
          <a:xfrm>
            <a:off x="8778240" y="4104910"/>
            <a:ext cx="2870884" cy="2782743"/>
          </a:xfrm>
          <a:prstGeom prst="rect">
            <a:avLst/>
          </a:prstGeom>
        </p:spPr>
      </p:pic>
      <p:pic>
        <p:nvPicPr>
          <p:cNvPr id="33" name="2 MINUTE TIMER - COUNTDOWN TIMER">
            <a:hlinkClick r:id="" action="ppaction://media"/>
            <a:extLst>
              <a:ext uri="{FF2B5EF4-FFF2-40B4-BE49-F238E27FC236}">
                <a16:creationId xmlns:a16="http://schemas.microsoft.com/office/drawing/2014/main" id="{5AEDFDEE-2A41-76EA-43F5-74EB9E393154}"/>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0217017" y="1436414"/>
            <a:ext cx="1652406" cy="929478"/>
          </a:xfrm>
          <a:prstGeom prst="rect">
            <a:avLst/>
          </a:prstGeom>
        </p:spPr>
      </p:pic>
    </p:spTree>
    <p:extLst>
      <p:ext uri="{BB962C8B-B14F-4D97-AF65-F5344CB8AC3E}">
        <p14:creationId xmlns:p14="http://schemas.microsoft.com/office/powerpoint/2010/main" val="25595271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000"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3"/>
                                        </p:tgtEl>
                                      </p:cBhvr>
                                    </p:cmd>
                                  </p:childTnLst>
                                </p:cTn>
                              </p:par>
                            </p:childTnLst>
                          </p:cTn>
                        </p:par>
                      </p:childTnLst>
                    </p:cTn>
                  </p:par>
                </p:childTnLst>
              </p:cTn>
              <p:nextCondLst>
                <p:cond evt="onClick" delay="0">
                  <p:tgtEl>
                    <p:spTgt spid="33"/>
                  </p:tgtEl>
                </p:cond>
              </p:nextCondLst>
            </p:seq>
            <p:video>
              <p:cMediaNode vol="80000">
                <p:cTn id="12" fill="hold" display="0">
                  <p:stCondLst>
                    <p:cond delay="indefinite"/>
                  </p:stCondLst>
                </p:cTn>
                <p:tgtEl>
                  <p:spTgt spid="33"/>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D1F156-94C1-64C8-597A-8DD8029CD268}"/>
            </a:ext>
          </a:extLst>
        </p:cNvPr>
        <p:cNvGrpSpPr/>
        <p:nvPr/>
      </p:nvGrpSpPr>
      <p:grpSpPr>
        <a:xfrm>
          <a:off x="0" y="0"/>
          <a:ext cx="0" cy="0"/>
          <a:chOff x="0" y="0"/>
          <a:chExt cx="0" cy="0"/>
        </a:xfrm>
      </p:grpSpPr>
      <p:sp>
        <p:nvSpPr>
          <p:cNvPr id="26" name="Rounded Rectangle 25">
            <a:extLst>
              <a:ext uri="{FF2B5EF4-FFF2-40B4-BE49-F238E27FC236}">
                <a16:creationId xmlns:a16="http://schemas.microsoft.com/office/drawing/2014/main" id="{E0C63760-4291-C4D6-2D18-6C4EB3E5B71B}"/>
              </a:ext>
            </a:extLst>
          </p:cNvPr>
          <p:cNvSpPr/>
          <p:nvPr/>
        </p:nvSpPr>
        <p:spPr>
          <a:xfrm>
            <a:off x="0" y="1126535"/>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27" name="Rounded Rectangle 26">
            <a:extLst>
              <a:ext uri="{FF2B5EF4-FFF2-40B4-BE49-F238E27FC236}">
                <a16:creationId xmlns:a16="http://schemas.microsoft.com/office/drawing/2014/main" id="{45693A67-D605-47F0-5D6C-9ED24149D233}"/>
              </a:ext>
            </a:extLst>
          </p:cNvPr>
          <p:cNvSpPr/>
          <p:nvPr/>
        </p:nvSpPr>
        <p:spPr>
          <a:xfrm>
            <a:off x="98791" y="1195248"/>
            <a:ext cx="2131514"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OUTCOMES</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29" name="Rounded Rectangle 28">
            <a:extLst>
              <a:ext uri="{FF2B5EF4-FFF2-40B4-BE49-F238E27FC236}">
                <a16:creationId xmlns:a16="http://schemas.microsoft.com/office/drawing/2014/main" id="{75F2CD54-63D7-1A11-8CC9-15EC62897440}"/>
              </a:ext>
            </a:extLst>
          </p:cNvPr>
          <p:cNvSpPr/>
          <p:nvPr/>
        </p:nvSpPr>
        <p:spPr>
          <a:xfrm>
            <a:off x="98791" y="2348346"/>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PREASSESSMENT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0" name="Rounded Rectangle 29">
            <a:extLst>
              <a:ext uri="{FF2B5EF4-FFF2-40B4-BE49-F238E27FC236}">
                <a16:creationId xmlns:a16="http://schemas.microsoft.com/office/drawing/2014/main" id="{68ECF975-766A-8E80-90DD-3A682BD76CD5}"/>
              </a:ext>
            </a:extLst>
          </p:cNvPr>
          <p:cNvSpPr/>
          <p:nvPr/>
        </p:nvSpPr>
        <p:spPr>
          <a:xfrm>
            <a:off x="85143" y="2873383"/>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PRESENTATION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1" name="Rounded Rectangle 30">
            <a:extLst>
              <a:ext uri="{FF2B5EF4-FFF2-40B4-BE49-F238E27FC236}">
                <a16:creationId xmlns:a16="http://schemas.microsoft.com/office/drawing/2014/main" id="{96063B54-A9E9-6E4A-3546-DA171DAC692B}"/>
              </a:ext>
            </a:extLst>
          </p:cNvPr>
          <p:cNvSpPr/>
          <p:nvPr/>
        </p:nvSpPr>
        <p:spPr>
          <a:xfrm>
            <a:off x="71495" y="3915432"/>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FEEDBACK</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2" name="Rounded Rectangle 31">
            <a:extLst>
              <a:ext uri="{FF2B5EF4-FFF2-40B4-BE49-F238E27FC236}">
                <a16:creationId xmlns:a16="http://schemas.microsoft.com/office/drawing/2014/main" id="{5862C8C2-C418-63DB-1C98-8D55E88858AA}"/>
              </a:ext>
            </a:extLst>
          </p:cNvPr>
          <p:cNvSpPr/>
          <p:nvPr/>
        </p:nvSpPr>
        <p:spPr>
          <a:xfrm>
            <a:off x="71495" y="3380165"/>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FORMATIVE ASSESSMENT</a:t>
            </a:r>
            <a:endParaRPr lang="ar-JO"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4" name="Rounded Rectangle 33">
            <a:extLst>
              <a:ext uri="{FF2B5EF4-FFF2-40B4-BE49-F238E27FC236}">
                <a16:creationId xmlns:a16="http://schemas.microsoft.com/office/drawing/2014/main" id="{81799CC0-1A07-FE5B-D49D-13BD748B9387}"/>
              </a:ext>
            </a:extLst>
          </p:cNvPr>
          <p:cNvSpPr/>
          <p:nvPr/>
        </p:nvSpPr>
        <p:spPr>
          <a:xfrm>
            <a:off x="85143" y="4428068"/>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DIFFERENTIATION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5" name="Rounded Rectangle 34">
            <a:extLst>
              <a:ext uri="{FF2B5EF4-FFF2-40B4-BE49-F238E27FC236}">
                <a16:creationId xmlns:a16="http://schemas.microsoft.com/office/drawing/2014/main" id="{5F221014-EEEA-0D4D-36F2-C28BA4A2383F}"/>
              </a:ext>
            </a:extLst>
          </p:cNvPr>
          <p:cNvSpPr/>
          <p:nvPr/>
        </p:nvSpPr>
        <p:spPr>
          <a:xfrm>
            <a:off x="98791" y="1766317"/>
            <a:ext cx="2158810"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WARM UP</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a:extLst>
              <a:ext uri="{FF2B5EF4-FFF2-40B4-BE49-F238E27FC236}">
                <a16:creationId xmlns:a16="http://schemas.microsoft.com/office/drawing/2014/main" id="{7B230214-6CD3-2197-061B-B84304BB0ACA}"/>
              </a:ext>
            </a:extLst>
          </p:cNvPr>
          <p:cNvSpPr/>
          <p:nvPr/>
        </p:nvSpPr>
        <p:spPr>
          <a:xfrm>
            <a:off x="2368219" y="1144277"/>
            <a:ext cx="8942681"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a:extLst>
              <a:ext uri="{FF2B5EF4-FFF2-40B4-BE49-F238E27FC236}">
                <a16:creationId xmlns:a16="http://schemas.microsoft.com/office/drawing/2014/main" id="{EDBFEEB1-8E22-AF91-0BA3-1806703407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1359" y="458330"/>
            <a:ext cx="650166" cy="644038"/>
          </a:xfrm>
          <a:prstGeom prst="rect">
            <a:avLst/>
          </a:prstGeom>
        </p:spPr>
      </p:pic>
      <p:pic>
        <p:nvPicPr>
          <p:cNvPr id="42" name="Picture 2">
            <a:extLst>
              <a:ext uri="{FF2B5EF4-FFF2-40B4-BE49-F238E27FC236}">
                <a16:creationId xmlns:a16="http://schemas.microsoft.com/office/drawing/2014/main" id="{6AD6B19B-637F-D490-71A1-22879D73815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094"/>
          <a:stretch/>
        </p:blipFill>
        <p:spPr bwMode="auto">
          <a:xfrm>
            <a:off x="11028386" y="4233"/>
            <a:ext cx="1209040" cy="45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a:extLst>
              <a:ext uri="{FF2B5EF4-FFF2-40B4-BE49-F238E27FC236}">
                <a16:creationId xmlns:a16="http://schemas.microsoft.com/office/drawing/2014/main" id="{5A53BCF9-8798-1356-0E5D-43352AF108CD}"/>
              </a:ext>
            </a:extLst>
          </p:cNvPr>
          <p:cNvGrpSpPr/>
          <p:nvPr/>
        </p:nvGrpSpPr>
        <p:grpSpPr>
          <a:xfrm>
            <a:off x="10641486" y="1179783"/>
            <a:ext cx="1261271" cy="716434"/>
            <a:chOff x="7446246" y="205862"/>
            <a:chExt cx="1544854" cy="691058"/>
          </a:xfrm>
        </p:grpSpPr>
        <p:sp>
          <p:nvSpPr>
            <p:cNvPr id="22" name="Rounded Rectangle 10">
              <a:extLst>
                <a:ext uri="{FF2B5EF4-FFF2-40B4-BE49-F238E27FC236}">
                  <a16:creationId xmlns:a16="http://schemas.microsoft.com/office/drawing/2014/main" id="{6F188782-49A2-31F8-DF24-5E2FC8CDBD8C}"/>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D23A1A4A-15BB-96DD-E04A-012F96FBB439}"/>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01:00 minute</a:t>
              </a:r>
            </a:p>
          </p:txBody>
        </p:sp>
      </p:grpSp>
      <p:sp>
        <p:nvSpPr>
          <p:cNvPr id="24" name="Rounded Rectangle 23">
            <a:extLst>
              <a:ext uri="{FF2B5EF4-FFF2-40B4-BE49-F238E27FC236}">
                <a16:creationId xmlns:a16="http://schemas.microsoft.com/office/drawing/2014/main" id="{217EE400-0C53-8B5B-D47F-9482B044A47A}"/>
              </a:ext>
            </a:extLst>
          </p:cNvPr>
          <p:cNvSpPr/>
          <p:nvPr/>
        </p:nvSpPr>
        <p:spPr>
          <a:xfrm>
            <a:off x="85143" y="4880714"/>
            <a:ext cx="2145162" cy="360040"/>
          </a:xfrm>
          <a:prstGeom prst="roundRect">
            <a:avLst/>
          </a:prstGeom>
          <a:solidFill>
            <a:srgbClr val="C00000"/>
          </a:solidFill>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REAL LIFE APPLICATION</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25" name="TextBox 24">
            <a:extLst>
              <a:ext uri="{FF2B5EF4-FFF2-40B4-BE49-F238E27FC236}">
                <a16:creationId xmlns:a16="http://schemas.microsoft.com/office/drawing/2014/main" id="{558F12EC-62B8-5753-3B79-728ABBAA70B9}"/>
              </a:ext>
            </a:extLst>
          </p:cNvPr>
          <p:cNvSpPr txBox="1"/>
          <p:nvPr/>
        </p:nvSpPr>
        <p:spPr>
          <a:xfrm>
            <a:off x="2480080" y="1024271"/>
            <a:ext cx="8955086" cy="6709529"/>
          </a:xfrm>
          <a:prstGeom prst="rect">
            <a:avLst/>
          </a:prstGeom>
          <a:noFill/>
        </p:spPr>
        <p:txBody>
          <a:bodyPr wrap="square" rtlCol="1">
            <a:spAutoFit/>
          </a:bodyPr>
          <a:lstStyle/>
          <a:p>
            <a:pPr algn="l">
              <a:lnSpc>
                <a:spcPct val="250000"/>
              </a:lnSpc>
            </a:pPr>
            <a:r>
              <a:rPr lang="en-US" sz="2000" b="1" dirty="0">
                <a:solidFill>
                  <a:srgbClr val="9900CC"/>
                </a:solidFill>
                <a:latin typeface="GE SS Text Bold" pitchFamily="18" charset="-78"/>
                <a:ea typeface="GE SS Text Bold" pitchFamily="18" charset="-78"/>
                <a:cs typeface="GE SS Text Bold" pitchFamily="18" charset="-78"/>
              </a:rPr>
              <a:t>REAL LIFE APPLICATION:  </a:t>
            </a:r>
          </a:p>
          <a:p>
            <a:pPr algn="l">
              <a:lnSpc>
                <a:spcPct val="250000"/>
              </a:lnSpc>
            </a:pPr>
            <a:r>
              <a:rPr lang="en-US" sz="2000" b="1" dirty="0">
                <a:solidFill>
                  <a:srgbClr val="9900CC"/>
                </a:solidFill>
                <a:latin typeface="GE SS Text Bold" pitchFamily="18" charset="-78"/>
                <a:ea typeface="GE SS Text Bold" pitchFamily="18" charset="-78"/>
                <a:cs typeface="GE SS Text Bold" pitchFamily="18" charset="-78"/>
              </a:rPr>
              <a:t>Choose a question , think about it ND THEN SHARE IT WITH YOUR GROUP </a:t>
            </a:r>
          </a:p>
          <a:p>
            <a:r>
              <a:rPr lang="en-US" sz="2000" b="1" dirty="0"/>
              <a:t>Instructions:</a:t>
            </a:r>
            <a:r>
              <a:rPr lang="en-US" sz="2000" dirty="0"/>
              <a:t> Read parts 1 and 2 of the story carefully. Then answer the questions below. Use examples from your own life or people you know.</a:t>
            </a:r>
          </a:p>
          <a:p>
            <a:r>
              <a:rPr lang="en-US" sz="2000" b="1" dirty="0"/>
              <a:t>Cooperation:</a:t>
            </a:r>
            <a:r>
              <a:rPr lang="en-US" sz="2000" dirty="0"/>
              <a:t> How did the animals help each other in the story? Can you think of a time you worked with someone to solve a problem? What happened?</a:t>
            </a:r>
          </a:p>
          <a:p>
            <a:r>
              <a:rPr lang="en-US" sz="2000" b="1" dirty="0"/>
              <a:t>Jealousy or Envy:</a:t>
            </a:r>
            <a:r>
              <a:rPr lang="en-US" sz="2000" dirty="0"/>
              <a:t> Did any animals act out of jealousy or selfishness? Have you ever felt jealous of someone? How did you handle it?</a:t>
            </a:r>
          </a:p>
          <a:p>
            <a:r>
              <a:rPr lang="en-US" sz="2000" b="1" dirty="0"/>
              <a:t>Problem-Solving:</a:t>
            </a:r>
            <a:r>
              <a:rPr lang="en-US" sz="2000" dirty="0"/>
              <a:t> The animals had to find ways to help Grandmother Spider with the light. Can you describe a time when you or your friends had to solve a difficult problem together? What strategy did you use?</a:t>
            </a:r>
          </a:p>
          <a:p>
            <a:r>
              <a:rPr lang="en-US" sz="2000" b="1" dirty="0"/>
              <a:t>Consequences of Actions:</a:t>
            </a:r>
            <a:r>
              <a:rPr lang="en-US" sz="2000" dirty="0"/>
              <a:t> How did the animals’ actions affect the story’s outcome? Can you give an example from your life where your choice made a positive or negative difference?</a:t>
            </a:r>
          </a:p>
          <a:p>
            <a:pPr algn="l">
              <a:lnSpc>
                <a:spcPct val="250000"/>
              </a:lnSpc>
            </a:pPr>
            <a:endParaRPr lang="en-US" sz="2000" b="1" dirty="0">
              <a:solidFill>
                <a:srgbClr val="9900CC"/>
              </a:solidFill>
              <a:latin typeface="GE SS Text Bold" pitchFamily="18" charset="-78"/>
              <a:ea typeface="GE SS Text Bold" pitchFamily="18" charset="-78"/>
              <a:cs typeface="GE SS Text Bold" pitchFamily="18" charset="-78"/>
            </a:endParaRPr>
          </a:p>
          <a:p>
            <a:pPr algn="r"/>
            <a:r>
              <a:rPr lang="ar-JO" sz="2000" b="1" dirty="0"/>
              <a:t> </a:t>
            </a:r>
            <a:endParaRPr lang="en-US" sz="2000" b="1" dirty="0"/>
          </a:p>
          <a:p>
            <a:pPr algn="r"/>
            <a:endParaRPr lang="ar-JO" sz="2000" b="1" dirty="0"/>
          </a:p>
        </p:txBody>
      </p:sp>
      <p:sp>
        <p:nvSpPr>
          <p:cNvPr id="43" name="Rounded Rectangle 42">
            <a:extLst>
              <a:ext uri="{FF2B5EF4-FFF2-40B4-BE49-F238E27FC236}">
                <a16:creationId xmlns:a16="http://schemas.microsoft.com/office/drawing/2014/main" id="{F0650EDA-D2C7-1300-CA0F-05E0AEE6998E}"/>
              </a:ext>
            </a:extLst>
          </p:cNvPr>
          <p:cNvSpPr/>
          <p:nvPr/>
        </p:nvSpPr>
        <p:spPr>
          <a:xfrm>
            <a:off x="98791" y="5398346"/>
            <a:ext cx="222705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CRITICAL THINKING</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4" name="Rounded Rectangle 43">
            <a:extLst>
              <a:ext uri="{FF2B5EF4-FFF2-40B4-BE49-F238E27FC236}">
                <a16:creationId xmlns:a16="http://schemas.microsoft.com/office/drawing/2014/main" id="{34DC92F2-B51E-55CA-6A49-4AD02FE4102A}"/>
              </a:ext>
            </a:extLst>
          </p:cNvPr>
          <p:cNvSpPr/>
          <p:nvPr/>
        </p:nvSpPr>
        <p:spPr>
          <a:xfrm>
            <a:off x="131173" y="5913674"/>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EXIT TICKET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pic>
        <p:nvPicPr>
          <p:cNvPr id="3" name="1 MINUTE COUNTDOWN TIMER (60 SECONDS TIMER)">
            <a:hlinkClick r:id="" action="ppaction://media"/>
            <a:extLst>
              <a:ext uri="{FF2B5EF4-FFF2-40B4-BE49-F238E27FC236}">
                <a16:creationId xmlns:a16="http://schemas.microsoft.com/office/drawing/2014/main" id="{A6694FBA-8A4A-8E51-970B-075D8E4D6C5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837388" y="1195248"/>
            <a:ext cx="1336507" cy="751785"/>
          </a:xfrm>
          <a:prstGeom prst="rect">
            <a:avLst/>
          </a:prstGeom>
        </p:spPr>
      </p:pic>
      <p:sp>
        <p:nvSpPr>
          <p:cNvPr id="4" name="Flowchart: Alternate Process 3">
            <a:extLst>
              <a:ext uri="{FF2B5EF4-FFF2-40B4-BE49-F238E27FC236}">
                <a16:creationId xmlns:a16="http://schemas.microsoft.com/office/drawing/2014/main" id="{9E303B45-8B9E-A59C-B601-E767E7C409EA}"/>
              </a:ext>
            </a:extLst>
          </p:cNvPr>
          <p:cNvSpPr/>
          <p:nvPr/>
        </p:nvSpPr>
        <p:spPr>
          <a:xfrm>
            <a:off x="10741813" y="6376030"/>
            <a:ext cx="1072103" cy="346733"/>
          </a:xfrm>
          <a:prstGeom prst="flowChartAlternateProcess">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t>BUZZ IN</a:t>
            </a:r>
          </a:p>
        </p:txBody>
      </p:sp>
      <p:sp>
        <p:nvSpPr>
          <p:cNvPr id="28" name="Double Wave 27"/>
          <p:cNvSpPr/>
          <p:nvPr/>
        </p:nvSpPr>
        <p:spPr>
          <a:xfrm>
            <a:off x="7243077" y="603566"/>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 </a:t>
            </a:r>
            <a:r>
              <a:rPr lang="en-US"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1</a:t>
            </a:r>
            <a:endParaRPr lang="ar-JO"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5" name="Double Wave 44"/>
          <p:cNvSpPr/>
          <p:nvPr/>
        </p:nvSpPr>
        <p:spPr>
          <a:xfrm>
            <a:off x="5286971" y="603566"/>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 </a:t>
            </a:r>
            <a:r>
              <a:rPr lang="en-US"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9</a:t>
            </a:r>
            <a:endParaRPr lang="ar-JO"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6" name="Double Wave 45"/>
          <p:cNvSpPr/>
          <p:nvPr/>
        </p:nvSpPr>
        <p:spPr>
          <a:xfrm>
            <a:off x="2135318" y="603565"/>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 Reading </a:t>
            </a:r>
            <a:endParaRPr lang="ar-JO" sz="14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7" name="Double Wave 46">
            <a:extLst>
              <a:ext uri="{FF2B5EF4-FFF2-40B4-BE49-F238E27FC236}">
                <a16:creationId xmlns:a16="http://schemas.microsoft.com/office/drawing/2014/main" id="{2F9AC521-2D58-F888-8C01-ECAF079DAA57}"/>
              </a:ext>
            </a:extLst>
          </p:cNvPr>
          <p:cNvSpPr/>
          <p:nvPr/>
        </p:nvSpPr>
        <p:spPr>
          <a:xfrm>
            <a:off x="9162545" y="596171"/>
            <a:ext cx="2726771"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Lesson: </a:t>
            </a:r>
            <a:r>
              <a:rPr lang="en-US"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1</a:t>
            </a:r>
            <a:endParaRPr lang="ar-JO"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8" name="Footer Placeholder 6">
            <a:extLst>
              <a:ext uri="{FF2B5EF4-FFF2-40B4-BE49-F238E27FC236}">
                <a16:creationId xmlns:a16="http://schemas.microsoft.com/office/drawing/2014/main" id="{4197D2A9-2877-C3AD-DBEF-96AB624CA8DF}"/>
              </a:ext>
            </a:extLst>
          </p:cNvPr>
          <p:cNvSpPr txBox="1">
            <a:spLocks/>
          </p:cNvSpPr>
          <p:nvPr/>
        </p:nvSpPr>
        <p:spPr>
          <a:xfrm>
            <a:off x="468880" y="45390"/>
            <a:ext cx="11589644" cy="476250"/>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a:rPr>
              <a:t> ISLAMIC  EDUCATIONAL COLLEGE								</a:t>
            </a:r>
            <a:r>
              <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a:rPr>
              <a:t>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a:rPr>
              <a:t>  </a:t>
            </a:r>
            <a:endPar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a:endParaRPr>
          </a:p>
        </p:txBody>
      </p:sp>
    </p:spTree>
    <p:extLst>
      <p:ext uri="{BB962C8B-B14F-4D97-AF65-F5344CB8AC3E}">
        <p14:creationId xmlns:p14="http://schemas.microsoft.com/office/powerpoint/2010/main" val="36710686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AD650B-CC92-660F-2EB0-F3E99F8673E9}"/>
            </a:ext>
          </a:extLst>
        </p:cNvPr>
        <p:cNvGrpSpPr/>
        <p:nvPr/>
      </p:nvGrpSpPr>
      <p:grpSpPr>
        <a:xfrm>
          <a:off x="0" y="0"/>
          <a:ext cx="0" cy="0"/>
          <a:chOff x="0" y="0"/>
          <a:chExt cx="0" cy="0"/>
        </a:xfrm>
      </p:grpSpPr>
      <p:sp>
        <p:nvSpPr>
          <p:cNvPr id="26" name="Rounded Rectangle 25">
            <a:extLst>
              <a:ext uri="{FF2B5EF4-FFF2-40B4-BE49-F238E27FC236}">
                <a16:creationId xmlns:a16="http://schemas.microsoft.com/office/drawing/2014/main" id="{805FF6CE-BE19-1142-A7E0-7A3CE291352F}"/>
              </a:ext>
            </a:extLst>
          </p:cNvPr>
          <p:cNvSpPr/>
          <p:nvPr/>
        </p:nvSpPr>
        <p:spPr>
          <a:xfrm>
            <a:off x="0" y="1126535"/>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27" name="Rounded Rectangle 26">
            <a:extLst>
              <a:ext uri="{FF2B5EF4-FFF2-40B4-BE49-F238E27FC236}">
                <a16:creationId xmlns:a16="http://schemas.microsoft.com/office/drawing/2014/main" id="{DF358A6F-D7A5-8D7B-B523-E11595F9E087}"/>
              </a:ext>
            </a:extLst>
          </p:cNvPr>
          <p:cNvSpPr/>
          <p:nvPr/>
        </p:nvSpPr>
        <p:spPr>
          <a:xfrm>
            <a:off x="98791" y="1195248"/>
            <a:ext cx="2131514"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OUTCOMES</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29" name="Rounded Rectangle 28">
            <a:extLst>
              <a:ext uri="{FF2B5EF4-FFF2-40B4-BE49-F238E27FC236}">
                <a16:creationId xmlns:a16="http://schemas.microsoft.com/office/drawing/2014/main" id="{012276A7-455B-49E2-84F4-7711C60D1DF9}"/>
              </a:ext>
            </a:extLst>
          </p:cNvPr>
          <p:cNvSpPr/>
          <p:nvPr/>
        </p:nvSpPr>
        <p:spPr>
          <a:xfrm>
            <a:off x="98791" y="2348346"/>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PREASSESSMENT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0" name="Rounded Rectangle 29">
            <a:extLst>
              <a:ext uri="{FF2B5EF4-FFF2-40B4-BE49-F238E27FC236}">
                <a16:creationId xmlns:a16="http://schemas.microsoft.com/office/drawing/2014/main" id="{05763235-FC9E-9BF2-F67B-E8157405A85E}"/>
              </a:ext>
            </a:extLst>
          </p:cNvPr>
          <p:cNvSpPr/>
          <p:nvPr/>
        </p:nvSpPr>
        <p:spPr>
          <a:xfrm>
            <a:off x="85143" y="2873383"/>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PRESENTATION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1" name="Rounded Rectangle 30">
            <a:extLst>
              <a:ext uri="{FF2B5EF4-FFF2-40B4-BE49-F238E27FC236}">
                <a16:creationId xmlns:a16="http://schemas.microsoft.com/office/drawing/2014/main" id="{F99E197F-0847-E928-B77E-D7E40873F5FD}"/>
              </a:ext>
            </a:extLst>
          </p:cNvPr>
          <p:cNvSpPr/>
          <p:nvPr/>
        </p:nvSpPr>
        <p:spPr>
          <a:xfrm>
            <a:off x="71495" y="3915432"/>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FEEDBACK</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2" name="Rounded Rectangle 31">
            <a:extLst>
              <a:ext uri="{FF2B5EF4-FFF2-40B4-BE49-F238E27FC236}">
                <a16:creationId xmlns:a16="http://schemas.microsoft.com/office/drawing/2014/main" id="{C36DB3A9-8B9D-6DB7-3BCB-DC25AE883956}"/>
              </a:ext>
            </a:extLst>
          </p:cNvPr>
          <p:cNvSpPr/>
          <p:nvPr/>
        </p:nvSpPr>
        <p:spPr>
          <a:xfrm>
            <a:off x="71495" y="3380165"/>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FORMATIVE ASSESSMENT</a:t>
            </a:r>
            <a:endParaRPr lang="ar-JO"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4" name="Rounded Rectangle 33">
            <a:extLst>
              <a:ext uri="{FF2B5EF4-FFF2-40B4-BE49-F238E27FC236}">
                <a16:creationId xmlns:a16="http://schemas.microsoft.com/office/drawing/2014/main" id="{3AB734BE-0A04-CBE9-E80F-A3858297834B}"/>
              </a:ext>
            </a:extLst>
          </p:cNvPr>
          <p:cNvSpPr/>
          <p:nvPr/>
        </p:nvSpPr>
        <p:spPr>
          <a:xfrm>
            <a:off x="85143" y="4428068"/>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DIFFERENTIATION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5" name="Rounded Rectangle 34">
            <a:extLst>
              <a:ext uri="{FF2B5EF4-FFF2-40B4-BE49-F238E27FC236}">
                <a16:creationId xmlns:a16="http://schemas.microsoft.com/office/drawing/2014/main" id="{4A0B5D96-6E53-DA43-9E9D-20ECB3E0ED36}"/>
              </a:ext>
            </a:extLst>
          </p:cNvPr>
          <p:cNvSpPr/>
          <p:nvPr/>
        </p:nvSpPr>
        <p:spPr>
          <a:xfrm>
            <a:off x="98791" y="1766317"/>
            <a:ext cx="2158810"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WARM UP</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36" name="Footer Placeholder 6">
            <a:extLst>
              <a:ext uri="{FF2B5EF4-FFF2-40B4-BE49-F238E27FC236}">
                <a16:creationId xmlns:a16="http://schemas.microsoft.com/office/drawing/2014/main" id="{4197D2A9-2877-C3AD-DBEF-96AB624CA8DF}"/>
              </a:ext>
            </a:extLst>
          </p:cNvPr>
          <p:cNvSpPr txBox="1">
            <a:spLocks/>
          </p:cNvSpPr>
          <p:nvPr/>
        </p:nvSpPr>
        <p:spPr>
          <a:xfrm>
            <a:off x="468880" y="45390"/>
            <a:ext cx="11589644" cy="476250"/>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a:cs typeface="AGA Aladdin Regular"/>
              </a:rPr>
              <a:t> ISLAMIC  EDUCATIONAL COLLEGE				DATE: 					</a:t>
            </a:r>
            <a:r>
              <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a:cs typeface="AGA Aladdin Regular"/>
              </a:rPr>
              <a:t>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a:cs typeface="AGA Aladdin Regular"/>
              </a:rPr>
              <a:t>  </a:t>
            </a:r>
            <a:endPar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a:cs typeface="AGA Aladdin Regular"/>
            </a:endParaRPr>
          </a:p>
        </p:txBody>
      </p:sp>
      <p:sp>
        <p:nvSpPr>
          <p:cNvPr id="40" name="Rectangle 39">
            <a:extLst>
              <a:ext uri="{FF2B5EF4-FFF2-40B4-BE49-F238E27FC236}">
                <a16:creationId xmlns:a16="http://schemas.microsoft.com/office/drawing/2014/main" id="{E32B998E-7F3E-89D0-F6D9-40EAA06D5344}"/>
              </a:ext>
            </a:extLst>
          </p:cNvPr>
          <p:cNvSpPr/>
          <p:nvPr/>
        </p:nvSpPr>
        <p:spPr>
          <a:xfrm>
            <a:off x="2368219" y="1144277"/>
            <a:ext cx="8942681"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a:extLst>
              <a:ext uri="{FF2B5EF4-FFF2-40B4-BE49-F238E27FC236}">
                <a16:creationId xmlns:a16="http://schemas.microsoft.com/office/drawing/2014/main" id="{796CB5A9-D3F9-10BA-EE45-CA7FB95F6F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1359" y="458330"/>
            <a:ext cx="650166" cy="644038"/>
          </a:xfrm>
          <a:prstGeom prst="rect">
            <a:avLst/>
          </a:prstGeom>
        </p:spPr>
      </p:pic>
      <p:grpSp>
        <p:nvGrpSpPr>
          <p:cNvPr id="21" name="Group 20">
            <a:extLst>
              <a:ext uri="{FF2B5EF4-FFF2-40B4-BE49-F238E27FC236}">
                <a16:creationId xmlns:a16="http://schemas.microsoft.com/office/drawing/2014/main" id="{C2B773E1-3877-F715-5A98-3E19910A5E35}"/>
              </a:ext>
            </a:extLst>
          </p:cNvPr>
          <p:cNvGrpSpPr/>
          <p:nvPr/>
        </p:nvGrpSpPr>
        <p:grpSpPr>
          <a:xfrm>
            <a:off x="10641486" y="1179783"/>
            <a:ext cx="1261271" cy="716434"/>
            <a:chOff x="7446246" y="205862"/>
            <a:chExt cx="1544854" cy="691058"/>
          </a:xfrm>
        </p:grpSpPr>
        <p:sp>
          <p:nvSpPr>
            <p:cNvPr id="22" name="Rounded Rectangle 10">
              <a:extLst>
                <a:ext uri="{FF2B5EF4-FFF2-40B4-BE49-F238E27FC236}">
                  <a16:creationId xmlns:a16="http://schemas.microsoft.com/office/drawing/2014/main" id="{2B80DC1A-DEDF-7491-8061-89109C94AEFB}"/>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8B6B7A5B-6409-360B-D21C-400B374A38C5}"/>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02:00 minutes </a:t>
              </a:r>
            </a:p>
          </p:txBody>
        </p:sp>
      </p:grpSp>
      <p:sp>
        <p:nvSpPr>
          <p:cNvPr id="24" name="Rounded Rectangle 23">
            <a:extLst>
              <a:ext uri="{FF2B5EF4-FFF2-40B4-BE49-F238E27FC236}">
                <a16:creationId xmlns:a16="http://schemas.microsoft.com/office/drawing/2014/main" id="{40479545-AC00-1A67-4C77-098EB734245B}"/>
              </a:ext>
            </a:extLst>
          </p:cNvPr>
          <p:cNvSpPr/>
          <p:nvPr/>
        </p:nvSpPr>
        <p:spPr>
          <a:xfrm>
            <a:off x="85143" y="4880714"/>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REAL LIFE APPLICATION</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25" name="TextBox 24">
            <a:extLst>
              <a:ext uri="{FF2B5EF4-FFF2-40B4-BE49-F238E27FC236}">
                <a16:creationId xmlns:a16="http://schemas.microsoft.com/office/drawing/2014/main" id="{16BBB2EB-7A8F-C4D0-5D18-EBF6B6169F13}"/>
              </a:ext>
            </a:extLst>
          </p:cNvPr>
          <p:cNvSpPr txBox="1"/>
          <p:nvPr/>
        </p:nvSpPr>
        <p:spPr>
          <a:xfrm>
            <a:off x="2830875" y="1275444"/>
            <a:ext cx="4763105" cy="1938992"/>
          </a:xfrm>
          <a:prstGeom prst="rect">
            <a:avLst/>
          </a:prstGeom>
          <a:noFill/>
        </p:spPr>
        <p:txBody>
          <a:bodyPr wrap="square" rtlCol="1">
            <a:spAutoFit/>
          </a:bodyPr>
          <a:lstStyle/>
          <a:p>
            <a:pPr algn="l">
              <a:lnSpc>
                <a:spcPct val="250000"/>
              </a:lnSpc>
            </a:pPr>
            <a:r>
              <a:rPr lang="en-US" sz="2000" b="1" dirty="0">
                <a:solidFill>
                  <a:srgbClr val="800000"/>
                </a:solidFill>
                <a:latin typeface="GE SS Text Bold" pitchFamily="18" charset="-78"/>
                <a:ea typeface="GE SS Text Bold" pitchFamily="18" charset="-78"/>
                <a:cs typeface="GE SS Text Bold" pitchFamily="18" charset="-78"/>
              </a:rPr>
              <a:t>EXIT TICKT</a:t>
            </a:r>
          </a:p>
          <a:p>
            <a:pPr algn="l">
              <a:lnSpc>
                <a:spcPct val="250000"/>
              </a:lnSpc>
            </a:pPr>
            <a:r>
              <a:rPr lang="en-US" sz="2000" b="1" dirty="0"/>
              <a:t>What did you learn from today’s lesson ?</a:t>
            </a:r>
          </a:p>
          <a:p>
            <a:pPr algn="r"/>
            <a:endParaRPr lang="ar-JO" sz="2000" b="1" dirty="0"/>
          </a:p>
        </p:txBody>
      </p:sp>
      <p:sp>
        <p:nvSpPr>
          <p:cNvPr id="43" name="Rounded Rectangle 42">
            <a:extLst>
              <a:ext uri="{FF2B5EF4-FFF2-40B4-BE49-F238E27FC236}">
                <a16:creationId xmlns:a16="http://schemas.microsoft.com/office/drawing/2014/main" id="{470333DB-9830-83DA-24A0-85B4652C0DE2}"/>
              </a:ext>
            </a:extLst>
          </p:cNvPr>
          <p:cNvSpPr/>
          <p:nvPr/>
        </p:nvSpPr>
        <p:spPr>
          <a:xfrm>
            <a:off x="98791" y="5398346"/>
            <a:ext cx="222705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CRITICAL THINKING</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4" name="Rounded Rectangle 43">
            <a:extLst>
              <a:ext uri="{FF2B5EF4-FFF2-40B4-BE49-F238E27FC236}">
                <a16:creationId xmlns:a16="http://schemas.microsoft.com/office/drawing/2014/main" id="{56FBE9AB-089C-FE2C-40F9-5486A6D9D813}"/>
              </a:ext>
            </a:extLst>
          </p:cNvPr>
          <p:cNvSpPr/>
          <p:nvPr/>
        </p:nvSpPr>
        <p:spPr>
          <a:xfrm>
            <a:off x="131173" y="5913674"/>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EXIT TICKET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pic>
        <p:nvPicPr>
          <p:cNvPr id="6146" name="Picture 2" descr="Emoji exit ticket by Ms Fayes pretty little ones | TPT">
            <a:extLst>
              <a:ext uri="{FF2B5EF4-FFF2-40B4-BE49-F238E27FC236}">
                <a16:creationId xmlns:a16="http://schemas.microsoft.com/office/drawing/2014/main" id="{D27BD85F-161C-9BE0-FF7C-A88085EA39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27131" y="5560154"/>
            <a:ext cx="1593094" cy="1083304"/>
          </a:xfrm>
          <a:prstGeom prst="rect">
            <a:avLst/>
          </a:prstGeom>
          <a:noFill/>
          <a:extLst>
            <a:ext uri="{909E8E84-426E-40DD-AFC4-6F175D3DCCD1}">
              <a14:hiddenFill xmlns:a14="http://schemas.microsoft.com/office/drawing/2010/main">
                <a:solidFill>
                  <a:srgbClr val="FFFFFF"/>
                </a:solidFill>
              </a14:hiddenFill>
            </a:ext>
          </a:extLst>
        </p:spPr>
      </p:pic>
      <p:pic>
        <p:nvPicPr>
          <p:cNvPr id="3" name="2 MINUTE TIMER - COUNTDOWN TIMER">
            <a:hlinkClick r:id="" action="ppaction://media"/>
            <a:extLst>
              <a:ext uri="{FF2B5EF4-FFF2-40B4-BE49-F238E27FC236}">
                <a16:creationId xmlns:a16="http://schemas.microsoft.com/office/drawing/2014/main" id="{5AEDFDEE-2A41-76EA-43F5-74EB9E39315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406118" y="2077807"/>
            <a:ext cx="1652406" cy="929478"/>
          </a:xfrm>
          <a:prstGeom prst="rect">
            <a:avLst/>
          </a:prstGeom>
        </p:spPr>
      </p:pic>
      <p:sp>
        <p:nvSpPr>
          <p:cNvPr id="6" name="Flowchart: Alternate Process 5">
            <a:extLst>
              <a:ext uri="{FF2B5EF4-FFF2-40B4-BE49-F238E27FC236}">
                <a16:creationId xmlns:a16="http://schemas.microsoft.com/office/drawing/2014/main" id="{9794944E-9F23-B2B6-8569-9048437B393F}"/>
              </a:ext>
            </a:extLst>
          </p:cNvPr>
          <p:cNvSpPr/>
          <p:nvPr/>
        </p:nvSpPr>
        <p:spPr>
          <a:xfrm>
            <a:off x="10343075" y="6376030"/>
            <a:ext cx="1573020" cy="346733"/>
          </a:xfrm>
          <a:prstGeom prst="flowChartAlternateProcess">
            <a:avLst/>
          </a:prstGeom>
          <a:solidFill>
            <a:schemeClr val="accent2">
              <a:lumMod val="60000"/>
              <a:lumOff val="4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BUZZ IN</a:t>
            </a:r>
          </a:p>
        </p:txBody>
      </p:sp>
      <p:pic>
        <p:nvPicPr>
          <p:cNvPr id="4" name="Picture 3">
            <a:extLst>
              <a:ext uri="{FF2B5EF4-FFF2-40B4-BE49-F238E27FC236}">
                <a16:creationId xmlns:a16="http://schemas.microsoft.com/office/drawing/2014/main" id="{4873F8DB-2F82-E335-7DE2-2D4481F35E61}"/>
              </a:ext>
            </a:extLst>
          </p:cNvPr>
          <p:cNvPicPr>
            <a:picLocks noChangeAspect="1"/>
          </p:cNvPicPr>
          <p:nvPr/>
        </p:nvPicPr>
        <p:blipFill>
          <a:blip r:embed="rId7"/>
          <a:stretch>
            <a:fillRect/>
          </a:stretch>
        </p:blipFill>
        <p:spPr>
          <a:xfrm>
            <a:off x="7593980" y="3158306"/>
            <a:ext cx="3827538" cy="2935388"/>
          </a:xfrm>
          <a:prstGeom prst="rect">
            <a:avLst/>
          </a:prstGeom>
          <a:effectLst>
            <a:softEdge rad="127000"/>
          </a:effectLst>
        </p:spPr>
      </p:pic>
      <p:sp>
        <p:nvSpPr>
          <p:cNvPr id="45" name="Double Wave 44"/>
          <p:cNvSpPr/>
          <p:nvPr/>
        </p:nvSpPr>
        <p:spPr>
          <a:xfrm>
            <a:off x="7243077" y="603566"/>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 </a:t>
            </a:r>
            <a:r>
              <a:rPr lang="en-US"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1</a:t>
            </a:r>
            <a:endParaRPr lang="ar-JO"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6" name="Double Wave 45"/>
          <p:cNvSpPr/>
          <p:nvPr/>
        </p:nvSpPr>
        <p:spPr>
          <a:xfrm>
            <a:off x="5286971" y="603566"/>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 </a:t>
            </a:r>
            <a:r>
              <a:rPr lang="en-US"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9</a:t>
            </a:r>
            <a:endParaRPr lang="ar-JO"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7" name="Double Wave 46"/>
          <p:cNvSpPr/>
          <p:nvPr/>
        </p:nvSpPr>
        <p:spPr>
          <a:xfrm>
            <a:off x="2135318" y="603565"/>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 Reading </a:t>
            </a:r>
            <a:endParaRPr lang="ar-JO" sz="14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8" name="Double Wave 47">
            <a:extLst>
              <a:ext uri="{FF2B5EF4-FFF2-40B4-BE49-F238E27FC236}">
                <a16:creationId xmlns:a16="http://schemas.microsoft.com/office/drawing/2014/main" id="{2F9AC521-2D58-F888-8C01-ECAF079DAA57}"/>
              </a:ext>
            </a:extLst>
          </p:cNvPr>
          <p:cNvSpPr/>
          <p:nvPr/>
        </p:nvSpPr>
        <p:spPr>
          <a:xfrm>
            <a:off x="9162545" y="596171"/>
            <a:ext cx="2726771"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Lesson: </a:t>
            </a:r>
            <a:r>
              <a:rPr lang="en-US"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1</a:t>
            </a:r>
            <a:endParaRPr lang="ar-JO"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Tree>
    <p:extLst>
      <p:ext uri="{BB962C8B-B14F-4D97-AF65-F5344CB8AC3E}">
        <p14:creationId xmlns:p14="http://schemas.microsoft.com/office/powerpoint/2010/main" val="2016674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0" y="1126535"/>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27" name="Rounded Rectangle 26"/>
          <p:cNvSpPr/>
          <p:nvPr/>
        </p:nvSpPr>
        <p:spPr>
          <a:xfrm>
            <a:off x="98791" y="1195248"/>
            <a:ext cx="2131514"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OBJECTIVES</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29" name="Rounded Rectangle 28"/>
          <p:cNvSpPr/>
          <p:nvPr/>
        </p:nvSpPr>
        <p:spPr>
          <a:xfrm>
            <a:off x="98791" y="2348346"/>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PREASSESSMENT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0" name="Rounded Rectangle 29"/>
          <p:cNvSpPr/>
          <p:nvPr/>
        </p:nvSpPr>
        <p:spPr>
          <a:xfrm>
            <a:off x="85143" y="2873383"/>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PRESENTATION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1" name="Rounded Rectangle 30"/>
          <p:cNvSpPr/>
          <p:nvPr/>
        </p:nvSpPr>
        <p:spPr>
          <a:xfrm>
            <a:off x="71495" y="3915432"/>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FEEDBACK</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2" name="Rounded Rectangle 31"/>
          <p:cNvSpPr/>
          <p:nvPr/>
        </p:nvSpPr>
        <p:spPr>
          <a:xfrm>
            <a:off x="71495" y="3380165"/>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FORMATIVE ASSESSMENT</a:t>
            </a:r>
            <a:endParaRPr lang="ar-JO"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3" name="Double Wave 32"/>
          <p:cNvSpPr/>
          <p:nvPr/>
        </p:nvSpPr>
        <p:spPr>
          <a:xfrm>
            <a:off x="9185389" y="603566"/>
            <a:ext cx="2703927"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LESSON</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endParaRPr>
          </a:p>
        </p:txBody>
      </p:sp>
      <p:sp>
        <p:nvSpPr>
          <p:cNvPr id="34" name="Rounded Rectangle 33"/>
          <p:cNvSpPr/>
          <p:nvPr/>
        </p:nvSpPr>
        <p:spPr>
          <a:xfrm>
            <a:off x="85143" y="4428068"/>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DIFFERENTIATION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5" name="Rounded Rectangle 34"/>
          <p:cNvSpPr/>
          <p:nvPr/>
        </p:nvSpPr>
        <p:spPr>
          <a:xfrm>
            <a:off x="98791" y="1766317"/>
            <a:ext cx="2158810"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WARM UP</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37" name="Double Wave 36"/>
          <p:cNvSpPr/>
          <p:nvPr/>
        </p:nvSpPr>
        <p:spPr>
          <a:xfrm>
            <a:off x="7243077" y="603566"/>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 </a:t>
            </a:r>
            <a:r>
              <a:rPr lang="en-US"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4</a:t>
            </a:r>
            <a:endParaRPr lang="ar-JO"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8" name="Double Wave 37"/>
          <p:cNvSpPr/>
          <p:nvPr/>
        </p:nvSpPr>
        <p:spPr>
          <a:xfrm>
            <a:off x="5286971" y="603566"/>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 </a:t>
            </a:r>
            <a:r>
              <a:rPr lang="en-US"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9</a:t>
            </a:r>
            <a:endParaRPr lang="ar-JO"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9" name="Double Wave 38"/>
          <p:cNvSpPr/>
          <p:nvPr/>
        </p:nvSpPr>
        <p:spPr>
          <a:xfrm>
            <a:off x="2135318" y="603565"/>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 Reading </a:t>
            </a:r>
            <a:endParaRPr lang="ar-JO" sz="14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2368219" y="1144277"/>
            <a:ext cx="8942681"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1359" y="458330"/>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11028386" y="4233"/>
            <a:ext cx="1209040" cy="45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a:extLst>
              <a:ext uri="{FF2B5EF4-FFF2-40B4-BE49-F238E27FC236}">
                <a16:creationId xmlns:a16="http://schemas.microsoft.com/office/drawing/2014/main" id="{E7943F3F-787D-A74D-7161-B36D6B858079}"/>
              </a:ext>
            </a:extLst>
          </p:cNvPr>
          <p:cNvGrpSpPr/>
          <p:nvPr/>
        </p:nvGrpSpPr>
        <p:grpSpPr>
          <a:xfrm>
            <a:off x="10641486" y="1179783"/>
            <a:ext cx="1261271" cy="716434"/>
            <a:chOff x="7446246" y="205862"/>
            <a:chExt cx="1544854" cy="691058"/>
          </a:xfrm>
        </p:grpSpPr>
        <p:sp>
          <p:nvSpPr>
            <p:cNvPr id="22" name="Rounded Rectangle 10">
              <a:extLst>
                <a:ext uri="{FF2B5EF4-FFF2-40B4-BE49-F238E27FC236}">
                  <a16:creationId xmlns:a16="http://schemas.microsoft.com/office/drawing/2014/main" id="{DD194A77-839E-A485-3E29-B99FA7296432}"/>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63D1A1D4-AEB9-69B0-EADD-5C4E3B6A9B6F}"/>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01:00 minute</a:t>
              </a:r>
            </a:p>
          </p:txBody>
        </p:sp>
      </p:grpSp>
      <p:sp>
        <p:nvSpPr>
          <p:cNvPr id="24" name="Rounded Rectangle 23"/>
          <p:cNvSpPr/>
          <p:nvPr/>
        </p:nvSpPr>
        <p:spPr>
          <a:xfrm>
            <a:off x="85143" y="4880714"/>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REAL LIFE APPLICATION</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25" name="TextBox 24"/>
          <p:cNvSpPr txBox="1"/>
          <p:nvPr/>
        </p:nvSpPr>
        <p:spPr>
          <a:xfrm>
            <a:off x="2830874" y="1275444"/>
            <a:ext cx="8058799" cy="4555093"/>
          </a:xfrm>
          <a:prstGeom prst="rect">
            <a:avLst/>
          </a:prstGeom>
          <a:noFill/>
        </p:spPr>
        <p:txBody>
          <a:bodyPr wrap="square" rtlCol="1">
            <a:spAutoFit/>
          </a:bodyPr>
          <a:lstStyle/>
          <a:p>
            <a:pPr algn="l">
              <a:lnSpc>
                <a:spcPct val="250000"/>
              </a:lnSpc>
            </a:pPr>
            <a:r>
              <a:rPr lang="en-US" sz="2000" b="1" dirty="0">
                <a:latin typeface="GE SS Text Bold" pitchFamily="18" charset="-78"/>
                <a:ea typeface="GE SS Text Bold" pitchFamily="18" charset="-78"/>
                <a:cs typeface="GE SS Text Bold" pitchFamily="18" charset="-78"/>
              </a:rPr>
              <a:t> </a:t>
            </a:r>
            <a:r>
              <a:rPr lang="en-US" sz="2000" b="1" dirty="0">
                <a:solidFill>
                  <a:srgbClr val="A50021"/>
                </a:solidFill>
                <a:latin typeface="GE SS Text Bold" pitchFamily="18" charset="-78"/>
                <a:ea typeface="GE SS Text Bold" pitchFamily="18" charset="-78"/>
                <a:cs typeface="GE SS Text Bold" pitchFamily="18" charset="-78"/>
              </a:rPr>
              <a:t>OBJECTIVES:</a:t>
            </a:r>
          </a:p>
          <a:p>
            <a:pPr algn="l">
              <a:lnSpc>
                <a:spcPct val="250000"/>
              </a:lnSpc>
            </a:pPr>
            <a:r>
              <a:rPr lang="en-US" sz="2000" dirty="0">
                <a:solidFill>
                  <a:srgbClr val="A50021"/>
                </a:solidFill>
                <a:latin typeface="GE SS Text Bold" pitchFamily="18" charset="-78"/>
                <a:ea typeface="GE SS Text Bold" pitchFamily="18" charset="-78"/>
                <a:cs typeface="GE SS Text Bold" pitchFamily="18" charset="-78"/>
              </a:rPr>
              <a:t>1. to read for specific details in the myth </a:t>
            </a:r>
          </a:p>
          <a:p>
            <a:pPr algn="l">
              <a:lnSpc>
                <a:spcPct val="250000"/>
              </a:lnSpc>
            </a:pPr>
            <a:r>
              <a:rPr lang="en-US" sz="2000" dirty="0">
                <a:solidFill>
                  <a:srgbClr val="A50021"/>
                </a:solidFill>
                <a:latin typeface="GE SS Text Bold" pitchFamily="18" charset="-78"/>
                <a:ea typeface="GE SS Text Bold" pitchFamily="18" charset="-78"/>
                <a:cs typeface="GE SS Text Bold" pitchFamily="18" charset="-78"/>
              </a:rPr>
              <a:t>2. to identify the meanings of the new words in the text </a:t>
            </a:r>
          </a:p>
          <a:p>
            <a:pPr algn="l">
              <a:lnSpc>
                <a:spcPct val="250000"/>
              </a:lnSpc>
            </a:pPr>
            <a:r>
              <a:rPr lang="en-GB" sz="2000" dirty="0">
                <a:solidFill>
                  <a:srgbClr val="A50021"/>
                </a:solidFill>
                <a:latin typeface="GE SS Text Bold" pitchFamily="18" charset="-78"/>
                <a:ea typeface="GE SS Text Bold" pitchFamily="18" charset="-78"/>
                <a:cs typeface="GE SS Text Bold" pitchFamily="18" charset="-78"/>
              </a:rPr>
              <a:t>3. to value the role of </a:t>
            </a:r>
            <a:r>
              <a:rPr lang="en-US" sz="2000" dirty="0">
                <a:solidFill>
                  <a:srgbClr val="A50021"/>
                </a:solidFill>
                <a:latin typeface="GE SS Text Bold" pitchFamily="18" charset="-78"/>
                <a:ea typeface="GE SS Text Bold" pitchFamily="18" charset="-78"/>
                <a:cs typeface="GE SS Text Bold" pitchFamily="18" charset="-78"/>
              </a:rPr>
              <a:t>teamwork.</a:t>
            </a:r>
          </a:p>
          <a:p>
            <a:pPr algn="l">
              <a:lnSpc>
                <a:spcPct val="250000"/>
              </a:lnSpc>
            </a:pPr>
            <a:endParaRPr lang="en-US" sz="2000" b="1" dirty="0"/>
          </a:p>
          <a:p>
            <a:pPr algn="r"/>
            <a:r>
              <a:rPr lang="ar-JO" sz="2000" b="1" dirty="0"/>
              <a:t> </a:t>
            </a:r>
            <a:endParaRPr lang="en-US" sz="2000" b="1" dirty="0"/>
          </a:p>
          <a:p>
            <a:pPr algn="r"/>
            <a:endParaRPr lang="ar-JO" sz="2000" b="1" dirty="0"/>
          </a:p>
        </p:txBody>
      </p:sp>
      <p:sp>
        <p:nvSpPr>
          <p:cNvPr id="43" name="Rounded Rectangle 42"/>
          <p:cNvSpPr/>
          <p:nvPr/>
        </p:nvSpPr>
        <p:spPr>
          <a:xfrm>
            <a:off x="98791" y="5398346"/>
            <a:ext cx="222705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CRITICAL THINKING</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4" name="Rounded Rectangle 43"/>
          <p:cNvSpPr/>
          <p:nvPr/>
        </p:nvSpPr>
        <p:spPr>
          <a:xfrm>
            <a:off x="131173" y="5913674"/>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EXIT TICKET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2" name="Double Wave 1">
            <a:extLst>
              <a:ext uri="{FF2B5EF4-FFF2-40B4-BE49-F238E27FC236}">
                <a16:creationId xmlns:a16="http://schemas.microsoft.com/office/drawing/2014/main" id="{2F9AC521-2D58-F888-8C01-ECAF079DAA57}"/>
              </a:ext>
            </a:extLst>
          </p:cNvPr>
          <p:cNvSpPr/>
          <p:nvPr/>
        </p:nvSpPr>
        <p:spPr>
          <a:xfrm>
            <a:off x="9162545" y="596171"/>
            <a:ext cx="2726771"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Lesson: </a:t>
            </a:r>
            <a:r>
              <a:rPr lang="en-US"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1</a:t>
            </a:r>
            <a:endParaRPr lang="ar-JO"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28" name="Footer Placeholder 6">
            <a:extLst>
              <a:ext uri="{FF2B5EF4-FFF2-40B4-BE49-F238E27FC236}">
                <a16:creationId xmlns:a16="http://schemas.microsoft.com/office/drawing/2014/main" id="{4197D2A9-2877-C3AD-DBEF-96AB624CA8DF}"/>
              </a:ext>
            </a:extLst>
          </p:cNvPr>
          <p:cNvSpPr txBox="1">
            <a:spLocks/>
          </p:cNvSpPr>
          <p:nvPr/>
        </p:nvSpPr>
        <p:spPr>
          <a:xfrm>
            <a:off x="468880" y="45390"/>
            <a:ext cx="11589644" cy="476250"/>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a:rPr>
              <a:t> ISLAMIC  EDUCATIONAL COLLEGE				DATE: </a:t>
            </a:r>
            <a:r>
              <a:rPr lang="en-US" sz="240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a:rPr>
              <a:t>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a:rPr>
              <a:t>					</a:t>
            </a:r>
            <a:r>
              <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a:rPr>
              <a:t>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a:rPr>
              <a:t>  </a:t>
            </a:r>
            <a:endPar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a:endParaRPr>
          </a:p>
        </p:txBody>
      </p:sp>
    </p:spTree>
    <p:extLst>
      <p:ext uri="{BB962C8B-B14F-4D97-AF65-F5344CB8AC3E}">
        <p14:creationId xmlns:p14="http://schemas.microsoft.com/office/powerpoint/2010/main" val="36336589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xEl>
                                              <p:pRg st="1" end="1"/>
                                            </p:txEl>
                                          </p:spTgt>
                                        </p:tgtEl>
                                        <p:attrNameLst>
                                          <p:attrName>style.visibility</p:attrName>
                                        </p:attrNameLst>
                                      </p:cBhvr>
                                      <p:to>
                                        <p:strVal val="visible"/>
                                      </p:to>
                                    </p:set>
                                    <p:anim calcmode="lin" valueType="num">
                                      <p:cBhvr additive="base">
                                        <p:cTn id="7" dur="500" fill="hold"/>
                                        <p:tgtEl>
                                          <p:spTgt spid="2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5">
                                            <p:txEl>
                                              <p:pRg st="2" end="2"/>
                                            </p:txEl>
                                          </p:spTgt>
                                        </p:tgtEl>
                                        <p:attrNameLst>
                                          <p:attrName>style.visibility</p:attrName>
                                        </p:attrNameLst>
                                      </p:cBhvr>
                                      <p:to>
                                        <p:strVal val="visible"/>
                                      </p:to>
                                    </p:set>
                                    <p:anim calcmode="lin" valueType="num">
                                      <p:cBhvr additive="base">
                                        <p:cTn id="13" dur="500" fill="hold"/>
                                        <p:tgtEl>
                                          <p:spTgt spid="2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5">
                                            <p:txEl>
                                              <p:pRg st="3" end="3"/>
                                            </p:txEl>
                                          </p:spTgt>
                                        </p:tgtEl>
                                        <p:attrNameLst>
                                          <p:attrName>style.visibility</p:attrName>
                                        </p:attrNameLst>
                                      </p:cBhvr>
                                      <p:to>
                                        <p:strVal val="visible"/>
                                      </p:to>
                                    </p:set>
                                    <p:anim calcmode="lin" valueType="num">
                                      <p:cBhvr additive="base">
                                        <p:cTn id="19" dur="500" fill="hold"/>
                                        <p:tgtEl>
                                          <p:spTgt spid="2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0" y="1126535"/>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27" name="Rounded Rectangle 26"/>
          <p:cNvSpPr/>
          <p:nvPr/>
        </p:nvSpPr>
        <p:spPr>
          <a:xfrm>
            <a:off x="98791" y="1195248"/>
            <a:ext cx="2131514"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OUTCOMES</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29" name="Rounded Rectangle 28"/>
          <p:cNvSpPr/>
          <p:nvPr/>
        </p:nvSpPr>
        <p:spPr>
          <a:xfrm>
            <a:off x="98791" y="2348346"/>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PREASSESSMENT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0" name="Rounded Rectangle 29"/>
          <p:cNvSpPr/>
          <p:nvPr/>
        </p:nvSpPr>
        <p:spPr>
          <a:xfrm>
            <a:off x="85143" y="2873383"/>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PRESENTATION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1" name="Rounded Rectangle 30"/>
          <p:cNvSpPr/>
          <p:nvPr/>
        </p:nvSpPr>
        <p:spPr>
          <a:xfrm>
            <a:off x="71495" y="3915432"/>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FEEDBACK</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2" name="Rounded Rectangle 31"/>
          <p:cNvSpPr/>
          <p:nvPr/>
        </p:nvSpPr>
        <p:spPr>
          <a:xfrm>
            <a:off x="71495" y="3380165"/>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FORMATIVE ASSESSMENT</a:t>
            </a:r>
            <a:endParaRPr lang="ar-JO"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4" name="Rounded Rectangle 33"/>
          <p:cNvSpPr/>
          <p:nvPr/>
        </p:nvSpPr>
        <p:spPr>
          <a:xfrm>
            <a:off x="85143" y="4428068"/>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DIFFERENTIATION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5" name="Rounded Rectangle 34"/>
          <p:cNvSpPr/>
          <p:nvPr/>
        </p:nvSpPr>
        <p:spPr>
          <a:xfrm>
            <a:off x="98791" y="1766317"/>
            <a:ext cx="2158810" cy="463827"/>
          </a:xfrm>
          <a:prstGeom prst="roundRect">
            <a:avLst/>
          </a:prstGeom>
          <a:solidFill>
            <a:srgbClr val="C00000"/>
          </a:solidFill>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WARM UP</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2368219" y="1144277"/>
            <a:ext cx="8942681"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1359" y="458330"/>
            <a:ext cx="650166" cy="644038"/>
          </a:xfrm>
          <a:prstGeom prst="rect">
            <a:avLst/>
          </a:prstGeom>
        </p:spPr>
      </p:pic>
      <p:pic>
        <p:nvPicPr>
          <p:cNvPr id="42"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094"/>
          <a:stretch/>
        </p:blipFill>
        <p:spPr bwMode="auto">
          <a:xfrm>
            <a:off x="11028386" y="4233"/>
            <a:ext cx="1209040" cy="45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a:extLst>
              <a:ext uri="{FF2B5EF4-FFF2-40B4-BE49-F238E27FC236}">
                <a16:creationId xmlns:a16="http://schemas.microsoft.com/office/drawing/2014/main" id="{E7943F3F-787D-A74D-7161-B36D6B858079}"/>
              </a:ext>
            </a:extLst>
          </p:cNvPr>
          <p:cNvGrpSpPr/>
          <p:nvPr/>
        </p:nvGrpSpPr>
        <p:grpSpPr>
          <a:xfrm>
            <a:off x="10641486" y="1179783"/>
            <a:ext cx="1261271" cy="716434"/>
            <a:chOff x="7446246" y="205862"/>
            <a:chExt cx="1544854" cy="691058"/>
          </a:xfrm>
        </p:grpSpPr>
        <p:sp>
          <p:nvSpPr>
            <p:cNvPr id="22" name="Rounded Rectangle 10">
              <a:extLst>
                <a:ext uri="{FF2B5EF4-FFF2-40B4-BE49-F238E27FC236}">
                  <a16:creationId xmlns:a16="http://schemas.microsoft.com/office/drawing/2014/main" id="{DD194A77-839E-A485-3E29-B99FA7296432}"/>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63D1A1D4-AEB9-69B0-EADD-5C4E3B6A9B6F}"/>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cs typeface="Calibri" panose="020F0502020204030204" pitchFamily="34" charset="0"/>
                </a:rPr>
                <a:t>03:00 minutes</a:t>
              </a:r>
            </a:p>
          </p:txBody>
        </p:sp>
      </p:grpSp>
      <p:sp>
        <p:nvSpPr>
          <p:cNvPr id="24" name="Rounded Rectangle 23"/>
          <p:cNvSpPr/>
          <p:nvPr/>
        </p:nvSpPr>
        <p:spPr>
          <a:xfrm>
            <a:off x="85143" y="4880714"/>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REAL LIFE APPLICATION</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3" name="Rounded Rectangle 42"/>
          <p:cNvSpPr/>
          <p:nvPr/>
        </p:nvSpPr>
        <p:spPr>
          <a:xfrm>
            <a:off x="98791" y="5398346"/>
            <a:ext cx="222705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CRITICAL THINKING</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4" name="Rounded Rectangle 43"/>
          <p:cNvSpPr/>
          <p:nvPr/>
        </p:nvSpPr>
        <p:spPr>
          <a:xfrm>
            <a:off x="131173" y="5913674"/>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EXIT TICKET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pic>
        <p:nvPicPr>
          <p:cNvPr id="28"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24434" y="5913674"/>
            <a:ext cx="1411744" cy="598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Children To Prepare Exercise Stock Illustration - Download Image Now -  Child, Exercising, Warm Up Exercise - iStock">
            <a:extLst>
              <a:ext uri="{FF2B5EF4-FFF2-40B4-BE49-F238E27FC236}">
                <a16:creationId xmlns:a16="http://schemas.microsoft.com/office/drawing/2014/main" id="{ED8AF465-F3C0-A661-18FB-89B7EB7319E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71620" y="5000102"/>
            <a:ext cx="2014885" cy="2014885"/>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5" name="3 Minute Countdown timer (Minimal)">
            <a:hlinkClick r:id="" action="ppaction://media"/>
            <a:extLst>
              <a:ext uri="{FF2B5EF4-FFF2-40B4-BE49-F238E27FC236}">
                <a16:creationId xmlns:a16="http://schemas.microsoft.com/office/drawing/2014/main" id="{40C62F7D-A200-F9C9-71F8-FE47C066C632}"/>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0704333" y="2012915"/>
            <a:ext cx="1273660" cy="716434"/>
          </a:xfrm>
          <a:prstGeom prst="rect">
            <a:avLst/>
          </a:prstGeom>
        </p:spPr>
      </p:pic>
      <p:sp>
        <p:nvSpPr>
          <p:cNvPr id="45" name="Double Wave 44"/>
          <p:cNvSpPr/>
          <p:nvPr/>
        </p:nvSpPr>
        <p:spPr>
          <a:xfrm>
            <a:off x="7243077" y="603566"/>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UNIT:1</a:t>
            </a:r>
            <a:endParaRPr lang="ar-JO"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6" name="Double Wave 45"/>
          <p:cNvSpPr/>
          <p:nvPr/>
        </p:nvSpPr>
        <p:spPr>
          <a:xfrm>
            <a:off x="5286971" y="603566"/>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 </a:t>
            </a:r>
            <a:r>
              <a:rPr lang="en-US"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9</a:t>
            </a:r>
            <a:endParaRPr lang="ar-JO"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7" name="Double Wave 46"/>
          <p:cNvSpPr/>
          <p:nvPr/>
        </p:nvSpPr>
        <p:spPr>
          <a:xfrm>
            <a:off x="2135318" y="603565"/>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 Reading  </a:t>
            </a:r>
            <a:endParaRPr lang="ar-JO" sz="14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8" name="Double Wave 47">
            <a:extLst>
              <a:ext uri="{FF2B5EF4-FFF2-40B4-BE49-F238E27FC236}">
                <a16:creationId xmlns:a16="http://schemas.microsoft.com/office/drawing/2014/main" id="{2F9AC521-2D58-F888-8C01-ECAF079DAA57}"/>
              </a:ext>
            </a:extLst>
          </p:cNvPr>
          <p:cNvSpPr/>
          <p:nvPr/>
        </p:nvSpPr>
        <p:spPr>
          <a:xfrm>
            <a:off x="9162545" y="596171"/>
            <a:ext cx="2726771"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Lesson: </a:t>
            </a:r>
            <a:r>
              <a:rPr lang="en-US"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1</a:t>
            </a:r>
            <a:endParaRPr lang="ar-JO"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9" name="Footer Placeholder 6">
            <a:extLst>
              <a:ext uri="{FF2B5EF4-FFF2-40B4-BE49-F238E27FC236}">
                <a16:creationId xmlns:a16="http://schemas.microsoft.com/office/drawing/2014/main" id="{4197D2A9-2877-C3AD-DBEF-96AB624CA8DF}"/>
              </a:ext>
            </a:extLst>
          </p:cNvPr>
          <p:cNvSpPr txBox="1">
            <a:spLocks/>
          </p:cNvSpPr>
          <p:nvPr/>
        </p:nvSpPr>
        <p:spPr>
          <a:xfrm>
            <a:off x="468880" y="45390"/>
            <a:ext cx="11589644" cy="476250"/>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a:rPr>
              <a:t> ISLAMIC  EDUCATIONAL COLLEGE				DATE: </a:t>
            </a:r>
            <a:r>
              <a:rPr lang="en-US" sz="2400"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a:rPr>
              <a:t>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a:rPr>
              <a:t>					</a:t>
            </a:r>
            <a:r>
              <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a:rPr>
              <a:t>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a:rPr>
              <a:t>  </a:t>
            </a:r>
            <a:endPar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33" name="Rectangle 32"/>
          <p:cNvSpPr/>
          <p:nvPr/>
        </p:nvSpPr>
        <p:spPr>
          <a:xfrm>
            <a:off x="2506019" y="1503031"/>
            <a:ext cx="8667080" cy="2677656"/>
          </a:xfrm>
          <a:prstGeom prst="rect">
            <a:avLst/>
          </a:prstGeom>
        </p:spPr>
        <p:txBody>
          <a:bodyPr wrap="square">
            <a:spAutoFit/>
          </a:bodyPr>
          <a:lstStyle/>
          <a:p>
            <a:r>
              <a:rPr lang="en-US" sz="2800" b="1" dirty="0"/>
              <a:t> “Imagine one side of the world has sunlight, and the other side is always dark. You live in the dark part, and it’s causing problems for everyone because they keep bumping into each other. You and the other animals must figure out how to bring some light to your side.”</a:t>
            </a:r>
          </a:p>
        </p:txBody>
      </p:sp>
      <p:sp>
        <p:nvSpPr>
          <p:cNvPr id="2" name="Rectangle 1"/>
          <p:cNvSpPr/>
          <p:nvPr/>
        </p:nvSpPr>
        <p:spPr>
          <a:xfrm>
            <a:off x="2495006" y="1201843"/>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2540725" y="4072861"/>
            <a:ext cx="1828800" cy="8621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    </a:t>
            </a:r>
            <a:r>
              <a:rPr lang="en-US" b="1" dirty="0"/>
              <a:t>Think </a:t>
            </a:r>
          </a:p>
          <a:p>
            <a:r>
              <a:rPr lang="en-US" b="1" dirty="0"/>
              <a:t>    I min. </a:t>
            </a:r>
          </a:p>
        </p:txBody>
      </p:sp>
      <p:sp>
        <p:nvSpPr>
          <p:cNvPr id="3" name="Right Arrow 2"/>
          <p:cNvSpPr/>
          <p:nvPr/>
        </p:nvSpPr>
        <p:spPr>
          <a:xfrm>
            <a:off x="4578882" y="4184328"/>
            <a:ext cx="1175657" cy="6037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5959160" y="4033451"/>
            <a:ext cx="1881052" cy="9666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Pair  </a:t>
            </a:r>
          </a:p>
          <a:p>
            <a:pPr algn="ctr"/>
            <a:r>
              <a:rPr lang="en-US" sz="2000" b="1" dirty="0"/>
              <a:t>1 min</a:t>
            </a:r>
            <a:r>
              <a:rPr lang="en-US" dirty="0"/>
              <a:t>.</a:t>
            </a:r>
          </a:p>
        </p:txBody>
      </p:sp>
      <p:sp>
        <p:nvSpPr>
          <p:cNvPr id="38" name="Right Arrow 37"/>
          <p:cNvSpPr/>
          <p:nvPr/>
        </p:nvSpPr>
        <p:spPr>
          <a:xfrm>
            <a:off x="8058690" y="4288504"/>
            <a:ext cx="1175657" cy="6037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9567648" y="4107255"/>
            <a:ext cx="1881052" cy="96665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Share  </a:t>
            </a:r>
          </a:p>
          <a:p>
            <a:pPr algn="ctr"/>
            <a:r>
              <a:rPr lang="en-US" sz="2000" b="1" dirty="0"/>
              <a:t>1 min</a:t>
            </a:r>
            <a:r>
              <a:rPr lang="en-US" dirty="0"/>
              <a:t>.</a:t>
            </a:r>
          </a:p>
        </p:txBody>
      </p:sp>
    </p:spTree>
    <p:extLst>
      <p:ext uri="{BB962C8B-B14F-4D97-AF65-F5344CB8AC3E}">
        <p14:creationId xmlns:p14="http://schemas.microsoft.com/office/powerpoint/2010/main" val="8369148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00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0" y="1126535"/>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27" name="Rounded Rectangle 26"/>
          <p:cNvSpPr/>
          <p:nvPr/>
        </p:nvSpPr>
        <p:spPr>
          <a:xfrm>
            <a:off x="98791" y="1195248"/>
            <a:ext cx="2131514"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OUTCOMES</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29" name="Rounded Rectangle 28"/>
          <p:cNvSpPr/>
          <p:nvPr/>
        </p:nvSpPr>
        <p:spPr>
          <a:xfrm>
            <a:off x="98791" y="2348346"/>
            <a:ext cx="2158810" cy="360040"/>
          </a:xfrm>
          <a:prstGeom prst="roundRect">
            <a:avLst/>
          </a:prstGeom>
          <a:solidFill>
            <a:srgbClr val="C00000"/>
          </a:solidFill>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PREASSESSMENT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0" name="Rounded Rectangle 29"/>
          <p:cNvSpPr/>
          <p:nvPr/>
        </p:nvSpPr>
        <p:spPr>
          <a:xfrm>
            <a:off x="85143" y="2873383"/>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PRESENTATION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1" name="Rounded Rectangle 30"/>
          <p:cNvSpPr/>
          <p:nvPr/>
        </p:nvSpPr>
        <p:spPr>
          <a:xfrm>
            <a:off x="71495" y="3915432"/>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FEEDBACK</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2" name="Rounded Rectangle 31"/>
          <p:cNvSpPr/>
          <p:nvPr/>
        </p:nvSpPr>
        <p:spPr>
          <a:xfrm>
            <a:off x="71495" y="3380165"/>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FORMATIVE ASSESSMENT</a:t>
            </a:r>
            <a:endParaRPr lang="ar-JO"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4" name="Rounded Rectangle 33"/>
          <p:cNvSpPr/>
          <p:nvPr/>
        </p:nvSpPr>
        <p:spPr>
          <a:xfrm>
            <a:off x="85143" y="4428068"/>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DIFFERENTIATION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5" name="Rounded Rectangle 34"/>
          <p:cNvSpPr/>
          <p:nvPr/>
        </p:nvSpPr>
        <p:spPr>
          <a:xfrm>
            <a:off x="98791" y="1766317"/>
            <a:ext cx="2158810"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WARM UP</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2368219" y="1144277"/>
            <a:ext cx="8942681"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1359" y="458330"/>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11028386" y="4233"/>
            <a:ext cx="1209040" cy="45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ounded Rectangle 23"/>
          <p:cNvSpPr/>
          <p:nvPr/>
        </p:nvSpPr>
        <p:spPr>
          <a:xfrm>
            <a:off x="85143" y="4880714"/>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REAL LIFE APPLICATION</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25" name="TextBox 24"/>
          <p:cNvSpPr txBox="1"/>
          <p:nvPr/>
        </p:nvSpPr>
        <p:spPr>
          <a:xfrm>
            <a:off x="2830874" y="1275444"/>
            <a:ext cx="7160937" cy="1181349"/>
          </a:xfrm>
          <a:prstGeom prst="rect">
            <a:avLst/>
          </a:prstGeom>
          <a:noFill/>
        </p:spPr>
        <p:txBody>
          <a:bodyPr wrap="square" rtlCol="1">
            <a:spAutoFit/>
          </a:bodyPr>
          <a:lstStyle/>
          <a:p>
            <a:pPr algn="l"/>
            <a:r>
              <a:rPr lang="en-US" sz="2000" b="1" dirty="0">
                <a:solidFill>
                  <a:schemeClr val="accent3">
                    <a:lumMod val="75000"/>
                  </a:schemeClr>
                </a:solidFill>
                <a:latin typeface="GE SS Text Bold" pitchFamily="18" charset="-78"/>
                <a:ea typeface="GE SS Text Bold" pitchFamily="18" charset="-78"/>
                <a:cs typeface="GE SS Text Bold" pitchFamily="18" charset="-78"/>
              </a:rPr>
              <a:t>PREASSESSMENT:</a:t>
            </a:r>
          </a:p>
          <a:p>
            <a:pPr algn="l">
              <a:lnSpc>
                <a:spcPct val="150000"/>
              </a:lnSpc>
            </a:pPr>
            <a:endParaRPr lang="en-US" dirty="0">
              <a:solidFill>
                <a:schemeClr val="accent1">
                  <a:lumMod val="50000"/>
                </a:schemeClr>
              </a:solidFill>
              <a:latin typeface="GE SS Text Bold" pitchFamily="18" charset="-78"/>
              <a:ea typeface="GE SS Text Bold" pitchFamily="18" charset="-78"/>
              <a:cs typeface="GE SS Text Bold" pitchFamily="18" charset="-78"/>
            </a:endParaRPr>
          </a:p>
          <a:p>
            <a:pPr algn="l">
              <a:lnSpc>
                <a:spcPct val="150000"/>
              </a:lnSpc>
            </a:pPr>
            <a:endParaRPr lang="en-US" dirty="0">
              <a:solidFill>
                <a:schemeClr val="accent1">
                  <a:lumMod val="50000"/>
                </a:schemeClr>
              </a:solidFill>
              <a:latin typeface="GE SS Text Bold" pitchFamily="18" charset="-78"/>
              <a:ea typeface="GE SS Text Bold" pitchFamily="18" charset="-78"/>
              <a:cs typeface="GE SS Text Bold" pitchFamily="18" charset="-78"/>
            </a:endParaRPr>
          </a:p>
        </p:txBody>
      </p:sp>
      <p:sp>
        <p:nvSpPr>
          <p:cNvPr id="43" name="Rounded Rectangle 42"/>
          <p:cNvSpPr/>
          <p:nvPr/>
        </p:nvSpPr>
        <p:spPr>
          <a:xfrm>
            <a:off x="98791" y="5398346"/>
            <a:ext cx="222705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CRITICAL THINKING</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4" name="Rounded Rectangle 43"/>
          <p:cNvSpPr/>
          <p:nvPr/>
        </p:nvSpPr>
        <p:spPr>
          <a:xfrm>
            <a:off x="131173" y="5913674"/>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EXIT TICKET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8" name="Flowchart: Alternate Process 7">
            <a:extLst>
              <a:ext uri="{FF2B5EF4-FFF2-40B4-BE49-F238E27FC236}">
                <a16:creationId xmlns:a16="http://schemas.microsoft.com/office/drawing/2014/main" id="{343589CC-A370-442E-118F-35C3F8B9E0A5}"/>
              </a:ext>
            </a:extLst>
          </p:cNvPr>
          <p:cNvSpPr/>
          <p:nvPr/>
        </p:nvSpPr>
        <p:spPr>
          <a:xfrm>
            <a:off x="10136777" y="5913674"/>
            <a:ext cx="1779317" cy="809089"/>
          </a:xfrm>
          <a:prstGeom prst="flowChartAlternateProcess">
            <a:avLst/>
          </a:prstGeom>
          <a:solidFill>
            <a:schemeClr val="accent2">
              <a:lumMod val="60000"/>
              <a:lumOff val="4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IRS</a:t>
            </a:r>
          </a:p>
        </p:txBody>
      </p:sp>
      <p:sp>
        <p:nvSpPr>
          <p:cNvPr id="45" name="Double Wave 44"/>
          <p:cNvSpPr/>
          <p:nvPr/>
        </p:nvSpPr>
        <p:spPr>
          <a:xfrm>
            <a:off x="7243077" y="603566"/>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UNIT:1</a:t>
            </a:r>
            <a:endParaRPr lang="ar-JO"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6" name="Double Wave 45"/>
          <p:cNvSpPr/>
          <p:nvPr/>
        </p:nvSpPr>
        <p:spPr>
          <a:xfrm>
            <a:off x="5286971" y="603566"/>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 </a:t>
            </a:r>
            <a:r>
              <a:rPr lang="en-US"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9</a:t>
            </a:r>
            <a:endParaRPr lang="ar-JO"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7" name="Double Wave 46"/>
          <p:cNvSpPr/>
          <p:nvPr/>
        </p:nvSpPr>
        <p:spPr>
          <a:xfrm>
            <a:off x="2135318" y="603565"/>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 Reading </a:t>
            </a:r>
            <a:endParaRPr lang="ar-JO" sz="14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8" name="Double Wave 47">
            <a:extLst>
              <a:ext uri="{FF2B5EF4-FFF2-40B4-BE49-F238E27FC236}">
                <a16:creationId xmlns:a16="http://schemas.microsoft.com/office/drawing/2014/main" id="{2F9AC521-2D58-F888-8C01-ECAF079DAA57}"/>
              </a:ext>
            </a:extLst>
          </p:cNvPr>
          <p:cNvSpPr/>
          <p:nvPr/>
        </p:nvSpPr>
        <p:spPr>
          <a:xfrm>
            <a:off x="9162545" y="596171"/>
            <a:ext cx="2726771"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Lesson: </a:t>
            </a:r>
            <a:r>
              <a:rPr lang="en-US"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1</a:t>
            </a:r>
            <a:endParaRPr lang="ar-JO"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9" name="Footer Placeholder 6">
            <a:extLst>
              <a:ext uri="{FF2B5EF4-FFF2-40B4-BE49-F238E27FC236}">
                <a16:creationId xmlns:a16="http://schemas.microsoft.com/office/drawing/2014/main" id="{4197D2A9-2877-C3AD-DBEF-96AB624CA8DF}"/>
              </a:ext>
            </a:extLst>
          </p:cNvPr>
          <p:cNvSpPr txBox="1">
            <a:spLocks/>
          </p:cNvSpPr>
          <p:nvPr/>
        </p:nvSpPr>
        <p:spPr>
          <a:xfrm>
            <a:off x="468880" y="45390"/>
            <a:ext cx="11589644" cy="476250"/>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a:rPr>
              <a:t> ISLAMIC  EDUCATIONAL COLLEGE								</a:t>
            </a:r>
            <a:r>
              <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a:rPr>
              <a:t>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a:rPr>
              <a:t> </a:t>
            </a:r>
            <a:endPar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a:endParaRPr>
          </a:p>
        </p:txBody>
      </p:sp>
      <p:sp>
        <p:nvSpPr>
          <p:cNvPr id="33" name="Rectangle 32"/>
          <p:cNvSpPr/>
          <p:nvPr/>
        </p:nvSpPr>
        <p:spPr>
          <a:xfrm>
            <a:off x="2557243" y="2038936"/>
            <a:ext cx="8564631" cy="3539430"/>
          </a:xfrm>
          <a:prstGeom prst="rect">
            <a:avLst/>
          </a:prstGeom>
        </p:spPr>
        <p:txBody>
          <a:bodyPr wrap="square">
            <a:spAutoFit/>
          </a:bodyPr>
          <a:lstStyle/>
          <a:p>
            <a:r>
              <a:rPr lang="en-US" sz="2800" b="1" dirty="0"/>
              <a:t>Question 1: </a:t>
            </a:r>
            <a:r>
              <a:rPr lang="en-US" sz="2800" b="1" dirty="0">
                <a:solidFill>
                  <a:srgbClr val="C00000"/>
                </a:solidFill>
              </a:rPr>
              <a:t>Which of the following best defines a myth?</a:t>
            </a:r>
          </a:p>
          <a:p>
            <a:r>
              <a:rPr lang="en-US" sz="2800" b="1" dirty="0">
                <a:solidFill>
                  <a:srgbClr val="C00000"/>
                </a:solidFill>
              </a:rPr>
              <a:t>A) </a:t>
            </a:r>
            <a:r>
              <a:rPr lang="en-US" sz="2800" b="1" dirty="0"/>
              <a:t>A humorous anecdote passed down through generations.</a:t>
            </a:r>
            <a:br>
              <a:rPr lang="en-US" sz="2800" b="1" dirty="0"/>
            </a:br>
            <a:r>
              <a:rPr lang="en-US" sz="2800" b="1" dirty="0">
                <a:solidFill>
                  <a:srgbClr val="C00000"/>
                </a:solidFill>
              </a:rPr>
              <a:t>B) </a:t>
            </a:r>
            <a:r>
              <a:rPr lang="en-US" sz="2800" b="1" dirty="0"/>
              <a:t>A traditional story explaining natural or social phenomena, typically involving supernatural beings or events.</a:t>
            </a:r>
            <a:br>
              <a:rPr lang="en-US" sz="2800" b="1" dirty="0"/>
            </a:br>
            <a:r>
              <a:rPr lang="en-US" sz="2800" b="1" dirty="0">
                <a:solidFill>
                  <a:srgbClr val="C00000"/>
                </a:solidFill>
              </a:rPr>
              <a:t>C) </a:t>
            </a:r>
            <a:r>
              <a:rPr lang="en-US" sz="2800" b="1" dirty="0"/>
              <a:t>A factual historical account of significant events.</a:t>
            </a:r>
            <a:br>
              <a:rPr lang="en-US" sz="2800" b="1" dirty="0"/>
            </a:br>
            <a:r>
              <a:rPr lang="en-US" sz="2800" b="1" dirty="0">
                <a:solidFill>
                  <a:srgbClr val="C00000"/>
                </a:solidFill>
              </a:rPr>
              <a:t>D) </a:t>
            </a:r>
            <a:r>
              <a:rPr lang="en-US" sz="2800" b="1" dirty="0"/>
              <a:t>A scientific explanation based on empirical evidence.</a:t>
            </a:r>
          </a:p>
        </p:txBody>
      </p:sp>
    </p:spTree>
    <p:extLst>
      <p:ext uri="{BB962C8B-B14F-4D97-AF65-F5344CB8AC3E}">
        <p14:creationId xmlns:p14="http://schemas.microsoft.com/office/powerpoint/2010/main" val="3352812552"/>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0" y="1126535"/>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27" name="Rounded Rectangle 26"/>
          <p:cNvSpPr/>
          <p:nvPr/>
        </p:nvSpPr>
        <p:spPr>
          <a:xfrm>
            <a:off x="98791" y="1195248"/>
            <a:ext cx="2131514"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OUTCOMES</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29" name="Rounded Rectangle 28"/>
          <p:cNvSpPr/>
          <p:nvPr/>
        </p:nvSpPr>
        <p:spPr>
          <a:xfrm>
            <a:off x="98791" y="2348346"/>
            <a:ext cx="2158810" cy="360040"/>
          </a:xfrm>
          <a:prstGeom prst="roundRect">
            <a:avLst/>
          </a:prstGeom>
          <a:solidFill>
            <a:srgbClr val="C00000"/>
          </a:solidFill>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PREASSESSMENT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0" name="Rounded Rectangle 29"/>
          <p:cNvSpPr/>
          <p:nvPr/>
        </p:nvSpPr>
        <p:spPr>
          <a:xfrm>
            <a:off x="85143" y="2873383"/>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PRESENTATION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1" name="Rounded Rectangle 30"/>
          <p:cNvSpPr/>
          <p:nvPr/>
        </p:nvSpPr>
        <p:spPr>
          <a:xfrm>
            <a:off x="71495" y="3915432"/>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FEEDBACK</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2" name="Rounded Rectangle 31"/>
          <p:cNvSpPr/>
          <p:nvPr/>
        </p:nvSpPr>
        <p:spPr>
          <a:xfrm>
            <a:off x="71495" y="3380165"/>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FORMATIVE ASSESSMENT</a:t>
            </a:r>
            <a:endParaRPr lang="ar-JO"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4" name="Rounded Rectangle 33"/>
          <p:cNvSpPr/>
          <p:nvPr/>
        </p:nvSpPr>
        <p:spPr>
          <a:xfrm>
            <a:off x="85143" y="4428068"/>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DIFFERENTIATION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5" name="Rounded Rectangle 34"/>
          <p:cNvSpPr/>
          <p:nvPr/>
        </p:nvSpPr>
        <p:spPr>
          <a:xfrm>
            <a:off x="98791" y="1766317"/>
            <a:ext cx="2158810"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WARM UP</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2368219" y="1144277"/>
            <a:ext cx="8942681"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1359" y="458330"/>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11028386" y="4233"/>
            <a:ext cx="1209040" cy="45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ounded Rectangle 23"/>
          <p:cNvSpPr/>
          <p:nvPr/>
        </p:nvSpPr>
        <p:spPr>
          <a:xfrm>
            <a:off x="85143" y="4880714"/>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REAL LIFE APPLICATION</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25" name="TextBox 24"/>
          <p:cNvSpPr txBox="1"/>
          <p:nvPr/>
        </p:nvSpPr>
        <p:spPr>
          <a:xfrm>
            <a:off x="2830874" y="1275444"/>
            <a:ext cx="7160937" cy="1181349"/>
          </a:xfrm>
          <a:prstGeom prst="rect">
            <a:avLst/>
          </a:prstGeom>
          <a:noFill/>
        </p:spPr>
        <p:txBody>
          <a:bodyPr wrap="square" rtlCol="1">
            <a:spAutoFit/>
          </a:bodyPr>
          <a:lstStyle/>
          <a:p>
            <a:pPr algn="l"/>
            <a:r>
              <a:rPr lang="en-US" sz="2000" b="1" dirty="0">
                <a:solidFill>
                  <a:schemeClr val="accent3">
                    <a:lumMod val="75000"/>
                  </a:schemeClr>
                </a:solidFill>
                <a:latin typeface="GE SS Text Bold" pitchFamily="18" charset="-78"/>
                <a:ea typeface="GE SS Text Bold" pitchFamily="18" charset="-78"/>
                <a:cs typeface="GE SS Text Bold" pitchFamily="18" charset="-78"/>
              </a:rPr>
              <a:t>PREASSESSMENT:</a:t>
            </a:r>
          </a:p>
          <a:p>
            <a:pPr algn="l">
              <a:lnSpc>
                <a:spcPct val="150000"/>
              </a:lnSpc>
            </a:pPr>
            <a:endParaRPr lang="en-US" dirty="0">
              <a:solidFill>
                <a:schemeClr val="accent1">
                  <a:lumMod val="50000"/>
                </a:schemeClr>
              </a:solidFill>
              <a:latin typeface="GE SS Text Bold" pitchFamily="18" charset="-78"/>
              <a:ea typeface="GE SS Text Bold" pitchFamily="18" charset="-78"/>
              <a:cs typeface="GE SS Text Bold" pitchFamily="18" charset="-78"/>
            </a:endParaRPr>
          </a:p>
          <a:p>
            <a:pPr algn="l">
              <a:lnSpc>
                <a:spcPct val="150000"/>
              </a:lnSpc>
            </a:pPr>
            <a:endParaRPr lang="en-US" dirty="0">
              <a:solidFill>
                <a:schemeClr val="accent1">
                  <a:lumMod val="50000"/>
                </a:schemeClr>
              </a:solidFill>
              <a:latin typeface="GE SS Text Bold" pitchFamily="18" charset="-78"/>
              <a:ea typeface="GE SS Text Bold" pitchFamily="18" charset="-78"/>
              <a:cs typeface="GE SS Text Bold" pitchFamily="18" charset="-78"/>
            </a:endParaRPr>
          </a:p>
        </p:txBody>
      </p:sp>
      <p:sp>
        <p:nvSpPr>
          <p:cNvPr id="43" name="Rounded Rectangle 42"/>
          <p:cNvSpPr/>
          <p:nvPr/>
        </p:nvSpPr>
        <p:spPr>
          <a:xfrm>
            <a:off x="98791" y="5398346"/>
            <a:ext cx="222705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CRITICAL THINKING</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4" name="Rounded Rectangle 43"/>
          <p:cNvSpPr/>
          <p:nvPr/>
        </p:nvSpPr>
        <p:spPr>
          <a:xfrm>
            <a:off x="131173" y="5913674"/>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EXIT TICKET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8" name="Flowchart: Alternate Process 7">
            <a:extLst>
              <a:ext uri="{FF2B5EF4-FFF2-40B4-BE49-F238E27FC236}">
                <a16:creationId xmlns:a16="http://schemas.microsoft.com/office/drawing/2014/main" id="{343589CC-A370-442E-118F-35C3F8B9E0A5}"/>
              </a:ext>
            </a:extLst>
          </p:cNvPr>
          <p:cNvSpPr/>
          <p:nvPr/>
        </p:nvSpPr>
        <p:spPr>
          <a:xfrm>
            <a:off x="10136777" y="5913674"/>
            <a:ext cx="1779317" cy="809089"/>
          </a:xfrm>
          <a:prstGeom prst="flowChartAlternateProcess">
            <a:avLst/>
          </a:prstGeom>
          <a:solidFill>
            <a:schemeClr val="accent2">
              <a:lumMod val="60000"/>
              <a:lumOff val="4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IRS</a:t>
            </a:r>
          </a:p>
        </p:txBody>
      </p:sp>
      <p:sp>
        <p:nvSpPr>
          <p:cNvPr id="45" name="Double Wave 44"/>
          <p:cNvSpPr/>
          <p:nvPr/>
        </p:nvSpPr>
        <p:spPr>
          <a:xfrm>
            <a:off x="7243077" y="603566"/>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 </a:t>
            </a:r>
            <a:r>
              <a:rPr lang="en-US"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1</a:t>
            </a:r>
            <a:endParaRPr lang="ar-JO"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6" name="Double Wave 45"/>
          <p:cNvSpPr/>
          <p:nvPr/>
        </p:nvSpPr>
        <p:spPr>
          <a:xfrm>
            <a:off x="5286971" y="603566"/>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 </a:t>
            </a:r>
            <a:r>
              <a:rPr lang="en-US"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9</a:t>
            </a:r>
            <a:endParaRPr lang="ar-JO"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7" name="Double Wave 46"/>
          <p:cNvSpPr/>
          <p:nvPr/>
        </p:nvSpPr>
        <p:spPr>
          <a:xfrm>
            <a:off x="2135318" y="603565"/>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 Reading  </a:t>
            </a:r>
            <a:endParaRPr lang="ar-JO" sz="14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8" name="Double Wave 47">
            <a:extLst>
              <a:ext uri="{FF2B5EF4-FFF2-40B4-BE49-F238E27FC236}">
                <a16:creationId xmlns:a16="http://schemas.microsoft.com/office/drawing/2014/main" id="{2F9AC521-2D58-F888-8C01-ECAF079DAA57}"/>
              </a:ext>
            </a:extLst>
          </p:cNvPr>
          <p:cNvSpPr/>
          <p:nvPr/>
        </p:nvSpPr>
        <p:spPr>
          <a:xfrm>
            <a:off x="9162545" y="596171"/>
            <a:ext cx="2726771"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Lesson: </a:t>
            </a:r>
            <a:r>
              <a:rPr lang="en-US"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1</a:t>
            </a:r>
            <a:endParaRPr lang="ar-JO"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9" name="Footer Placeholder 6">
            <a:extLst>
              <a:ext uri="{FF2B5EF4-FFF2-40B4-BE49-F238E27FC236}">
                <a16:creationId xmlns:a16="http://schemas.microsoft.com/office/drawing/2014/main" id="{4197D2A9-2877-C3AD-DBEF-96AB624CA8DF}"/>
              </a:ext>
            </a:extLst>
          </p:cNvPr>
          <p:cNvSpPr txBox="1">
            <a:spLocks/>
          </p:cNvSpPr>
          <p:nvPr/>
        </p:nvSpPr>
        <p:spPr>
          <a:xfrm>
            <a:off x="468880" y="45390"/>
            <a:ext cx="11589644" cy="476250"/>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a:rPr>
              <a:t> ISLAMIC  EDUCATIONAL COLLEGE								</a:t>
            </a:r>
            <a:r>
              <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a:rPr>
              <a:t>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a:rPr>
              <a:t>  </a:t>
            </a:r>
            <a:endPar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a:endParaRPr>
          </a:p>
        </p:txBody>
      </p:sp>
      <p:sp>
        <p:nvSpPr>
          <p:cNvPr id="28" name="Rectangle 27"/>
          <p:cNvSpPr/>
          <p:nvPr/>
        </p:nvSpPr>
        <p:spPr>
          <a:xfrm>
            <a:off x="2463755" y="2057120"/>
            <a:ext cx="8430668" cy="4031873"/>
          </a:xfrm>
          <a:prstGeom prst="rect">
            <a:avLst/>
          </a:prstGeom>
        </p:spPr>
        <p:txBody>
          <a:bodyPr wrap="square">
            <a:spAutoFit/>
          </a:bodyPr>
          <a:lstStyle/>
          <a:p>
            <a:r>
              <a:rPr lang="en-US" sz="3200" b="1" dirty="0"/>
              <a:t>Question 2: </a:t>
            </a:r>
            <a:r>
              <a:rPr lang="en-US" sz="3200" b="1" dirty="0">
                <a:solidFill>
                  <a:srgbClr val="C00000"/>
                </a:solidFill>
              </a:rPr>
              <a:t>One primary characteristic of myths is that they:</a:t>
            </a:r>
          </a:p>
          <a:p>
            <a:r>
              <a:rPr lang="en-US" sz="3200" b="1" dirty="0">
                <a:solidFill>
                  <a:srgbClr val="C00000"/>
                </a:solidFill>
              </a:rPr>
              <a:t>A) </a:t>
            </a:r>
            <a:r>
              <a:rPr lang="en-US" sz="3200" b="1" dirty="0"/>
              <a:t>Are always written in poetic form.</a:t>
            </a:r>
            <a:br>
              <a:rPr lang="en-US" sz="3200" b="1" dirty="0"/>
            </a:br>
            <a:r>
              <a:rPr lang="en-US" sz="3200" b="1" dirty="0">
                <a:solidFill>
                  <a:srgbClr val="C00000"/>
                </a:solidFill>
              </a:rPr>
              <a:t>B) </a:t>
            </a:r>
            <a:r>
              <a:rPr lang="en-US" sz="3200" b="1" dirty="0"/>
              <a:t>Involve gods, goddesses, or supernatural forces.</a:t>
            </a:r>
            <a:br>
              <a:rPr lang="en-US" sz="3200" b="1" dirty="0"/>
            </a:br>
            <a:r>
              <a:rPr lang="en-US" sz="3200" b="1" dirty="0">
                <a:solidFill>
                  <a:srgbClr val="C00000"/>
                </a:solidFill>
              </a:rPr>
              <a:t>C) </a:t>
            </a:r>
            <a:r>
              <a:rPr lang="en-US" sz="3200" b="1" dirty="0"/>
              <a:t>Are set in the future.</a:t>
            </a:r>
            <a:br>
              <a:rPr lang="en-US" sz="3200" b="1" dirty="0"/>
            </a:br>
            <a:r>
              <a:rPr lang="en-US" sz="3200" b="1" dirty="0">
                <a:solidFill>
                  <a:srgbClr val="C00000"/>
                </a:solidFill>
              </a:rPr>
              <a:t>D) </a:t>
            </a:r>
            <a:r>
              <a:rPr lang="en-US" sz="3200" b="1" dirty="0"/>
              <a:t>Focus exclusively on real-life events without embellishment.</a:t>
            </a:r>
          </a:p>
        </p:txBody>
      </p:sp>
    </p:spTree>
    <p:extLst>
      <p:ext uri="{BB962C8B-B14F-4D97-AF65-F5344CB8AC3E}">
        <p14:creationId xmlns:p14="http://schemas.microsoft.com/office/powerpoint/2010/main" val="1283565524"/>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0" y="1126535"/>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27" name="Rounded Rectangle 26"/>
          <p:cNvSpPr/>
          <p:nvPr/>
        </p:nvSpPr>
        <p:spPr>
          <a:xfrm>
            <a:off x="98791" y="1195248"/>
            <a:ext cx="2131514"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OUTCOMES</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29" name="Rounded Rectangle 28"/>
          <p:cNvSpPr/>
          <p:nvPr/>
        </p:nvSpPr>
        <p:spPr>
          <a:xfrm>
            <a:off x="98791" y="2348346"/>
            <a:ext cx="2158810" cy="360040"/>
          </a:xfrm>
          <a:prstGeom prst="roundRect">
            <a:avLst/>
          </a:prstGeom>
          <a:solidFill>
            <a:srgbClr val="C00000"/>
          </a:solidFill>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PREASSESSMENT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0" name="Rounded Rectangle 29"/>
          <p:cNvSpPr/>
          <p:nvPr/>
        </p:nvSpPr>
        <p:spPr>
          <a:xfrm>
            <a:off x="85143" y="2873383"/>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PRESENTATION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1" name="Rounded Rectangle 30"/>
          <p:cNvSpPr/>
          <p:nvPr/>
        </p:nvSpPr>
        <p:spPr>
          <a:xfrm>
            <a:off x="71495" y="3915432"/>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FEEDBACK</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2" name="Rounded Rectangle 31"/>
          <p:cNvSpPr/>
          <p:nvPr/>
        </p:nvSpPr>
        <p:spPr>
          <a:xfrm>
            <a:off x="71495" y="3380165"/>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FORMATIVE ASSESSMENT</a:t>
            </a:r>
            <a:endParaRPr lang="ar-JO"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4" name="Rounded Rectangle 33"/>
          <p:cNvSpPr/>
          <p:nvPr/>
        </p:nvSpPr>
        <p:spPr>
          <a:xfrm>
            <a:off x="85143" y="4428068"/>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DIFFERENTIATION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5" name="Rounded Rectangle 34"/>
          <p:cNvSpPr/>
          <p:nvPr/>
        </p:nvSpPr>
        <p:spPr>
          <a:xfrm>
            <a:off x="98791" y="1766317"/>
            <a:ext cx="2158810"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WARM UP</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2368219" y="1144277"/>
            <a:ext cx="8942681"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1359" y="458330"/>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11028386" y="4233"/>
            <a:ext cx="1209040" cy="45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ounded Rectangle 23"/>
          <p:cNvSpPr/>
          <p:nvPr/>
        </p:nvSpPr>
        <p:spPr>
          <a:xfrm>
            <a:off x="85143" y="4880714"/>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REAL LIFE APPLICATION</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25" name="TextBox 24"/>
          <p:cNvSpPr txBox="1"/>
          <p:nvPr/>
        </p:nvSpPr>
        <p:spPr>
          <a:xfrm>
            <a:off x="2830874" y="1275444"/>
            <a:ext cx="7160937" cy="1181349"/>
          </a:xfrm>
          <a:prstGeom prst="rect">
            <a:avLst/>
          </a:prstGeom>
          <a:noFill/>
        </p:spPr>
        <p:txBody>
          <a:bodyPr wrap="square" rtlCol="1">
            <a:spAutoFit/>
          </a:bodyPr>
          <a:lstStyle/>
          <a:p>
            <a:pPr algn="l"/>
            <a:r>
              <a:rPr lang="en-US" sz="2000" b="1" dirty="0">
                <a:solidFill>
                  <a:schemeClr val="accent3">
                    <a:lumMod val="75000"/>
                  </a:schemeClr>
                </a:solidFill>
                <a:latin typeface="GE SS Text Bold" pitchFamily="18" charset="-78"/>
                <a:ea typeface="GE SS Text Bold" pitchFamily="18" charset="-78"/>
                <a:cs typeface="GE SS Text Bold" pitchFamily="18" charset="-78"/>
              </a:rPr>
              <a:t>PREASSESSMENT:</a:t>
            </a:r>
          </a:p>
          <a:p>
            <a:pPr algn="l">
              <a:lnSpc>
                <a:spcPct val="150000"/>
              </a:lnSpc>
            </a:pPr>
            <a:endParaRPr lang="en-US" dirty="0">
              <a:solidFill>
                <a:schemeClr val="accent1">
                  <a:lumMod val="50000"/>
                </a:schemeClr>
              </a:solidFill>
              <a:latin typeface="GE SS Text Bold" pitchFamily="18" charset="-78"/>
              <a:ea typeface="GE SS Text Bold" pitchFamily="18" charset="-78"/>
              <a:cs typeface="GE SS Text Bold" pitchFamily="18" charset="-78"/>
            </a:endParaRPr>
          </a:p>
          <a:p>
            <a:pPr algn="l">
              <a:lnSpc>
                <a:spcPct val="150000"/>
              </a:lnSpc>
            </a:pPr>
            <a:endParaRPr lang="en-US" dirty="0">
              <a:solidFill>
                <a:schemeClr val="accent1">
                  <a:lumMod val="50000"/>
                </a:schemeClr>
              </a:solidFill>
              <a:latin typeface="GE SS Text Bold" pitchFamily="18" charset="-78"/>
              <a:ea typeface="GE SS Text Bold" pitchFamily="18" charset="-78"/>
              <a:cs typeface="GE SS Text Bold" pitchFamily="18" charset="-78"/>
            </a:endParaRPr>
          </a:p>
        </p:txBody>
      </p:sp>
      <p:sp>
        <p:nvSpPr>
          <p:cNvPr id="43" name="Rounded Rectangle 42"/>
          <p:cNvSpPr/>
          <p:nvPr/>
        </p:nvSpPr>
        <p:spPr>
          <a:xfrm>
            <a:off x="98791" y="5398346"/>
            <a:ext cx="222705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CRITICAL THINKING</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4" name="Rounded Rectangle 43"/>
          <p:cNvSpPr/>
          <p:nvPr/>
        </p:nvSpPr>
        <p:spPr>
          <a:xfrm>
            <a:off x="131173" y="5913674"/>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EXIT TICKET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8" name="Flowchart: Alternate Process 7">
            <a:extLst>
              <a:ext uri="{FF2B5EF4-FFF2-40B4-BE49-F238E27FC236}">
                <a16:creationId xmlns:a16="http://schemas.microsoft.com/office/drawing/2014/main" id="{343589CC-A370-442E-118F-35C3F8B9E0A5}"/>
              </a:ext>
            </a:extLst>
          </p:cNvPr>
          <p:cNvSpPr/>
          <p:nvPr/>
        </p:nvSpPr>
        <p:spPr>
          <a:xfrm>
            <a:off x="10136777" y="5913674"/>
            <a:ext cx="1779317" cy="809089"/>
          </a:xfrm>
          <a:prstGeom prst="flowChartAlternateProcess">
            <a:avLst/>
          </a:prstGeom>
          <a:solidFill>
            <a:schemeClr val="accent2">
              <a:lumMod val="60000"/>
              <a:lumOff val="4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IRS</a:t>
            </a:r>
          </a:p>
        </p:txBody>
      </p:sp>
      <p:sp>
        <p:nvSpPr>
          <p:cNvPr id="45" name="Double Wave 44"/>
          <p:cNvSpPr/>
          <p:nvPr/>
        </p:nvSpPr>
        <p:spPr>
          <a:xfrm>
            <a:off x="7243077" y="603566"/>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 </a:t>
            </a:r>
            <a:r>
              <a:rPr lang="en-US"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1</a:t>
            </a:r>
            <a:endParaRPr lang="ar-JO"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6" name="Double Wave 45"/>
          <p:cNvSpPr/>
          <p:nvPr/>
        </p:nvSpPr>
        <p:spPr>
          <a:xfrm>
            <a:off x="5286971" y="603566"/>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 </a:t>
            </a:r>
            <a:r>
              <a:rPr lang="en-US"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9</a:t>
            </a:r>
            <a:endParaRPr lang="ar-JO"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7" name="Double Wave 46"/>
          <p:cNvSpPr/>
          <p:nvPr/>
        </p:nvSpPr>
        <p:spPr>
          <a:xfrm>
            <a:off x="2135318" y="603565"/>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 Reading </a:t>
            </a:r>
            <a:endParaRPr lang="ar-JO" sz="14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8" name="Double Wave 47">
            <a:extLst>
              <a:ext uri="{FF2B5EF4-FFF2-40B4-BE49-F238E27FC236}">
                <a16:creationId xmlns:a16="http://schemas.microsoft.com/office/drawing/2014/main" id="{2F9AC521-2D58-F888-8C01-ECAF079DAA57}"/>
              </a:ext>
            </a:extLst>
          </p:cNvPr>
          <p:cNvSpPr/>
          <p:nvPr/>
        </p:nvSpPr>
        <p:spPr>
          <a:xfrm>
            <a:off x="9162545" y="596171"/>
            <a:ext cx="2726771"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Lesson: </a:t>
            </a:r>
            <a:r>
              <a:rPr lang="en-US"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1</a:t>
            </a:r>
            <a:endParaRPr lang="ar-JO"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9" name="Footer Placeholder 6">
            <a:extLst>
              <a:ext uri="{FF2B5EF4-FFF2-40B4-BE49-F238E27FC236}">
                <a16:creationId xmlns:a16="http://schemas.microsoft.com/office/drawing/2014/main" id="{4197D2A9-2877-C3AD-DBEF-96AB624CA8DF}"/>
              </a:ext>
            </a:extLst>
          </p:cNvPr>
          <p:cNvSpPr txBox="1">
            <a:spLocks/>
          </p:cNvSpPr>
          <p:nvPr/>
        </p:nvSpPr>
        <p:spPr>
          <a:xfrm>
            <a:off x="468880" y="45390"/>
            <a:ext cx="11589644" cy="476250"/>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a:rPr>
              <a:t> ISLAMIC  EDUCATIONAL COLLEGE								</a:t>
            </a:r>
            <a:r>
              <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a:rPr>
              <a:t>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a:rPr>
              <a:t>  </a:t>
            </a:r>
            <a:endPar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a:endParaRPr>
          </a:p>
        </p:txBody>
      </p:sp>
      <p:sp>
        <p:nvSpPr>
          <p:cNvPr id="28" name="Rectangle 27"/>
          <p:cNvSpPr/>
          <p:nvPr/>
        </p:nvSpPr>
        <p:spPr>
          <a:xfrm>
            <a:off x="2436459" y="1671362"/>
            <a:ext cx="8591927" cy="4524315"/>
          </a:xfrm>
          <a:prstGeom prst="rect">
            <a:avLst/>
          </a:prstGeom>
        </p:spPr>
        <p:txBody>
          <a:bodyPr wrap="square">
            <a:spAutoFit/>
          </a:bodyPr>
          <a:lstStyle/>
          <a:p>
            <a:r>
              <a:rPr lang="en-US" sz="3600" b="1" dirty="0"/>
              <a:t>Question 3</a:t>
            </a:r>
            <a:r>
              <a:rPr lang="en-US" sz="3600" b="1" dirty="0">
                <a:solidFill>
                  <a:srgbClr val="C00000"/>
                </a:solidFill>
              </a:rPr>
              <a:t>: Myths often serve to:</a:t>
            </a:r>
          </a:p>
          <a:p>
            <a:r>
              <a:rPr lang="en-US" sz="3600" b="1" dirty="0">
                <a:solidFill>
                  <a:srgbClr val="C00000"/>
                </a:solidFill>
              </a:rPr>
              <a:t>A) </a:t>
            </a:r>
            <a:r>
              <a:rPr lang="en-US" sz="3600" b="1" dirty="0"/>
              <a:t>Entertain without conveying any deeper meaning.</a:t>
            </a:r>
            <a:br>
              <a:rPr lang="en-US" sz="3600" b="1" dirty="0"/>
            </a:br>
            <a:r>
              <a:rPr lang="en-US" sz="3600" b="1" dirty="0">
                <a:solidFill>
                  <a:srgbClr val="C00000"/>
                </a:solidFill>
              </a:rPr>
              <a:t>B) </a:t>
            </a:r>
            <a:r>
              <a:rPr lang="en-US" sz="3600" b="1" dirty="0"/>
              <a:t>Provide a literal account of historical events.</a:t>
            </a:r>
            <a:br>
              <a:rPr lang="en-US" sz="3600" b="1" dirty="0"/>
            </a:br>
            <a:r>
              <a:rPr lang="en-US" sz="3600" b="1" dirty="0">
                <a:solidFill>
                  <a:srgbClr val="C00000"/>
                </a:solidFill>
              </a:rPr>
              <a:t>C) </a:t>
            </a:r>
            <a:r>
              <a:rPr lang="en-US" sz="3600" b="1" dirty="0"/>
              <a:t>Explain the origins of the world and human existence.</a:t>
            </a:r>
            <a:br>
              <a:rPr lang="en-US" sz="3600" b="1" dirty="0"/>
            </a:br>
            <a:r>
              <a:rPr lang="en-US" sz="3600" b="1" dirty="0">
                <a:solidFill>
                  <a:srgbClr val="C00000"/>
                </a:solidFill>
              </a:rPr>
              <a:t>D) </a:t>
            </a:r>
            <a:r>
              <a:rPr lang="en-US" sz="3600" b="1" dirty="0"/>
              <a:t>Detail scientific discoveries.</a:t>
            </a:r>
          </a:p>
        </p:txBody>
      </p:sp>
    </p:spTree>
    <p:extLst>
      <p:ext uri="{BB962C8B-B14F-4D97-AF65-F5344CB8AC3E}">
        <p14:creationId xmlns:p14="http://schemas.microsoft.com/office/powerpoint/2010/main" val="2176257968"/>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0" y="1126535"/>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27" name="Rounded Rectangle 26"/>
          <p:cNvSpPr/>
          <p:nvPr/>
        </p:nvSpPr>
        <p:spPr>
          <a:xfrm>
            <a:off x="98791" y="1195248"/>
            <a:ext cx="2131514"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OUTCOMES</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29" name="Rounded Rectangle 28"/>
          <p:cNvSpPr/>
          <p:nvPr/>
        </p:nvSpPr>
        <p:spPr>
          <a:xfrm>
            <a:off x="98791" y="2348346"/>
            <a:ext cx="2158810" cy="360040"/>
          </a:xfrm>
          <a:prstGeom prst="roundRect">
            <a:avLst/>
          </a:prstGeom>
          <a:solidFill>
            <a:srgbClr val="C00000"/>
          </a:solidFill>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PREASSESSMENT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0" name="Rounded Rectangle 29"/>
          <p:cNvSpPr/>
          <p:nvPr/>
        </p:nvSpPr>
        <p:spPr>
          <a:xfrm>
            <a:off x="85143" y="2873383"/>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PRESENTATION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1" name="Rounded Rectangle 30"/>
          <p:cNvSpPr/>
          <p:nvPr/>
        </p:nvSpPr>
        <p:spPr>
          <a:xfrm>
            <a:off x="71495" y="3915432"/>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FEEDBACK</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2" name="Rounded Rectangle 31"/>
          <p:cNvSpPr/>
          <p:nvPr/>
        </p:nvSpPr>
        <p:spPr>
          <a:xfrm>
            <a:off x="71495" y="3380165"/>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FORMATIVE ASSESSMENT</a:t>
            </a:r>
            <a:endParaRPr lang="ar-JO" sz="11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4" name="Rounded Rectangle 33"/>
          <p:cNvSpPr/>
          <p:nvPr/>
        </p:nvSpPr>
        <p:spPr>
          <a:xfrm>
            <a:off x="85143" y="4428068"/>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DIFFERENTIATION</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5" name="Rounded Rectangle 34"/>
          <p:cNvSpPr/>
          <p:nvPr/>
        </p:nvSpPr>
        <p:spPr>
          <a:xfrm>
            <a:off x="98791" y="1766317"/>
            <a:ext cx="2158810"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WARM UP</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2368219" y="1144277"/>
            <a:ext cx="8942681"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1359" y="458330"/>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11028386" y="4233"/>
            <a:ext cx="1209040" cy="454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ounded Rectangle 23"/>
          <p:cNvSpPr/>
          <p:nvPr/>
        </p:nvSpPr>
        <p:spPr>
          <a:xfrm>
            <a:off x="85143" y="4880714"/>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REAL LIFE APPLICATION</a:t>
            </a:r>
            <a:endParaRPr lang="ar-JO" sz="12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25" name="TextBox 24"/>
          <p:cNvSpPr txBox="1"/>
          <p:nvPr/>
        </p:nvSpPr>
        <p:spPr>
          <a:xfrm>
            <a:off x="2830874" y="1275444"/>
            <a:ext cx="7160937" cy="1181349"/>
          </a:xfrm>
          <a:prstGeom prst="rect">
            <a:avLst/>
          </a:prstGeom>
          <a:noFill/>
        </p:spPr>
        <p:txBody>
          <a:bodyPr wrap="square" rtlCol="1">
            <a:spAutoFit/>
          </a:bodyPr>
          <a:lstStyle/>
          <a:p>
            <a:pPr algn="l"/>
            <a:r>
              <a:rPr lang="en-US" sz="2000" b="1" dirty="0">
                <a:solidFill>
                  <a:schemeClr val="accent3">
                    <a:lumMod val="75000"/>
                  </a:schemeClr>
                </a:solidFill>
                <a:latin typeface="GE SS Text Bold" pitchFamily="18" charset="-78"/>
                <a:ea typeface="GE SS Text Bold" pitchFamily="18" charset="-78"/>
                <a:cs typeface="GE SS Text Bold" pitchFamily="18" charset="-78"/>
              </a:rPr>
              <a:t>PREASSESSMENT:</a:t>
            </a:r>
          </a:p>
          <a:p>
            <a:pPr algn="l">
              <a:lnSpc>
                <a:spcPct val="150000"/>
              </a:lnSpc>
            </a:pPr>
            <a:endParaRPr lang="en-US" dirty="0">
              <a:solidFill>
                <a:schemeClr val="accent1">
                  <a:lumMod val="50000"/>
                </a:schemeClr>
              </a:solidFill>
              <a:latin typeface="GE SS Text Bold" pitchFamily="18" charset="-78"/>
              <a:ea typeface="GE SS Text Bold" pitchFamily="18" charset="-78"/>
              <a:cs typeface="GE SS Text Bold" pitchFamily="18" charset="-78"/>
            </a:endParaRPr>
          </a:p>
          <a:p>
            <a:pPr algn="l">
              <a:lnSpc>
                <a:spcPct val="150000"/>
              </a:lnSpc>
            </a:pPr>
            <a:endParaRPr lang="en-US" dirty="0">
              <a:solidFill>
                <a:schemeClr val="accent1">
                  <a:lumMod val="50000"/>
                </a:schemeClr>
              </a:solidFill>
              <a:latin typeface="GE SS Text Bold" pitchFamily="18" charset="-78"/>
              <a:ea typeface="GE SS Text Bold" pitchFamily="18" charset="-78"/>
              <a:cs typeface="GE SS Text Bold" pitchFamily="18" charset="-78"/>
            </a:endParaRPr>
          </a:p>
        </p:txBody>
      </p:sp>
      <p:sp>
        <p:nvSpPr>
          <p:cNvPr id="43" name="Rounded Rectangle 42"/>
          <p:cNvSpPr/>
          <p:nvPr/>
        </p:nvSpPr>
        <p:spPr>
          <a:xfrm>
            <a:off x="98791" y="5398346"/>
            <a:ext cx="222705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CRITICAL THINKING</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4" name="Rounded Rectangle 43"/>
          <p:cNvSpPr/>
          <p:nvPr/>
        </p:nvSpPr>
        <p:spPr>
          <a:xfrm>
            <a:off x="131173" y="5913674"/>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en-US"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EXIT TICKET</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8" name="Flowchart: Alternate Process 7">
            <a:extLst>
              <a:ext uri="{FF2B5EF4-FFF2-40B4-BE49-F238E27FC236}">
                <a16:creationId xmlns:a16="http://schemas.microsoft.com/office/drawing/2014/main" id="{343589CC-A370-442E-118F-35C3F8B9E0A5}"/>
              </a:ext>
            </a:extLst>
          </p:cNvPr>
          <p:cNvSpPr/>
          <p:nvPr/>
        </p:nvSpPr>
        <p:spPr>
          <a:xfrm>
            <a:off x="10136777" y="5913674"/>
            <a:ext cx="1779317" cy="809089"/>
          </a:xfrm>
          <a:prstGeom prst="flowChartAlternateProcess">
            <a:avLst/>
          </a:prstGeom>
          <a:solidFill>
            <a:schemeClr val="accent2">
              <a:lumMod val="60000"/>
              <a:lumOff val="4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IRS</a:t>
            </a:r>
          </a:p>
        </p:txBody>
      </p:sp>
      <p:sp>
        <p:nvSpPr>
          <p:cNvPr id="45" name="Double Wave 44"/>
          <p:cNvSpPr/>
          <p:nvPr/>
        </p:nvSpPr>
        <p:spPr>
          <a:xfrm>
            <a:off x="7243077" y="603566"/>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UNIT: </a:t>
            </a:r>
            <a:r>
              <a:rPr lang="en-US"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1</a:t>
            </a:r>
            <a:endParaRPr lang="ar-JO"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6" name="Double Wave 45"/>
          <p:cNvSpPr/>
          <p:nvPr/>
        </p:nvSpPr>
        <p:spPr>
          <a:xfrm>
            <a:off x="5286971" y="603566"/>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GRADE: </a:t>
            </a:r>
            <a:r>
              <a:rPr lang="en-US"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9</a:t>
            </a:r>
            <a:endParaRPr lang="ar-JO"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7" name="Double Wave 46"/>
          <p:cNvSpPr/>
          <p:nvPr/>
        </p:nvSpPr>
        <p:spPr>
          <a:xfrm>
            <a:off x="2135318" y="603565"/>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SUBJECT: Reading </a:t>
            </a:r>
            <a:endParaRPr lang="ar-JO" sz="14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8" name="Double Wave 47">
            <a:extLst>
              <a:ext uri="{FF2B5EF4-FFF2-40B4-BE49-F238E27FC236}">
                <a16:creationId xmlns:a16="http://schemas.microsoft.com/office/drawing/2014/main" id="{2F9AC521-2D58-F888-8C01-ECAF079DAA57}"/>
              </a:ext>
            </a:extLst>
          </p:cNvPr>
          <p:cNvSpPr/>
          <p:nvPr/>
        </p:nvSpPr>
        <p:spPr>
          <a:xfrm>
            <a:off x="9162545" y="596171"/>
            <a:ext cx="2726771"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Lesson: </a:t>
            </a:r>
            <a:r>
              <a:rPr lang="en-US"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1</a:t>
            </a:r>
            <a:endParaRPr lang="ar-JO" sz="1600"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9" name="Footer Placeholder 6">
            <a:extLst>
              <a:ext uri="{FF2B5EF4-FFF2-40B4-BE49-F238E27FC236}">
                <a16:creationId xmlns:a16="http://schemas.microsoft.com/office/drawing/2014/main" id="{4197D2A9-2877-C3AD-DBEF-96AB624CA8DF}"/>
              </a:ext>
            </a:extLst>
          </p:cNvPr>
          <p:cNvSpPr txBox="1">
            <a:spLocks/>
          </p:cNvSpPr>
          <p:nvPr/>
        </p:nvSpPr>
        <p:spPr>
          <a:xfrm>
            <a:off x="468880" y="45390"/>
            <a:ext cx="11589644" cy="476250"/>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a:rPr>
              <a:t> ISLAMIC  EDUCATIONAL COLLEGE								</a:t>
            </a:r>
            <a:r>
              <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a:rPr>
              <a:t>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a:rPr>
              <a:t>  </a:t>
            </a:r>
            <a:endPar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a:endParaRPr>
          </a:p>
        </p:txBody>
      </p:sp>
      <p:sp>
        <p:nvSpPr>
          <p:cNvPr id="28" name="Rectangle 27"/>
          <p:cNvSpPr/>
          <p:nvPr/>
        </p:nvSpPr>
        <p:spPr>
          <a:xfrm>
            <a:off x="2463755" y="1837940"/>
            <a:ext cx="8564631" cy="4154984"/>
          </a:xfrm>
          <a:prstGeom prst="rect">
            <a:avLst/>
          </a:prstGeom>
        </p:spPr>
        <p:txBody>
          <a:bodyPr wrap="square">
            <a:spAutoFit/>
          </a:bodyPr>
          <a:lstStyle/>
          <a:p>
            <a:r>
              <a:rPr lang="en-US" sz="4400" b="1" dirty="0"/>
              <a:t>Question 4: </a:t>
            </a:r>
            <a:r>
              <a:rPr lang="en-US" sz="4400" b="1" dirty="0">
                <a:solidFill>
                  <a:srgbClr val="C00000"/>
                </a:solidFill>
              </a:rPr>
              <a:t>Myths are typically passed down through:</a:t>
            </a:r>
          </a:p>
          <a:p>
            <a:r>
              <a:rPr lang="en-US" sz="4400" b="1" dirty="0">
                <a:solidFill>
                  <a:srgbClr val="C00000"/>
                </a:solidFill>
              </a:rPr>
              <a:t>A) </a:t>
            </a:r>
            <a:r>
              <a:rPr lang="en-US" sz="4400" b="1" dirty="0"/>
              <a:t>Scientific journals.</a:t>
            </a:r>
            <a:br>
              <a:rPr lang="en-US" sz="4400" b="1" dirty="0"/>
            </a:br>
            <a:r>
              <a:rPr lang="en-US" sz="4400" b="1" dirty="0">
                <a:solidFill>
                  <a:srgbClr val="C00000"/>
                </a:solidFill>
              </a:rPr>
              <a:t>B) </a:t>
            </a:r>
            <a:r>
              <a:rPr lang="en-US" sz="4400" b="1" dirty="0"/>
              <a:t>Oral tradition and storytelling.</a:t>
            </a:r>
            <a:br>
              <a:rPr lang="en-US" sz="4400" b="1" dirty="0"/>
            </a:br>
            <a:r>
              <a:rPr lang="en-US" sz="4400" b="1" dirty="0">
                <a:solidFill>
                  <a:srgbClr val="C00000"/>
                </a:solidFill>
              </a:rPr>
              <a:t>C) </a:t>
            </a:r>
            <a:r>
              <a:rPr lang="en-US" sz="4400" b="1" dirty="0"/>
              <a:t>Legal documents.</a:t>
            </a:r>
            <a:br>
              <a:rPr lang="en-US" sz="4400" b="1" dirty="0"/>
            </a:br>
            <a:r>
              <a:rPr lang="en-US" sz="4400" b="1" dirty="0">
                <a:solidFill>
                  <a:srgbClr val="C00000"/>
                </a:solidFill>
              </a:rPr>
              <a:t>D) </a:t>
            </a:r>
            <a:r>
              <a:rPr lang="en-US" sz="4400" b="1" dirty="0"/>
              <a:t>Commercial advertisements.</a:t>
            </a:r>
          </a:p>
        </p:txBody>
      </p:sp>
    </p:spTree>
    <p:extLst>
      <p:ext uri="{BB962C8B-B14F-4D97-AF65-F5344CB8AC3E}">
        <p14:creationId xmlns:p14="http://schemas.microsoft.com/office/powerpoint/2010/main" val="2663892403"/>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5889" y="535577"/>
            <a:ext cx="11176808" cy="5268109"/>
          </a:xfrm>
          <a:prstGeom prst="rect">
            <a:avLst/>
          </a:prstGeom>
        </p:spPr>
        <p:txBody>
          <a:bodyPr wrap="square">
            <a:spAutoFit/>
          </a:bodyPr>
          <a:lstStyle/>
          <a:p>
            <a:pPr>
              <a:lnSpc>
                <a:spcPts val="1300"/>
              </a:lnSpc>
              <a:spcBef>
                <a:spcPts val="75"/>
              </a:spcBef>
            </a:pP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solidFill>
                <a:srgbClr val="C00000"/>
              </a:solidFill>
              <a:latin typeface="Times New Roman" panose="02020603050405020304" pitchFamily="18" charset="0"/>
              <a:ea typeface="Times New Roman" panose="02020603050405020304" pitchFamily="18" charset="0"/>
            </a:endParaRPr>
          </a:p>
          <a:p>
            <a:pPr>
              <a:lnSpc>
                <a:spcPts val="1300"/>
              </a:lnSpc>
            </a:pPr>
            <a:r>
              <a:rPr lang="en-US" sz="32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Before Reading questions :</a:t>
            </a:r>
            <a:endParaRPr lang="en-US" sz="3200" dirty="0">
              <a:solidFill>
                <a:srgbClr val="C00000"/>
              </a:solidFill>
              <a:latin typeface="Times New Roman" panose="02020603050405020304" pitchFamily="18" charset="0"/>
              <a:ea typeface="Times New Roman" panose="02020603050405020304" pitchFamily="18" charset="0"/>
            </a:endParaRPr>
          </a:p>
          <a:p>
            <a:pPr>
              <a:lnSpc>
                <a:spcPts val="1300"/>
              </a:lnSpc>
            </a:pPr>
            <a:br>
              <a:rPr lang="en-US" sz="3200" dirty="0">
                <a:latin typeface="Times New Roman" panose="02020603050405020304" pitchFamily="18" charset="0"/>
                <a:ea typeface="Times New Roman" panose="02020603050405020304" pitchFamily="18" charset="0"/>
              </a:rPr>
            </a:b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ea typeface="Times New Roman" panose="02020603050405020304" pitchFamily="18" charset="0"/>
            </a:endParaRPr>
          </a:p>
          <a:p>
            <a:pPr marR="340995">
              <a:spcBef>
                <a:spcPts val="145"/>
              </a:spcBef>
            </a:pP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br>
              <a:rPr lang="en-US" sz="3200" b="1" dirty="0">
                <a:latin typeface="Times New Roman" panose="02020603050405020304" pitchFamily="18" charset="0"/>
                <a:ea typeface="Times New Roman" panose="02020603050405020304" pitchFamily="18" charset="0"/>
              </a:rPr>
            </a:br>
            <a:r>
              <a:rPr lang="en-US" sz="3200" b="1" dirty="0">
                <a:latin typeface="Times New Roman" panose="02020603050405020304" pitchFamily="18" charset="0"/>
                <a:ea typeface="Times New Roman" panose="02020603050405020304" pitchFamily="18" charset="0"/>
              </a:rPr>
              <a:t>   </a:t>
            </a:r>
            <a:r>
              <a:rPr lang="en-US" sz="3200" b="1" dirty="0">
                <a:latin typeface="Times New Roman" panose="02020603050405020304" pitchFamily="18" charset="0"/>
                <a:ea typeface="Arial Unicode MS"/>
                <a:cs typeface="Times New Roman" panose="02020603050405020304" pitchFamily="18" charset="0"/>
              </a:rPr>
              <a:t> </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What do you think this selection will be about?  Why do you think that?</a:t>
            </a:r>
            <a:endParaRPr lang="en-US" sz="3200" b="1" dirty="0">
              <a:latin typeface="Times New Roman" panose="02020603050405020304" pitchFamily="18" charset="0"/>
              <a:ea typeface="Times New Roman" panose="02020603050405020304" pitchFamily="18" charset="0"/>
            </a:endParaRPr>
          </a:p>
          <a:p>
            <a:pPr marL="292100" marR="0">
              <a:spcBef>
                <a:spcPts val="70"/>
              </a:spcBef>
              <a:spcAft>
                <a:spcPts val="0"/>
              </a:spcAft>
            </a:pPr>
            <a:r>
              <a:rPr lang="en-US" sz="3200" b="1" dirty="0">
                <a:latin typeface="Times New Roman" panose="02020603050405020304" pitchFamily="18" charset="0"/>
                <a:ea typeface="Arial Unicode MS"/>
                <a:cs typeface="Times New Roman" panose="02020603050405020304" pitchFamily="18" charset="0"/>
              </a:rPr>
              <a:t> </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What characters do you think might be in this story?</a:t>
            </a:r>
            <a:endParaRPr lang="en-US" sz="3200" b="1" dirty="0">
              <a:latin typeface="Times New Roman" panose="02020603050405020304" pitchFamily="18" charset="0"/>
              <a:ea typeface="Times New Roman" panose="02020603050405020304" pitchFamily="18" charset="0"/>
            </a:endParaRPr>
          </a:p>
          <a:p>
            <a:pPr marL="292100" marR="0">
              <a:spcBef>
                <a:spcPts val="70"/>
              </a:spcBef>
              <a:spcAft>
                <a:spcPts val="0"/>
              </a:spcAft>
            </a:pPr>
            <a:endParaRPr lang="en-US" sz="3200" b="1" dirty="0">
              <a:latin typeface="Times New Roman" panose="02020603050405020304" pitchFamily="18" charset="0"/>
              <a:ea typeface="Times New Roman" panose="02020603050405020304" pitchFamily="18" charset="0"/>
            </a:endParaRPr>
          </a:p>
          <a:p>
            <a:pPr marL="292100" marR="0">
              <a:spcBef>
                <a:spcPts val="70"/>
              </a:spcBef>
              <a:spcAft>
                <a:spcPts val="0"/>
              </a:spcAft>
            </a:pPr>
            <a:r>
              <a:rPr lang="en-US" sz="3200" b="1" dirty="0">
                <a:latin typeface="Times New Roman" panose="02020603050405020304" pitchFamily="18" charset="0"/>
                <a:ea typeface="Arial Unicode MS"/>
                <a:cs typeface="Times New Roman" panose="02020603050405020304" pitchFamily="18" charset="0"/>
              </a:rPr>
              <a:t> </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What do you know about the topic of this unit? </a:t>
            </a:r>
            <a:endParaRPr lang="en-US" sz="3200" b="1" dirty="0">
              <a:latin typeface="Times New Roman" panose="02020603050405020304" pitchFamily="18" charset="0"/>
              <a:ea typeface="Times New Roman" panose="02020603050405020304" pitchFamily="18" charset="0"/>
            </a:endParaRPr>
          </a:p>
          <a:p>
            <a:pPr marL="292100" marR="0">
              <a:spcBef>
                <a:spcPts val="70"/>
              </a:spcBef>
              <a:spcAft>
                <a:spcPts val="0"/>
              </a:spcAft>
            </a:pP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b="1" dirty="0">
              <a:latin typeface="Times New Roman" panose="02020603050405020304" pitchFamily="18" charset="0"/>
              <a:ea typeface="Times New Roman" panose="02020603050405020304" pitchFamily="18" charset="0"/>
            </a:endParaRPr>
          </a:p>
          <a:p>
            <a:pPr marL="292100" marR="0">
              <a:spcBef>
                <a:spcPts val="70"/>
              </a:spcBef>
              <a:spcAft>
                <a:spcPts val="0"/>
              </a:spcAft>
            </a:pPr>
            <a:r>
              <a:rPr lang="en-US" sz="3200" b="1" dirty="0">
                <a:latin typeface="Times New Roman" panose="02020603050405020304" pitchFamily="18" charset="0"/>
                <a:ea typeface="Arial Unicode MS"/>
                <a:cs typeface="Times New Roman" panose="02020603050405020304" pitchFamily="18" charset="0"/>
              </a:rPr>
              <a:t> </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What are you wondering about as you look at the pictures of this text?</a:t>
            </a:r>
            <a:endParaRPr lang="en-US" sz="32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954308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1599" y="137364"/>
            <a:ext cx="10727509" cy="6370975"/>
          </a:xfrm>
          <a:prstGeom prst="rect">
            <a:avLst/>
          </a:prstGeom>
        </p:spPr>
        <p:txBody>
          <a:bodyPr wrap="square">
            <a:spAutoFit/>
          </a:bodyPr>
          <a:lstStyle/>
          <a:p>
            <a:r>
              <a:rPr lang="en-US" sz="2400" dirty="0">
                <a:solidFill>
                  <a:srgbClr val="231F20"/>
                </a:solidFill>
                <a:latin typeface="StoneSerifITCPro-Medium_f9i"/>
              </a:rPr>
              <a:t>A long time ago it is said that half the world had the sun, but the other side of the world was very dark. </a:t>
            </a:r>
            <a:r>
              <a:rPr lang="en-US" sz="2400" dirty="0">
                <a:solidFill>
                  <a:schemeClr val="accent3">
                    <a:lumMod val="75000"/>
                  </a:schemeClr>
                </a:solidFill>
                <a:latin typeface="StoneSerifITCPro-Medium_f9i"/>
              </a:rPr>
              <a:t>It was so dark that all the animals were always bumping into each other and getting lost</a:t>
            </a:r>
            <a:r>
              <a:rPr lang="en-US" sz="2400" dirty="0">
                <a:solidFill>
                  <a:srgbClr val="231F20"/>
                </a:solidFill>
                <a:latin typeface="StoneSerifITCPro-Medium_f9i"/>
              </a:rPr>
              <a:t>. Wolf lived on </a:t>
            </a:r>
            <a:r>
              <a:rPr lang="en-US" sz="2400" u="sng" dirty="0">
                <a:solidFill>
                  <a:srgbClr val="231F20"/>
                </a:solidFill>
                <a:latin typeface="StoneSerifITCPro-Medium_f9i"/>
              </a:rPr>
              <a:t>this</a:t>
            </a:r>
            <a:r>
              <a:rPr lang="en-US" sz="2400" dirty="0">
                <a:solidFill>
                  <a:srgbClr val="231F20"/>
                </a:solidFill>
                <a:latin typeface="StoneSerifITCPro-Medium_f9i"/>
              </a:rPr>
              <a:t> side of the world. He was tired of everybody bumping into him and asking him for directions, for you see, Wolf could see in the nighttime. Wolf gathered all the animals together in a big cave. He got up in front of them and crossed his arms, and he said, “I am tired of everybody bumping into me and asking me for directions.” “I have an idea,” he said. “I think we should go to the other side of the world and ask them for a piece of their sun. I think if we’re nice, they’ll give us a piece.”</a:t>
            </a:r>
            <a:r>
              <a:rPr lang="en-US" sz="2400" dirty="0"/>
              <a:t> Another animal jumped up. </a:t>
            </a:r>
            <a:r>
              <a:rPr lang="en-US" sz="2400" dirty="0">
                <a:solidFill>
                  <a:schemeClr val="accent3">
                    <a:lumMod val="75000"/>
                  </a:schemeClr>
                </a:solidFill>
              </a:rPr>
              <a:t>This was Coyote, known as the trickster because he lies and cheats and steals</a:t>
            </a:r>
            <a:r>
              <a:rPr lang="en-US" sz="2400" dirty="0"/>
              <a:t>. Coyote said, “No, no, no, no, no! I don’t think we should be so nice! If they’re so nice, how come they haven’t offered us a piece of their sun?” The other animals nodded in agreement. “I have a better idea,” Coyote said. “I think we should sneak over there and just steal a piece. ”Steal a piece!” said Wolf. “What are you talking about, Coyote?” “Calm down, calm down, calm down,” Coyote said. “We’re not going to steal a big piece. We’ll only take a little piece. They’ll never even miss </a:t>
            </a:r>
            <a:r>
              <a:rPr lang="en-US" sz="2400" dirty="0">
                <a:solidFill>
                  <a:schemeClr val="accent3">
                    <a:lumMod val="75000"/>
                  </a:schemeClr>
                </a:solidFill>
              </a:rPr>
              <a:t>it</a:t>
            </a:r>
            <a:r>
              <a:rPr lang="en-US" sz="2400" dirty="0"/>
              <a:t>.”</a:t>
            </a:r>
          </a:p>
        </p:txBody>
      </p:sp>
    </p:spTree>
    <p:extLst>
      <p:ext uri="{BB962C8B-B14F-4D97-AF65-F5344CB8AC3E}">
        <p14:creationId xmlns:p14="http://schemas.microsoft.com/office/powerpoint/2010/main" val="41479199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b7d3d12-a688-4a65-9735-5d5242335cee">
      <Terms xmlns="http://schemas.microsoft.com/office/infopath/2007/PartnerControls"/>
    </lcf76f155ced4ddcb4097134ff3c332f>
    <TaxCatchAll xmlns="3e03e693-6f57-4a0f-8762-2487ed846c1c"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FCD5A634654594FBBFFA6A58C1B7A05" ma:contentTypeVersion="14" ma:contentTypeDescription="Create a new document." ma:contentTypeScope="" ma:versionID="6b2dea2e8b93c79cf5ca688f69d4c3ec">
  <xsd:schema xmlns:xsd="http://www.w3.org/2001/XMLSchema" xmlns:xs="http://www.w3.org/2001/XMLSchema" xmlns:p="http://schemas.microsoft.com/office/2006/metadata/properties" xmlns:ns2="0b7d3d12-a688-4a65-9735-5d5242335cee" xmlns:ns3="3e03e693-6f57-4a0f-8762-2487ed846c1c" targetNamespace="http://schemas.microsoft.com/office/2006/metadata/properties" ma:root="true" ma:fieldsID="21fb15d1cb0a07f67bc2296c58cdc3ae" ns2:_="" ns3:_="">
    <xsd:import namespace="0b7d3d12-a688-4a65-9735-5d5242335cee"/>
    <xsd:import namespace="3e03e693-6f57-4a0f-8762-2487ed846c1c"/>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SearchPropertie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b7d3d12-a688-4a65-9735-5d5242335ce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3d429481-e3d0-471e-bc25-7565d51e70f2"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Location" ma:index="20" nillable="true" ma:displayName="Location" ma:indexed="true" ma:internalName="MediaServiceLocation" ma:readOnly="true">
      <xsd:simpleType>
        <xsd:restriction base="dms:Text"/>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e03e693-6f57-4a0f-8762-2487ed846c1c"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824593b5-bb6d-4ace-b8b0-595ce26c6980}" ma:internalName="TaxCatchAll" ma:showField="CatchAllData" ma:web="3e03e693-6f57-4a0f-8762-2487ed846c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0164DD6-026A-48EE-A2E2-5AA6B287A041}">
  <ds:schemaRefs>
    <ds:schemaRef ds:uri="http://schemas.microsoft.com/office/2006/metadata/properties"/>
    <ds:schemaRef ds:uri="http://schemas.microsoft.com/office/infopath/2007/PartnerControls"/>
    <ds:schemaRef ds:uri="0b7d3d12-a688-4a65-9735-5d5242335cee"/>
    <ds:schemaRef ds:uri="3e03e693-6f57-4a0f-8762-2487ed846c1c"/>
  </ds:schemaRefs>
</ds:datastoreItem>
</file>

<file path=customXml/itemProps2.xml><?xml version="1.0" encoding="utf-8"?>
<ds:datastoreItem xmlns:ds="http://schemas.openxmlformats.org/officeDocument/2006/customXml" ds:itemID="{2AB8161E-BD0C-466A-A485-771AFCA1A208}">
  <ds:schemaRefs>
    <ds:schemaRef ds:uri="http://schemas.microsoft.com/sharepoint/v3/contenttype/forms"/>
  </ds:schemaRefs>
</ds:datastoreItem>
</file>

<file path=customXml/itemProps3.xml><?xml version="1.0" encoding="utf-8"?>
<ds:datastoreItem xmlns:ds="http://schemas.openxmlformats.org/officeDocument/2006/customXml" ds:itemID="{11006154-0733-4891-B563-6FC30E8F4E68}"/>
</file>

<file path=docProps/app.xml><?xml version="1.0" encoding="utf-8"?>
<Properties xmlns="http://schemas.openxmlformats.org/officeDocument/2006/extended-properties" xmlns:vt="http://schemas.openxmlformats.org/officeDocument/2006/docPropsVTypes">
  <TotalTime>1943</TotalTime>
  <Words>1518</Words>
  <Application>Microsoft Office PowerPoint</Application>
  <PresentationFormat>Widescreen</PresentationFormat>
  <Paragraphs>260</Paragraphs>
  <Slides>16</Slides>
  <Notes>0</Notes>
  <HiddenSlides>0</HiddenSlides>
  <MMClips>7</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Ghassan Hazza</dc:creator>
  <cp:lastModifiedBy>Maies Awad</cp:lastModifiedBy>
  <cp:revision>389</cp:revision>
  <dcterms:created xsi:type="dcterms:W3CDTF">2019-06-13T08:00:41Z</dcterms:created>
  <dcterms:modified xsi:type="dcterms:W3CDTF">2025-09-09T17:42:35Z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0x0101005FCD5A634654594FBBFFA6A58C1B7A05</vt:lpwstr>
  </property>
  <property fmtid="{D5CDD505-2E9C-101B-9397-08002B2CF9AE}" pid="3" name="MediaServiceImageTags">
    <vt:lpwstr/>
  </property>
</Properties>
</file>