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74" r:id="rId6"/>
    <p:sldId id="275" r:id="rId7"/>
    <p:sldId id="257" r:id="rId8"/>
    <p:sldId id="329" r:id="rId9"/>
    <p:sldId id="320" r:id="rId10"/>
    <p:sldId id="332" r:id="rId11"/>
    <p:sldId id="331" r:id="rId12"/>
    <p:sldId id="333" r:id="rId13"/>
    <p:sldId id="322" r:id="rId14"/>
    <p:sldId id="334" r:id="rId15"/>
    <p:sldId id="335" r:id="rId16"/>
    <p:sldId id="336" r:id="rId17"/>
    <p:sldId id="286" r:id="rId18"/>
    <p:sldId id="31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990033"/>
    <a:srgbClr val="990099"/>
    <a:srgbClr val="009900"/>
    <a:srgbClr val="800000"/>
    <a:srgbClr val="9900CC"/>
    <a:srgbClr val="CC9900"/>
    <a:srgbClr val="3333FF"/>
    <a:srgbClr val="CCCC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94" d="100"/>
          <a:sy n="94" d="100"/>
        </p:scale>
        <p:origin x="53" y="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39C96-F51E-4A97-9848-9CBD44E02002}" type="datetimeFigureOut">
              <a:rPr lang="en-US" smtClean="0"/>
              <a:t>22-09-2025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94B21-0535-48BD-8B58-E087BF003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86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5" name="Google Shape;32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22-09-2025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22-09-2025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6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1_Title and Conten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1390650" y="1027112"/>
            <a:ext cx="936624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body" idx="1"/>
          </p:nvPr>
        </p:nvSpPr>
        <p:spPr>
          <a:xfrm>
            <a:off x="1390650" y="2324100"/>
            <a:ext cx="9036049" cy="350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5468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1pPr>
            <a:lvl2pPr marL="914400" lvl="1" indent="-315468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2pPr>
            <a:lvl3pPr marL="1371600" lvl="2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3pPr>
            <a:lvl4pPr marL="1828800" lvl="3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4pPr>
            <a:lvl5pPr marL="2286000" lvl="4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5pPr>
            <a:lvl6pPr marL="2743200" lvl="5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6pPr>
            <a:lvl7pPr marL="3200400" lvl="6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7pPr>
            <a:lvl8pPr marL="3657600" lvl="7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8pPr>
            <a:lvl9pPr marL="4114800" lvl="8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9pPr>
          </a:lstStyle>
          <a:p>
            <a:endParaRPr/>
          </a:p>
        </p:txBody>
      </p:sp>
      <p:sp>
        <p:nvSpPr>
          <p:cNvPr id="115" name="Google Shape;115;p4"/>
          <p:cNvSpPr txBox="1">
            <a:spLocks noGrp="1"/>
          </p:cNvSpPr>
          <p:nvPr>
            <p:ph type="dt" idx="10"/>
          </p:nvPr>
        </p:nvSpPr>
        <p:spPr>
          <a:xfrm>
            <a:off x="7996767" y="22383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ftr" idx="11"/>
          </p:nvPr>
        </p:nvSpPr>
        <p:spPr>
          <a:xfrm>
            <a:off x="6189134" y="5851526"/>
            <a:ext cx="46693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4"/>
          <p:cNvSpPr txBox="1">
            <a:spLocks noGrp="1"/>
          </p:cNvSpPr>
          <p:nvPr>
            <p:ph type="sldNum" idx="12"/>
          </p:nvPr>
        </p:nvSpPr>
        <p:spPr>
          <a:xfrm>
            <a:off x="6199716" y="223838"/>
            <a:ext cx="17758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Arial"/>
              <a:buNone/>
              <a:defRPr sz="1200" b="0" i="0" u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Arial"/>
              <a:buNone/>
              <a:defRPr sz="1200" b="0" i="0" u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Arial"/>
              <a:buNone/>
              <a:defRPr sz="1200" b="0" i="0" u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Arial"/>
              <a:buNone/>
              <a:defRPr sz="1200" b="0" i="0" u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Arial"/>
              <a:buNone/>
              <a:defRPr sz="1200" b="0" i="0" u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Arial"/>
              <a:buNone/>
              <a:defRPr sz="1200" b="0" i="0" u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Arial"/>
              <a:buNone/>
              <a:defRPr sz="1200" b="0" i="0" u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Arial"/>
              <a:buNone/>
              <a:defRPr sz="1200" b="0" i="0" u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Arial"/>
              <a:buNone/>
              <a:defRPr sz="1200" b="0" i="0" u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0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22-09-2025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9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22-09-2025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22-09-2025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22-09-2025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22-09-2025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22-09-2025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22-09-2025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22-09-2025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F202-E086-43E8-BC5F-C161767B9809}" type="datetimeFigureOut">
              <a:rPr lang="en-US" smtClean="0"/>
              <a:t>22-09-2025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alselaweamneh/a-lesson-you-learned-ombexa33pnfjxh89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0"/>
            <a:ext cx="2082800" cy="185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3141" y="1850363"/>
            <a:ext cx="11416938" cy="4154984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cs typeface="GE SS Text Bold"/>
              </a:rPr>
              <a:t>                                         Unit: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cs typeface="GE SS Text Bold"/>
              </a:rPr>
              <a:t> 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cs typeface="GE SS Text Bold"/>
              </a:rPr>
              <a:t>1</a:t>
            </a:r>
            <a:endParaRPr lang="ar-SA" sz="4400" b="1" dirty="0">
              <a:solidFill>
                <a:schemeClr val="accent2">
                  <a:lumMod val="75000"/>
                </a:schemeClr>
              </a:solidFill>
              <a:cs typeface="GE SS Text Bold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cs typeface="GE SS Text Bold"/>
              </a:rPr>
              <a:t>Lesson: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cs typeface="GE SS Text Bold"/>
              </a:rPr>
              <a:t>Grandmother Spider Brings the Sun. </a:t>
            </a:r>
            <a:endParaRPr lang="ar-JO" sz="4000" dirty="0">
              <a:solidFill>
                <a:schemeClr val="accent2">
                  <a:lumMod val="75000"/>
                </a:schemeClr>
              </a:solidFill>
              <a:cs typeface="GE SS Text Bold"/>
            </a:endParaRPr>
          </a:p>
          <a:p>
            <a:pPr algn="l">
              <a:lnSpc>
                <a:spcPct val="150000"/>
              </a:lnSpc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cs typeface="GE SS Text Bold"/>
              </a:rPr>
              <a:t>Subject: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cs typeface="GE SS Text Bold"/>
              </a:rPr>
              <a:t> Reading parts 5+6</a:t>
            </a:r>
            <a:endParaRPr lang="ar-SA" sz="4000" dirty="0">
              <a:solidFill>
                <a:schemeClr val="accent2">
                  <a:lumMod val="75000"/>
                </a:schemeClr>
              </a:solidFill>
              <a:cs typeface="GE SS Text Bold"/>
            </a:endParaRPr>
          </a:p>
          <a:p>
            <a:pPr algn="l">
              <a:lnSpc>
                <a:spcPct val="150000"/>
              </a:lnSpc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cs typeface="GE SS Text Bold"/>
              </a:rPr>
              <a:t>Grade: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cs typeface="GE SS Text Bold"/>
              </a:rPr>
              <a:t> 9</a:t>
            </a:r>
            <a:endParaRPr lang="ar-JO" sz="4000" dirty="0">
              <a:solidFill>
                <a:schemeClr val="accent2">
                  <a:lumMod val="75000"/>
                </a:schemeClr>
              </a:solidFill>
              <a:cs typeface="GE SS Text Bold"/>
            </a:endParaRPr>
          </a:p>
          <a:p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05" y="328517"/>
            <a:ext cx="5910202" cy="185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81050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01:30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5" name="Double Wave 44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Comprehension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Double Wave 47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9" name="Footer Placeholder 6">
            <a:extLst>
              <a:ext uri="{FF2B5EF4-FFF2-40B4-BE49-F238E27FC236}">
                <a16:creationId xmlns:a16="http://schemas.microsoft.com/office/drawing/2014/main" id="{4197D2A9-2877-C3AD-DBEF-96AB624CA8D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 ISLAMIC  EDUCATIONAL COLLEGE				DATE: 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95006" y="1201843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2" descr="Active Learning with Kahoo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9892FBA-50FF-4647-A90B-321282DD08E9}"/>
              </a:ext>
            </a:extLst>
          </p:cNvPr>
          <p:cNvSpPr/>
          <p:nvPr/>
        </p:nvSpPr>
        <p:spPr>
          <a:xfrm>
            <a:off x="2811398" y="1247562"/>
            <a:ext cx="3284602" cy="52795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Students 2+ 3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</a:rPr>
              <a:t>Add suitable suffixes to change the following words into nouns then use  them in sentences</a:t>
            </a:r>
          </a:p>
          <a:p>
            <a:pPr marL="514350" indent="-514350" algn="ctr">
              <a:buAutoNum type="arabicPeriod"/>
            </a:pPr>
            <a:r>
              <a:rPr lang="en-US" sz="3200" b="1" dirty="0">
                <a:solidFill>
                  <a:schemeClr val="tx1"/>
                </a:solidFill>
              </a:rPr>
              <a:t>Enter</a:t>
            </a:r>
          </a:p>
          <a:p>
            <a:pPr marL="514350" indent="-514350" algn="ctr">
              <a:buAutoNum type="arabicPeriod"/>
            </a:pPr>
            <a:r>
              <a:rPr lang="en-US" sz="3200" b="1" dirty="0">
                <a:solidFill>
                  <a:schemeClr val="tx1"/>
                </a:solidFill>
              </a:rPr>
              <a:t>Decide</a:t>
            </a:r>
          </a:p>
          <a:p>
            <a:pPr marL="514350" indent="-514350" algn="ctr">
              <a:buAutoNum type="arabicPeriod"/>
            </a:pPr>
            <a:r>
              <a:rPr lang="en-US" sz="3200" b="1" dirty="0">
                <a:solidFill>
                  <a:schemeClr val="tx1"/>
                </a:solidFill>
              </a:rPr>
              <a:t>perform</a:t>
            </a:r>
          </a:p>
          <a:p>
            <a:pPr marL="514350" indent="-514350" algn="ctr">
              <a:buAutoNum type="arabicPeriod"/>
            </a:pP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0A7247C-9748-4112-B819-438C369B7392}"/>
              </a:ext>
            </a:extLst>
          </p:cNvPr>
          <p:cNvSpPr/>
          <p:nvPr/>
        </p:nvSpPr>
        <p:spPr>
          <a:xfrm>
            <a:off x="6375608" y="1247562"/>
            <a:ext cx="3530391" cy="5397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Students 2+ 4 : 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The noun is given. Use it in a sentence/underline the suffix.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Strength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Invention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Attendance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12E9B7E-CFC7-4C5A-AF1C-C04D57F61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Strength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Invention</a:t>
            </a:r>
          </a:p>
        </p:txBody>
      </p:sp>
      <p:pic>
        <p:nvPicPr>
          <p:cNvPr id="5123" name="Picture 3" descr="Rally Coach -- Kagan Strategy ...">
            <a:extLst>
              <a:ext uri="{FF2B5EF4-FFF2-40B4-BE49-F238E27FC236}">
                <a16:creationId xmlns:a16="http://schemas.microsoft.com/office/drawing/2014/main" id="{F86D39EA-F5C7-4846-A136-BE4F0AE4A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147" y="4157579"/>
            <a:ext cx="23812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08357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36A0A-05D3-4DAD-820B-92695340B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8D6D64-325C-4B2B-B421-F2E1F26C16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95606C-113B-430F-93A1-F80139E7D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60" y="0"/>
            <a:ext cx="10403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25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C48A7-17E0-42A9-8D60-0553BCA5C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A1B1E-1697-46DB-A9C6-6F7F27E818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D2C9DB-04AC-43B9-9C4F-75E4D9FA6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412612"/>
            <a:ext cx="8858250" cy="567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72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7ED640-A07C-49D6-AA1A-4E3E583D1CBF}"/>
              </a:ext>
            </a:extLst>
          </p:cNvPr>
          <p:cNvSpPr txBox="1"/>
          <p:nvPr/>
        </p:nvSpPr>
        <p:spPr>
          <a:xfrm>
            <a:off x="1975757" y="308655"/>
            <a:ext cx="269584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Kindness</a:t>
            </a:r>
          </a:p>
          <a:p>
            <a:r>
              <a:rPr lang="en-US" sz="2000" b="1" dirty="0"/>
              <a:t>Information</a:t>
            </a:r>
          </a:p>
          <a:p>
            <a:r>
              <a:rPr lang="en-US" sz="2000" b="1" dirty="0"/>
              <a:t>Invitation</a:t>
            </a:r>
          </a:p>
          <a:p>
            <a:r>
              <a:rPr lang="en-US" sz="2000" b="1" dirty="0"/>
              <a:t>Presentation</a:t>
            </a:r>
          </a:p>
          <a:p>
            <a:r>
              <a:rPr lang="en-US" sz="2000" b="1" dirty="0"/>
              <a:t>Destruction</a:t>
            </a:r>
          </a:p>
          <a:p>
            <a:r>
              <a:rPr lang="en-US" sz="2000" b="1" dirty="0"/>
              <a:t>Choice</a:t>
            </a:r>
          </a:p>
          <a:p>
            <a:r>
              <a:rPr lang="en-US" sz="2000" b="1" dirty="0"/>
              <a:t>Flight</a:t>
            </a:r>
          </a:p>
          <a:p>
            <a:r>
              <a:rPr lang="en-US" sz="2000" b="1" dirty="0"/>
              <a:t>Weakness</a:t>
            </a:r>
          </a:p>
          <a:p>
            <a:r>
              <a:rPr lang="en-US" sz="2000" b="1" dirty="0"/>
              <a:t>Poverty</a:t>
            </a:r>
          </a:p>
          <a:p>
            <a:r>
              <a:rPr lang="en-US" sz="2000" b="1" dirty="0"/>
              <a:t>Discrimination</a:t>
            </a:r>
          </a:p>
          <a:p>
            <a:r>
              <a:rPr lang="en-US" sz="2000" b="1" dirty="0"/>
              <a:t>Invention</a:t>
            </a:r>
          </a:p>
          <a:p>
            <a:r>
              <a:rPr lang="en-US" sz="2000" b="1" dirty="0"/>
              <a:t>Achievement</a:t>
            </a:r>
          </a:p>
          <a:p>
            <a:r>
              <a:rPr lang="en-US" sz="2000" b="1" dirty="0"/>
              <a:t>Education</a:t>
            </a:r>
          </a:p>
          <a:p>
            <a:r>
              <a:rPr lang="en-US" sz="2000" b="1" dirty="0"/>
              <a:t>Arrival</a:t>
            </a:r>
          </a:p>
          <a:p>
            <a:r>
              <a:rPr lang="en-US" sz="2000" b="1" dirty="0"/>
              <a:t>Performance</a:t>
            </a:r>
          </a:p>
          <a:p>
            <a:r>
              <a:rPr lang="en-US" sz="2000" b="1" dirty="0"/>
              <a:t>Appearance</a:t>
            </a:r>
          </a:p>
          <a:p>
            <a:r>
              <a:rPr lang="en-US" sz="2000" b="1" dirty="0"/>
              <a:t>Decision</a:t>
            </a:r>
          </a:p>
          <a:p>
            <a:r>
              <a:rPr lang="en-US" sz="2000" b="1" dirty="0"/>
              <a:t>Marriage</a:t>
            </a:r>
          </a:p>
          <a:p>
            <a:r>
              <a:rPr lang="en-US" sz="2000" b="1" dirty="0"/>
              <a:t>Construction</a:t>
            </a:r>
          </a:p>
          <a:p>
            <a:r>
              <a:rPr lang="en-US" sz="2000" b="1" dirty="0" err="1"/>
              <a:t>behaviour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043929-94C7-46AE-8491-178A75CF57EC}"/>
              </a:ext>
            </a:extLst>
          </p:cNvPr>
          <p:cNvSpPr txBox="1"/>
          <p:nvPr/>
        </p:nvSpPr>
        <p:spPr>
          <a:xfrm>
            <a:off x="6809014" y="641212"/>
            <a:ext cx="269584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Departure</a:t>
            </a:r>
          </a:p>
          <a:p>
            <a:r>
              <a:rPr lang="en-US" sz="2000" b="1" dirty="0"/>
              <a:t>Discussion</a:t>
            </a:r>
          </a:p>
          <a:p>
            <a:r>
              <a:rPr lang="en-US" sz="2000" b="1" dirty="0"/>
              <a:t>Signature</a:t>
            </a:r>
          </a:p>
          <a:p>
            <a:r>
              <a:rPr lang="en-US" sz="2000" b="1" dirty="0"/>
              <a:t>Requirement</a:t>
            </a:r>
          </a:p>
          <a:p>
            <a:r>
              <a:rPr lang="en-US" sz="2000" b="1" dirty="0"/>
              <a:t>Management</a:t>
            </a:r>
          </a:p>
          <a:p>
            <a:r>
              <a:rPr lang="en-US" sz="2000" b="1" dirty="0"/>
              <a:t>Refusal</a:t>
            </a:r>
          </a:p>
          <a:p>
            <a:r>
              <a:rPr lang="en-US" sz="2000" b="1" dirty="0"/>
              <a:t>Swimmer</a:t>
            </a:r>
          </a:p>
          <a:p>
            <a:r>
              <a:rPr lang="en-US" sz="2000" b="1" dirty="0"/>
              <a:t>Entrance</a:t>
            </a:r>
          </a:p>
          <a:p>
            <a:r>
              <a:rPr lang="en-US" sz="2000" b="1" dirty="0"/>
              <a:t>Delivery</a:t>
            </a:r>
          </a:p>
          <a:p>
            <a:r>
              <a:rPr lang="en-US" sz="2000" b="1" dirty="0"/>
              <a:t>Knowledge</a:t>
            </a:r>
          </a:p>
          <a:p>
            <a:r>
              <a:rPr lang="en-US" sz="2000" b="1" dirty="0"/>
              <a:t>Proof</a:t>
            </a:r>
          </a:p>
          <a:p>
            <a:r>
              <a:rPr lang="en-US" sz="2000" b="1" dirty="0"/>
              <a:t>Explanation</a:t>
            </a:r>
          </a:p>
          <a:p>
            <a:r>
              <a:rPr lang="en-US" sz="2000" b="1" dirty="0"/>
              <a:t>Arrangement</a:t>
            </a:r>
          </a:p>
          <a:p>
            <a:r>
              <a:rPr lang="en-US" sz="2000" b="1" dirty="0"/>
              <a:t>Comparison</a:t>
            </a:r>
          </a:p>
          <a:p>
            <a:r>
              <a:rPr lang="en-US" sz="2000" b="1" dirty="0"/>
              <a:t>Assistance</a:t>
            </a:r>
          </a:p>
          <a:p>
            <a:r>
              <a:rPr lang="en-US" sz="2000" b="1" dirty="0"/>
              <a:t>Demonstration</a:t>
            </a:r>
          </a:p>
          <a:p>
            <a:r>
              <a:rPr lang="en-US" sz="2000" b="1" dirty="0"/>
              <a:t>improvement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8282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D650B-CC92-660F-2EB0-F3E99F867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05FF6CE-BE19-1142-A7E0-7A3CE291352F}"/>
              </a:ext>
            </a:extLst>
          </p:cNvPr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F358A6F-D7A5-8D7B-B523-E11595F9E087}"/>
              </a:ext>
            </a:extLst>
          </p:cNvPr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12276A7-455B-49E2-84F4-7711C60D1DF9}"/>
              </a:ext>
            </a:extLst>
          </p:cNvPr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5763235-FC9E-9BF2-F67B-E8157405A85E}"/>
              </a:ext>
            </a:extLst>
          </p:cNvPr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99E197F-0847-E928-B77E-D7E40873F5FD}"/>
              </a:ext>
            </a:extLst>
          </p:cNvPr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36DB3A9-8B9D-6DB7-3BCB-DC25AE883956}"/>
              </a:ext>
            </a:extLst>
          </p:cNvPr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3AB734BE-0A04-CBE9-E80F-A3858297834B}"/>
              </a:ext>
            </a:extLst>
          </p:cNvPr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4A0B5D96-6E53-DA43-9E9D-20ECB3E0ED36}"/>
              </a:ext>
            </a:extLst>
          </p:cNvPr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4197D2A9-2877-C3AD-DBEF-96AB624CA8D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/>
                <a:cs typeface="AGA Aladdin Regular"/>
              </a:rPr>
              <a:t> ISLAMIC  EDUCATIONAL COLLEGE				DATE: 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/>
                <a:cs typeface="AGA Aladdin Regular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/>
                <a:cs typeface="AGA Aladdin Regular"/>
              </a:rPr>
              <a:t>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/>
              <a:cs typeface="AGA Aladdin Regular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32B998E-7F3E-89D0-F6D9-40EAA06D5344}"/>
              </a:ext>
            </a:extLst>
          </p:cNvPr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96CB5A9-D3F9-10BA-EE45-CA7FB95F6F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2B773E1-3877-F715-5A98-3E19910A5E35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2B80DC1A-DEDF-7491-8061-89109C94AEFB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8B6B7A5B-6409-360B-D21C-400B374A38C5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 </a:t>
              </a:r>
            </a:p>
          </p:txBody>
        </p: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0479545-AC00-1A67-4C77-098EB734245B}"/>
              </a:ext>
            </a:extLst>
          </p:cNvPr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BBB2EB-7A8F-C4D0-5D18-EBF6B6169F13}"/>
              </a:ext>
            </a:extLst>
          </p:cNvPr>
          <p:cNvSpPr txBox="1"/>
          <p:nvPr/>
        </p:nvSpPr>
        <p:spPr>
          <a:xfrm>
            <a:off x="2830875" y="1275444"/>
            <a:ext cx="4763105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250000"/>
              </a:lnSpc>
            </a:pPr>
            <a:r>
              <a:rPr lang="en-US" sz="2000" b="1" dirty="0">
                <a:solidFill>
                  <a:srgbClr val="800000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EXIT TICKT</a:t>
            </a:r>
          </a:p>
          <a:p>
            <a:pPr algn="r"/>
            <a:endParaRPr lang="ar-JO" sz="2000" b="1" dirty="0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470333DB-9830-83DA-24A0-85B4652C0DE2}"/>
              </a:ext>
            </a:extLst>
          </p:cNvPr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56FBE9AB-089C-FE2C-40F9-5486A6D9D813}"/>
              </a:ext>
            </a:extLst>
          </p:cNvPr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" name="2 MINUTE TIMER - COUNTDOWN TIMER">
            <a:hlinkClick r:id="" action="ppaction://media"/>
            <a:extLst>
              <a:ext uri="{FF2B5EF4-FFF2-40B4-BE49-F238E27FC236}">
                <a16:creationId xmlns:a16="http://schemas.microsoft.com/office/drawing/2014/main" id="{5AEDFDEE-2A41-76EA-43F5-74EB9E39315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06118" y="2077807"/>
            <a:ext cx="1652406" cy="929478"/>
          </a:xfrm>
          <a:prstGeom prst="rect">
            <a:avLst/>
          </a:prstGeom>
        </p:spPr>
      </p:pic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9794944E-9F23-B2B6-8569-9048437B393F}"/>
              </a:ext>
            </a:extLst>
          </p:cNvPr>
          <p:cNvSpPr/>
          <p:nvPr/>
        </p:nvSpPr>
        <p:spPr>
          <a:xfrm>
            <a:off x="10343075" y="6376030"/>
            <a:ext cx="1573020" cy="346733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BUZZ IN</a:t>
            </a:r>
          </a:p>
        </p:txBody>
      </p:sp>
      <p:sp>
        <p:nvSpPr>
          <p:cNvPr id="45" name="Double Wave 44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Vocabulary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Double Wave 47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7FDA2F-2A5C-4915-B5F7-0F26E60DE142}"/>
              </a:ext>
            </a:extLst>
          </p:cNvPr>
          <p:cNvSpPr txBox="1"/>
          <p:nvPr/>
        </p:nvSpPr>
        <p:spPr>
          <a:xfrm>
            <a:off x="2894003" y="2249447"/>
            <a:ext cx="5860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Write a word change it into a noun use in a sentence</a:t>
            </a:r>
          </a:p>
        </p:txBody>
      </p:sp>
      <p:pic>
        <p:nvPicPr>
          <p:cNvPr id="9222" name="Picture 6" descr="Buy Sticky Notes Kids Memopads Fridge ...">
            <a:extLst>
              <a:ext uri="{FF2B5EF4-FFF2-40B4-BE49-F238E27FC236}">
                <a16:creationId xmlns:a16="http://schemas.microsoft.com/office/drawing/2014/main" id="{B101B455-6007-4D89-AC70-0BC1500CE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996" y="351231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67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015464-DB46-42A4-86B3-E2AB1A64E6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827" y="3310533"/>
            <a:ext cx="3097696" cy="30976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CC49B5-CAA6-494F-8B5A-756B87CEFEF3}"/>
              </a:ext>
            </a:extLst>
          </p:cNvPr>
          <p:cNvSpPr txBox="1"/>
          <p:nvPr/>
        </p:nvSpPr>
        <p:spPr>
          <a:xfrm>
            <a:off x="2346960" y="734762"/>
            <a:ext cx="6096000" cy="1365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50000"/>
              </a:lnSpc>
            </a:pPr>
            <a:r>
              <a:rPr lang="en-US" sz="1800" b="1" dirty="0">
                <a:solidFill>
                  <a:srgbClr val="800000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EXIT TICKT</a:t>
            </a:r>
          </a:p>
          <a:p>
            <a:pPr algn="l">
              <a:lnSpc>
                <a:spcPct val="250000"/>
              </a:lnSpc>
            </a:pPr>
            <a:r>
              <a:rPr lang="en-US" sz="1800" b="1" dirty="0"/>
              <a:t>What did you learn from today’s lesson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6070C4-06E1-4F5C-89DC-454FF7650C97}"/>
              </a:ext>
            </a:extLst>
          </p:cNvPr>
          <p:cNvSpPr txBox="1"/>
          <p:nvPr/>
        </p:nvSpPr>
        <p:spPr>
          <a:xfrm>
            <a:off x="4631198" y="770989"/>
            <a:ext cx="6126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https://padlet.com/alselaweamneh/a-lesson-you-learned-ombexa33pnfjxh89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116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OBJECTIVES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4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10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Vocabulary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Double Wave 1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8" name="Footer Placeholder 6">
            <a:extLst>
              <a:ext uri="{FF2B5EF4-FFF2-40B4-BE49-F238E27FC236}">
                <a16:creationId xmlns:a16="http://schemas.microsoft.com/office/drawing/2014/main" id="{4197D2A9-2877-C3AD-DBEF-96AB624CA8D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 ISLAMIC  EDUCATIONAL COLLEGE				DATE: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15283" y="1631016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Lesson’s Objectives: </a:t>
            </a:r>
          </a:p>
          <a:p>
            <a:br>
              <a:rPr lang="en-US" sz="2400" b="1" dirty="0"/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Students will be able to recall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specific details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answer comprehension questions</a:t>
            </a:r>
            <a:r>
              <a:rPr lang="en-US" sz="2400" dirty="0"/>
              <a:t> answer comprehension and critical thinking questions about the story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528BEE-4F69-4DD6-8E59-26EF7FAA3210}"/>
              </a:ext>
            </a:extLst>
          </p:cNvPr>
          <p:cNvSpPr txBox="1"/>
          <p:nvPr/>
        </p:nvSpPr>
        <p:spPr>
          <a:xfrm>
            <a:off x="3006399" y="4095452"/>
            <a:ext cx="61472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Students will be able to relate ideas from the story to real-life situations</a:t>
            </a:r>
          </a:p>
        </p:txBody>
      </p:sp>
    </p:spTree>
    <p:extLst>
      <p:ext uri="{BB962C8B-B14F-4D97-AF65-F5344CB8AC3E}">
        <p14:creationId xmlns:p14="http://schemas.microsoft.com/office/powerpoint/2010/main" val="363365894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1026" name="Picture 2" descr="Children To Prepare Exercise Stock Illustration - Download Image Now -  Child, Exercising, Warm Up Exercise - iStock">
            <a:extLst>
              <a:ext uri="{FF2B5EF4-FFF2-40B4-BE49-F238E27FC236}">
                <a16:creationId xmlns:a16="http://schemas.microsoft.com/office/drawing/2014/main" id="{ED8AF465-F3C0-A661-18FB-89B7EB731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620" y="5000102"/>
            <a:ext cx="2014885" cy="201488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Double Wave 44"/>
          <p:cNvSpPr/>
          <p:nvPr/>
        </p:nvSpPr>
        <p:spPr>
          <a:xfrm>
            <a:off x="7284641" y="606233"/>
            <a:ext cx="2148355" cy="350901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/>
          <p:cNvSpPr/>
          <p:nvPr/>
        </p:nvSpPr>
        <p:spPr>
          <a:xfrm>
            <a:off x="1948921" y="603566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Reading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Double Wave 47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9" name="Footer Placeholder 6">
            <a:extLst>
              <a:ext uri="{FF2B5EF4-FFF2-40B4-BE49-F238E27FC236}">
                <a16:creationId xmlns:a16="http://schemas.microsoft.com/office/drawing/2014/main" id="{4197D2A9-2877-C3AD-DBEF-96AB624CA8D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 ISLAMIC  EDUCATIONAL COLLEGE				DATE: 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   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95006" y="1201843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2" descr="Active Learning with Kahoo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97678" y="2480151"/>
            <a:ext cx="4889501" cy="1506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What is meant by derivation</a:t>
            </a:r>
          </a:p>
        </p:txBody>
      </p:sp>
      <p:pic>
        <p:nvPicPr>
          <p:cNvPr id="3" name="Picture 2" descr="How to use Google to search">
            <a:extLst>
              <a:ext uri="{FF2B5EF4-FFF2-40B4-BE49-F238E27FC236}">
                <a16:creationId xmlns:a16="http://schemas.microsoft.com/office/drawing/2014/main" id="{616854C3-B256-4030-91DA-6B41B6285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778" y="2624137"/>
            <a:ext cx="28384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91482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7"/>
          <p:cNvSpPr txBox="1">
            <a:spLocks noGrp="1"/>
          </p:cNvSpPr>
          <p:nvPr>
            <p:ph type="title"/>
          </p:nvPr>
        </p:nvSpPr>
        <p:spPr>
          <a:xfrm>
            <a:off x="2057400" y="838200"/>
            <a:ext cx="8077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lnSpc>
                <a:spcPct val="100000"/>
              </a:lnSpc>
              <a:buClr>
                <a:schemeClr val="dk1"/>
              </a:buClr>
              <a:buSzPts val="1800"/>
            </a:pPr>
            <a:br>
              <a:rPr lang="en-US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</a:t>
            </a:r>
            <a:r>
              <a:rPr lang="en-US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DERIVATION</a:t>
            </a:r>
            <a:r>
              <a:rPr lang="en-US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IS:</a:t>
            </a:r>
            <a:br>
              <a:rPr lang="en-US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0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action of obtaining something from a source or origin</a:t>
            </a:r>
            <a:r>
              <a:rPr lang="en-US" sz="2000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</p:txBody>
      </p:sp>
      <p:sp>
        <p:nvSpPr>
          <p:cNvPr id="285" name="Google Shape;285;p17"/>
          <p:cNvSpPr txBox="1"/>
          <p:nvPr/>
        </p:nvSpPr>
        <p:spPr>
          <a:xfrm>
            <a:off x="5334000" y="0"/>
            <a:ext cx="5181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buClr>
                <a:schemeClr val="lt1"/>
              </a:buClr>
              <a:buSzPts val="2800"/>
            </a:pPr>
            <a:r>
              <a:rPr lang="en-US" sz="2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Introduction </a:t>
            </a:r>
            <a:endParaRPr/>
          </a:p>
        </p:txBody>
      </p:sp>
      <p:sp>
        <p:nvSpPr>
          <p:cNvPr id="286" name="Google Shape;286;p17"/>
          <p:cNvSpPr txBox="1">
            <a:spLocks noGrp="1"/>
          </p:cNvSpPr>
          <p:nvPr>
            <p:ph type="body" idx="1"/>
          </p:nvPr>
        </p:nvSpPr>
        <p:spPr>
          <a:xfrm>
            <a:off x="2133600" y="3962400"/>
            <a:ext cx="8001000" cy="2324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-27305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824"/>
              <a:buFont typeface="Noto Sans Symbols"/>
              <a:buChar char="🞇"/>
            </a:pPr>
            <a:r>
              <a:rPr lang="en-US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 in language, </a:t>
            </a:r>
            <a:r>
              <a:rPr lang="en-US" sz="2400" b="1" u="sng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DERIVATION</a:t>
            </a:r>
            <a:r>
              <a:rPr lang="en-US"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means:</a:t>
            </a:r>
            <a:endParaRPr/>
          </a:p>
          <a:p>
            <a:pPr marL="342900" indent="-273050">
              <a:lnSpc>
                <a:spcPct val="100000"/>
              </a:lnSpc>
              <a:buClr>
                <a:schemeClr val="accent1"/>
              </a:buClr>
              <a:buFont typeface="Noto Sans Symbols"/>
              <a:buChar char="🞇"/>
            </a:pPr>
            <a:r>
              <a:rPr lang="en-US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formation of a word by changing the form of the base or by adding affixes to it.</a:t>
            </a:r>
            <a:endParaRPr/>
          </a:p>
          <a:p>
            <a:pPr marL="342900" indent="-27305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en-US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(“create” “creation/ creativity” “creative” “creatively)</a:t>
            </a:r>
            <a:endParaRPr/>
          </a:p>
        </p:txBody>
      </p:sp>
      <p:pic>
        <p:nvPicPr>
          <p:cNvPr id="287" name="Google Shape;28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5200" y="1676401"/>
            <a:ext cx="3886200" cy="20669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le 30">
            <a:extLst>
              <a:ext uri="{FF2B5EF4-FFF2-40B4-BE49-F238E27FC236}">
                <a16:creationId xmlns:a16="http://schemas.microsoft.com/office/drawing/2014/main" id="{A26E8648-DD98-4EDA-B013-86D0C2F3FCAB}"/>
              </a:ext>
            </a:extLst>
          </p:cNvPr>
          <p:cNvSpPr/>
          <p:nvPr/>
        </p:nvSpPr>
        <p:spPr>
          <a:xfrm>
            <a:off x="395691" y="145740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1026" name="Picture 2" descr="Children To Prepare Exercise Stock Illustration - Download Image Now -  Child, Exercising, Warm Up Exercise - iStock">
            <a:extLst>
              <a:ext uri="{FF2B5EF4-FFF2-40B4-BE49-F238E27FC236}">
                <a16:creationId xmlns:a16="http://schemas.microsoft.com/office/drawing/2014/main" id="{ED8AF465-F3C0-A661-18FB-89B7EB731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620" y="5000102"/>
            <a:ext cx="2014885" cy="201488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Double Wave 44"/>
          <p:cNvSpPr/>
          <p:nvPr/>
        </p:nvSpPr>
        <p:spPr>
          <a:xfrm>
            <a:off x="7284641" y="606233"/>
            <a:ext cx="2148355" cy="350901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/>
          <p:cNvSpPr/>
          <p:nvPr/>
        </p:nvSpPr>
        <p:spPr>
          <a:xfrm>
            <a:off x="1948921" y="603566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Reading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Double Wave 47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9" name="Footer Placeholder 6">
            <a:extLst>
              <a:ext uri="{FF2B5EF4-FFF2-40B4-BE49-F238E27FC236}">
                <a16:creationId xmlns:a16="http://schemas.microsoft.com/office/drawing/2014/main" id="{4197D2A9-2877-C3AD-DBEF-96AB624CA8D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 ISLAMIC  EDUCATIONAL COLLEGE				DATE: 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   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95006" y="1201843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2" descr="Active Learning with Kahoo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97678" y="2480151"/>
            <a:ext cx="4889501" cy="1506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  <a:p>
            <a:pPr algn="ctr"/>
            <a:r>
              <a:rPr lang="en-US" sz="2800" dirty="0"/>
              <a:t>What is a suffix?</a:t>
            </a:r>
          </a:p>
          <a:p>
            <a:pPr algn="ctr"/>
            <a:r>
              <a:rPr lang="en-US" sz="2800" dirty="0"/>
              <a:t>Name some nouns suffixes</a:t>
            </a:r>
          </a:p>
        </p:txBody>
      </p:sp>
      <p:pic>
        <p:nvPicPr>
          <p:cNvPr id="3" name="Picture 2" descr="How to use Google to search">
            <a:extLst>
              <a:ext uri="{FF2B5EF4-FFF2-40B4-BE49-F238E27FC236}">
                <a16:creationId xmlns:a16="http://schemas.microsoft.com/office/drawing/2014/main" id="{616854C3-B256-4030-91DA-6B41B6285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778" y="2624137"/>
            <a:ext cx="28384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2728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1026" name="Picture 2" descr="Children To Prepare Exercise Stock Illustration - Download Image Now -  Child, Exercising, Warm Up Exercise - iStock">
            <a:extLst>
              <a:ext uri="{FF2B5EF4-FFF2-40B4-BE49-F238E27FC236}">
                <a16:creationId xmlns:a16="http://schemas.microsoft.com/office/drawing/2014/main" id="{ED8AF465-F3C0-A661-18FB-89B7EB731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620" y="5000102"/>
            <a:ext cx="2014885" cy="201488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Double Wave 44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Comprehension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Double Wave 47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9" name="Footer Placeholder 6">
            <a:extLst>
              <a:ext uri="{FF2B5EF4-FFF2-40B4-BE49-F238E27FC236}">
                <a16:creationId xmlns:a16="http://schemas.microsoft.com/office/drawing/2014/main" id="{4197D2A9-2877-C3AD-DBEF-96AB624CA8D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 ISLAMIC  EDUCATIONAL COLLEGE				DATE: 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/>
              </a:rPr>
              <a:t>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95006" y="1201843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2" descr="Active Learning with Kahoo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62E16D-B18A-4FAD-A04A-62FC1D7A63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3451"/>
            <a:ext cx="12192000" cy="639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2402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AB80CA-FC1D-4B59-814C-75B0E77A6E8B}"/>
              </a:ext>
            </a:extLst>
          </p:cNvPr>
          <p:cNvSpPr txBox="1"/>
          <p:nvPr/>
        </p:nvSpPr>
        <p:spPr>
          <a:xfrm>
            <a:off x="2499360" y="1612315"/>
            <a:ext cx="609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/>
              <a:t>Can suffixes help you guess the meaning of a word you don’t know? How?</a:t>
            </a:r>
          </a:p>
        </p:txBody>
      </p:sp>
      <p:sp>
        <p:nvSpPr>
          <p:cNvPr id="4" name="Rounded Rectangle 42">
            <a:extLst>
              <a:ext uri="{FF2B5EF4-FFF2-40B4-BE49-F238E27FC236}">
                <a16:creationId xmlns:a16="http://schemas.microsoft.com/office/drawing/2014/main" id="{0913754C-92A1-4AC7-B4B6-A7170A054C35}"/>
              </a:ext>
            </a:extLst>
          </p:cNvPr>
          <p:cNvSpPr/>
          <p:nvPr/>
        </p:nvSpPr>
        <p:spPr>
          <a:xfrm>
            <a:off x="2499360" y="318346"/>
            <a:ext cx="3027680" cy="103293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050" name="Picture 2" descr="Think-Pair-Share - Demonstration - YouTube">
            <a:extLst>
              <a:ext uri="{FF2B5EF4-FFF2-40B4-BE49-F238E27FC236}">
                <a16:creationId xmlns:a16="http://schemas.microsoft.com/office/drawing/2014/main" id="{93BE971F-4FE3-42F6-AECB-5558EE7BA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306" y="3980180"/>
            <a:ext cx="5900964" cy="330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52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4"/>
          <p:cNvSpPr txBox="1">
            <a:spLocks noGrp="1"/>
          </p:cNvSpPr>
          <p:nvPr>
            <p:ph type="body" idx="1"/>
          </p:nvPr>
        </p:nvSpPr>
        <p:spPr>
          <a:xfrm>
            <a:off x="1981200" y="838200"/>
            <a:ext cx="8458200" cy="5664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92500" lnSpcReduction="10000"/>
          </a:bodyPr>
          <a:lstStyle/>
          <a:p>
            <a:pPr marL="342900" indent="-27305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ts val="1444"/>
              <a:buFont typeface="Noto Sans Symbols"/>
              <a:buChar char="🞇"/>
            </a:pPr>
            <a:r>
              <a:rPr lang="en-US" sz="19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 prepositions (on, at, of, from, for, in, above, by, through …</a:t>
            </a:r>
            <a:r>
              <a:rPr lang="en-US" sz="1900" b="1" dirty="0" err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etc</a:t>
            </a:r>
            <a:r>
              <a:rPr lang="en-US" sz="19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1900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indent="-273050">
              <a:lnSpc>
                <a:spcPct val="80000"/>
              </a:lnSpc>
              <a:spcBef>
                <a:spcPts val="380"/>
              </a:spcBef>
              <a:buClr>
                <a:schemeClr val="accent1"/>
              </a:buClr>
              <a:buSzPts val="1444"/>
              <a:buNone/>
            </a:pPr>
            <a:r>
              <a:rPr lang="en-US" sz="19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In hot weather our bodies are in danger </a:t>
            </a:r>
            <a:r>
              <a:rPr lang="en-US" sz="19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en-US" sz="19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900" b="1" u="sng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dehydration</a:t>
            </a:r>
            <a:r>
              <a:rPr lang="en-US" sz="19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342900" indent="-273050">
              <a:lnSpc>
                <a:spcPct val="80000"/>
              </a:lnSpc>
              <a:spcBef>
                <a:spcPts val="380"/>
              </a:spcBef>
              <a:buClr>
                <a:schemeClr val="accent1"/>
              </a:buClr>
              <a:buSzPts val="1444"/>
              <a:buNone/>
            </a:pPr>
            <a:endParaRPr sz="19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indent="-273050">
              <a:lnSpc>
                <a:spcPct val="80000"/>
              </a:lnSpc>
              <a:spcBef>
                <a:spcPts val="380"/>
              </a:spcBef>
              <a:buClr>
                <a:schemeClr val="accent1"/>
              </a:buClr>
              <a:buSzPts val="1444"/>
              <a:buFont typeface="Noto Sans Symbols"/>
              <a:buChar char="🞇"/>
            </a:pPr>
            <a:r>
              <a:rPr lang="en-US" sz="19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 possessive Adjectives ( my, her, its, his, your, their, our)</a:t>
            </a:r>
            <a:endParaRPr sz="1900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indent="-273050">
              <a:lnSpc>
                <a:spcPct val="80000"/>
              </a:lnSpc>
              <a:spcBef>
                <a:spcPts val="380"/>
              </a:spcBef>
              <a:buClr>
                <a:schemeClr val="accent1"/>
              </a:buClr>
              <a:buSzPts val="1444"/>
              <a:buNone/>
            </a:pPr>
            <a:r>
              <a:rPr lang="en-US" sz="19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</a:t>
            </a:r>
            <a:r>
              <a:rPr lang="en-US" sz="19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have to study </a:t>
            </a:r>
            <a:r>
              <a:rPr lang="en-US" sz="19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its</a:t>
            </a:r>
            <a:r>
              <a:rPr lang="en-US" sz="19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900" b="1" u="sng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effect on environment.</a:t>
            </a:r>
            <a:r>
              <a:rPr lang="en-US" sz="19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.                                                                             </a:t>
            </a:r>
            <a:endParaRPr dirty="0"/>
          </a:p>
          <a:p>
            <a:pPr marL="342900" indent="-181356">
              <a:lnSpc>
                <a:spcPct val="80000"/>
              </a:lnSpc>
              <a:spcBef>
                <a:spcPts val="380"/>
              </a:spcBef>
              <a:buClr>
                <a:schemeClr val="accent1"/>
              </a:buClr>
              <a:buSzPts val="1444"/>
              <a:buNone/>
            </a:pPr>
            <a:endParaRPr sz="1900" b="1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indent="-273050">
              <a:lnSpc>
                <a:spcPct val="80000"/>
              </a:lnSpc>
              <a:spcBef>
                <a:spcPts val="380"/>
              </a:spcBef>
              <a:buClr>
                <a:schemeClr val="accent1"/>
              </a:buClr>
              <a:buSzPts val="1444"/>
              <a:buFont typeface="Noto Sans Symbols"/>
              <a:buChar char="🞇"/>
            </a:pPr>
            <a:r>
              <a:rPr lang="en-US" sz="19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 the articles (a, an, the)</a:t>
            </a:r>
            <a:endParaRPr sz="1900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indent="-273050">
              <a:lnSpc>
                <a:spcPct val="80000"/>
              </a:lnSpc>
              <a:spcBef>
                <a:spcPts val="380"/>
              </a:spcBef>
              <a:buClr>
                <a:schemeClr val="accent1"/>
              </a:buClr>
              <a:buSzPts val="1444"/>
              <a:buNone/>
            </a:pPr>
            <a:r>
              <a:rPr lang="en-US" sz="19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</a:t>
            </a:r>
            <a:r>
              <a:rPr lang="en-US" sz="19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n-US" sz="19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900" b="1" u="sng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development</a:t>
            </a:r>
            <a:r>
              <a:rPr lang="en-US" sz="19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9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the project is in progress.</a:t>
            </a:r>
            <a:endParaRPr dirty="0"/>
          </a:p>
          <a:p>
            <a:pPr marL="342900" indent="-181356">
              <a:lnSpc>
                <a:spcPct val="80000"/>
              </a:lnSpc>
              <a:spcBef>
                <a:spcPts val="380"/>
              </a:spcBef>
              <a:buClr>
                <a:schemeClr val="accent1"/>
              </a:buClr>
              <a:buSzPts val="1444"/>
              <a:buNone/>
            </a:pPr>
            <a:endParaRPr sz="1900" b="1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indent="-273050">
              <a:lnSpc>
                <a:spcPct val="80000"/>
              </a:lnSpc>
              <a:spcBef>
                <a:spcPts val="380"/>
              </a:spcBef>
              <a:buClr>
                <a:schemeClr val="accent1"/>
              </a:buClr>
              <a:buSzPts val="1444"/>
              <a:buFont typeface="Noto Sans Symbols"/>
              <a:buChar char="🞇"/>
            </a:pPr>
            <a:r>
              <a:rPr lang="en-US" sz="19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 these words -quantifiers- (some, any, much, many, a few, a little, one, two, another, other, this ………) </a:t>
            </a:r>
            <a:endParaRPr sz="1900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indent="-273050">
              <a:lnSpc>
                <a:spcPct val="80000"/>
              </a:lnSpc>
              <a:spcBef>
                <a:spcPts val="380"/>
              </a:spcBef>
              <a:buClr>
                <a:schemeClr val="accent1"/>
              </a:buClr>
              <a:buSzPts val="1444"/>
              <a:buFont typeface="Noto Sans Symbols"/>
              <a:buChar char="🞇"/>
            </a:pPr>
            <a:r>
              <a:rPr lang="en-US" sz="19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some, these, this, those, that, no, any, both, each, most, more)</a:t>
            </a:r>
            <a:endParaRPr sz="1900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indent="-273050">
              <a:lnSpc>
                <a:spcPct val="80000"/>
              </a:lnSpc>
              <a:spcBef>
                <a:spcPts val="380"/>
              </a:spcBef>
              <a:buClr>
                <a:schemeClr val="accent1"/>
              </a:buClr>
              <a:buSzPts val="1444"/>
              <a:buNone/>
            </a:pPr>
            <a:r>
              <a:rPr lang="en-US" sz="19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</a:t>
            </a:r>
            <a:r>
              <a:rPr lang="en-US" sz="19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kept </a:t>
            </a:r>
            <a:r>
              <a:rPr lang="en-US" sz="19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much</a:t>
            </a:r>
            <a:r>
              <a:rPr lang="en-US" sz="19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900" b="1" u="sng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information</a:t>
            </a:r>
            <a:r>
              <a:rPr lang="en-US" sz="19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about the area.</a:t>
            </a:r>
            <a:endParaRPr dirty="0"/>
          </a:p>
          <a:p>
            <a:pPr marL="342900" indent="-273050">
              <a:lnSpc>
                <a:spcPct val="80000"/>
              </a:lnSpc>
              <a:spcBef>
                <a:spcPts val="380"/>
              </a:spcBef>
              <a:buClr>
                <a:schemeClr val="accent1"/>
              </a:buClr>
              <a:buSzPts val="1444"/>
              <a:buNone/>
            </a:pPr>
            <a:r>
              <a:rPr lang="en-US" sz="19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</a:t>
            </a:r>
            <a:r>
              <a:rPr lang="en-US" sz="19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</a:t>
            </a:r>
            <a:r>
              <a:rPr lang="en-US" sz="19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900" b="1" u="sng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design</a:t>
            </a:r>
            <a:r>
              <a:rPr lang="en-US" sz="19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perfect.</a:t>
            </a:r>
            <a:endParaRPr dirty="0"/>
          </a:p>
          <a:p>
            <a:pPr marL="342900" indent="-181356">
              <a:lnSpc>
                <a:spcPct val="80000"/>
              </a:lnSpc>
              <a:spcBef>
                <a:spcPts val="380"/>
              </a:spcBef>
              <a:buClr>
                <a:schemeClr val="accent1"/>
              </a:buClr>
              <a:buSzPts val="1444"/>
              <a:buNone/>
            </a:pPr>
            <a:endParaRPr sz="1900" b="1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indent="-273050">
              <a:lnSpc>
                <a:spcPct val="80000"/>
              </a:lnSpc>
              <a:spcBef>
                <a:spcPts val="380"/>
              </a:spcBef>
              <a:buClr>
                <a:schemeClr val="accent1"/>
              </a:buClr>
              <a:buSzPts val="1444"/>
              <a:buFont typeface="Noto Sans Symbols"/>
              <a:buChar char="🞇"/>
            </a:pPr>
            <a:r>
              <a:rPr lang="en-US" sz="19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(After Adjective).                                               </a:t>
            </a:r>
            <a:endParaRPr lang="en-US" sz="2000" dirty="0"/>
          </a:p>
          <a:p>
            <a:pPr marL="342900" indent="-273050">
              <a:lnSpc>
                <a:spcPct val="80000"/>
              </a:lnSpc>
              <a:spcBef>
                <a:spcPts val="380"/>
              </a:spcBef>
              <a:buClr>
                <a:schemeClr val="accent1"/>
              </a:buClr>
              <a:buSzPts val="1444"/>
              <a:buNone/>
            </a:pPr>
            <a:r>
              <a:rPr lang="en-US" sz="19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The graduation ceremony was a very </a:t>
            </a:r>
            <a:r>
              <a:rPr lang="en-US" sz="19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great</a:t>
            </a:r>
            <a:r>
              <a:rPr lang="en-US" sz="19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900" b="1" u="sng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occasion</a:t>
            </a:r>
            <a:r>
              <a:rPr lang="en-US" sz="19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for </a:t>
            </a:r>
          </a:p>
          <a:p>
            <a:pPr marL="342900" indent="-273050">
              <a:lnSpc>
                <a:spcPct val="80000"/>
              </a:lnSpc>
              <a:spcBef>
                <a:spcPts val="380"/>
              </a:spcBef>
              <a:buClr>
                <a:schemeClr val="accent1"/>
              </a:buClr>
              <a:buSzPts val="1444"/>
              <a:buNone/>
            </a:pPr>
            <a:r>
              <a:rPr lang="en-US" sz="19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everyone. </a:t>
            </a:r>
          </a:p>
          <a:p>
            <a:pPr marL="342900" indent="-273050">
              <a:lnSpc>
                <a:spcPct val="80000"/>
              </a:lnSpc>
              <a:spcBef>
                <a:spcPts val="380"/>
              </a:spcBef>
              <a:buClr>
                <a:schemeClr val="accent1"/>
              </a:buClr>
              <a:buSzPts val="1444"/>
              <a:buNone/>
            </a:pPr>
            <a:endParaRPr lang="en-US" sz="19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indent="-273050">
              <a:lnSpc>
                <a:spcPct val="80000"/>
              </a:lnSpc>
              <a:spcBef>
                <a:spcPts val="380"/>
              </a:spcBef>
              <a:buClr>
                <a:schemeClr val="accent1"/>
              </a:buClr>
              <a:buSzPts val="1444"/>
              <a:buFont typeface="Noto Sans Symbols"/>
              <a:buChar char="🞇"/>
            </a:pPr>
            <a:r>
              <a:rPr lang="en-US" sz="19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(Before another noun (noun + noun = noun modifier)</a:t>
            </a:r>
          </a:p>
          <a:p>
            <a:pPr marL="342900" indent="-273050">
              <a:lnSpc>
                <a:spcPct val="80000"/>
              </a:lnSpc>
              <a:spcBef>
                <a:spcPts val="380"/>
              </a:spcBef>
              <a:buClr>
                <a:schemeClr val="accent1"/>
              </a:buClr>
              <a:buSzPts val="1444"/>
              <a:buFont typeface="Noto Sans Symbols"/>
              <a:buChar char="🞇"/>
            </a:pPr>
            <a:r>
              <a:rPr lang="en-US" sz="19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health benefits, coffee table</a:t>
            </a:r>
          </a:p>
          <a:p>
            <a:pPr marL="342900" indent="-273050">
              <a:lnSpc>
                <a:spcPct val="80000"/>
              </a:lnSpc>
              <a:spcBef>
                <a:spcPts val="380"/>
              </a:spcBef>
              <a:buClr>
                <a:schemeClr val="accent1"/>
              </a:buClr>
              <a:buSzPts val="1444"/>
              <a:buFont typeface="Noto Sans Symbols"/>
              <a:buChar char="🞇"/>
            </a:pPr>
            <a:r>
              <a:rPr lang="en-US" sz="19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lang="en-US" sz="2000" dirty="0"/>
          </a:p>
          <a:p>
            <a:pPr marL="342900" indent="-273050">
              <a:lnSpc>
                <a:spcPct val="80000"/>
              </a:lnSpc>
              <a:spcBef>
                <a:spcPts val="380"/>
              </a:spcBef>
              <a:buClr>
                <a:schemeClr val="accent1"/>
              </a:buClr>
              <a:buSzPts val="1444"/>
              <a:buNone/>
            </a:pPr>
            <a:r>
              <a:rPr lang="en-US" sz="1900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</a:t>
            </a:r>
          </a:p>
          <a:p>
            <a:pPr marL="342900" indent="-181356">
              <a:spcBef>
                <a:spcPts val="380"/>
              </a:spcBef>
              <a:buClr>
                <a:schemeClr val="accent1"/>
              </a:buClr>
              <a:buSzPts val="1444"/>
              <a:buNone/>
            </a:pPr>
            <a:endParaRPr sz="1900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8" name="Google Shape;328;p24"/>
          <p:cNvSpPr txBox="1"/>
          <p:nvPr/>
        </p:nvSpPr>
        <p:spPr>
          <a:xfrm>
            <a:off x="6172200" y="1587"/>
            <a:ext cx="3505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>
              <a:lnSpc>
                <a:spcPct val="80000"/>
              </a:lnSpc>
              <a:buClr>
                <a:schemeClr val="lt1"/>
              </a:buClr>
              <a:buSzPts val="3600"/>
            </a:pPr>
            <a:r>
              <a:rPr lang="en-US"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NOUN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2DCE7-1658-4602-8FB5-DF79225A5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9530" y="2059940"/>
            <a:ext cx="9036049" cy="3508375"/>
          </a:xfrm>
        </p:spPr>
        <p:txBody>
          <a:bodyPr/>
          <a:lstStyle/>
          <a:p>
            <a:r>
              <a:rPr lang="en-US" sz="4400" b="1" dirty="0"/>
              <a:t>Real-life application task:</a:t>
            </a:r>
            <a:br>
              <a:rPr lang="en-US" sz="4400" dirty="0"/>
            </a:br>
            <a:r>
              <a:rPr lang="en-US" sz="4400" i="1" dirty="0"/>
              <a:t>"Imagine you are writing a CV. Mention at least 3 nouns formed with suffixes that would make your CV stronger. For example: education</a:t>
            </a:r>
            <a:endParaRPr lang="en-US" sz="4400" dirty="0"/>
          </a:p>
        </p:txBody>
      </p:sp>
      <p:sp>
        <p:nvSpPr>
          <p:cNvPr id="4" name="Rounded Rectangle 23">
            <a:extLst>
              <a:ext uri="{FF2B5EF4-FFF2-40B4-BE49-F238E27FC236}">
                <a16:creationId xmlns:a16="http://schemas.microsoft.com/office/drawing/2014/main" id="{11D667E2-3646-4444-B1EC-0EF571DF8F26}"/>
              </a:ext>
            </a:extLst>
          </p:cNvPr>
          <p:cNvSpPr/>
          <p:nvPr/>
        </p:nvSpPr>
        <p:spPr>
          <a:xfrm>
            <a:off x="2482903" y="1232639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7111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7d3d12-a688-4a65-9735-5d5242335cee">
      <Terms xmlns="http://schemas.microsoft.com/office/infopath/2007/PartnerControls"/>
    </lcf76f155ced4ddcb4097134ff3c332f>
    <TaxCatchAll xmlns="3e03e693-6f57-4a0f-8762-2487ed846c1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CD5A634654594FBBFFA6A58C1B7A05" ma:contentTypeVersion="13" ma:contentTypeDescription="Create a new document." ma:contentTypeScope="" ma:versionID="f37b025c4973909104dde76a9bef02f9">
  <xsd:schema xmlns:xsd="http://www.w3.org/2001/XMLSchema" xmlns:xs="http://www.w3.org/2001/XMLSchema" xmlns:p="http://schemas.microsoft.com/office/2006/metadata/properties" xmlns:ns2="0b7d3d12-a688-4a65-9735-5d5242335cee" xmlns:ns3="3e03e693-6f57-4a0f-8762-2487ed846c1c" targetNamespace="http://schemas.microsoft.com/office/2006/metadata/properties" ma:root="true" ma:fieldsID="e92a64b099f2c24ff20cae5981273d1c" ns2:_="" ns3:_="">
    <xsd:import namespace="0b7d3d12-a688-4a65-9735-5d5242335cee"/>
    <xsd:import namespace="3e03e693-6f57-4a0f-8762-2487ed846c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d3d12-a688-4a65-9735-5d5242335c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d429481-e3d0-471e-bc25-7565d51e70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3e693-6f57-4a0f-8762-2487ed846c1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24593b5-bb6d-4ace-b8b0-595ce26c6980}" ma:internalName="TaxCatchAll" ma:showField="CatchAllData" ma:web="3e03e693-6f57-4a0f-8762-2487ed846c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164DD6-026A-48EE-A2E2-5AA6B287A041}">
  <ds:schemaRefs>
    <ds:schemaRef ds:uri="http://schemas.microsoft.com/office/2006/metadata/properties"/>
    <ds:schemaRef ds:uri="http://schemas.microsoft.com/office/infopath/2007/PartnerControls"/>
    <ds:schemaRef ds:uri="0b7d3d12-a688-4a65-9735-5d5242335cee"/>
    <ds:schemaRef ds:uri="3e03e693-6f57-4a0f-8762-2487ed846c1c"/>
  </ds:schemaRefs>
</ds:datastoreItem>
</file>

<file path=customXml/itemProps2.xml><?xml version="1.0" encoding="utf-8"?>
<ds:datastoreItem xmlns:ds="http://schemas.openxmlformats.org/officeDocument/2006/customXml" ds:itemID="{C8BCE12F-D94B-4B1B-B030-60BEA0476A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7d3d12-a688-4a65-9735-5d5242335cee"/>
    <ds:schemaRef ds:uri="3e03e693-6f57-4a0f-8762-2487ed846c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B8161E-BD0C-466A-A485-771AFCA1A2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4610</TotalTime>
  <Words>775</Words>
  <Application>Microsoft Office PowerPoint</Application>
  <PresentationFormat>Widescreen</PresentationFormat>
  <Paragraphs>196</Paragraphs>
  <Slides>15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Adobe Arabic</vt:lpstr>
      <vt:lpstr>Arial</vt:lpstr>
      <vt:lpstr>Calibri</vt:lpstr>
      <vt:lpstr>Calibri Light</vt:lpstr>
      <vt:lpstr>Century Gothic</vt:lpstr>
      <vt:lpstr>GE SS Text Bold</vt:lpstr>
      <vt:lpstr>HelveticaNeueLT Arabic 45 Light</vt:lpstr>
      <vt:lpstr>HelveticaNeueLT Arabic 55 Roman</vt:lpstr>
      <vt:lpstr>Noto Sans Symbols</vt:lpstr>
      <vt:lpstr>Times New Roman</vt:lpstr>
      <vt:lpstr>Office Theme</vt:lpstr>
      <vt:lpstr>PowerPoint Presentation</vt:lpstr>
      <vt:lpstr>PowerPoint Presentation</vt:lpstr>
      <vt:lpstr>PowerPoint Presentation</vt:lpstr>
      <vt:lpstr>    DERIVATION IS: the action of obtaining something from a source or origin.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ibrahim hussein</cp:lastModifiedBy>
  <cp:revision>409</cp:revision>
  <dcterms:created xsi:type="dcterms:W3CDTF">2019-06-13T08:00:41Z</dcterms:created>
  <dcterms:modified xsi:type="dcterms:W3CDTF">2025-09-23T17:06:32Z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0x0101005FCD5A634654594FBBFFA6A58C1B7A05</vt:lpwstr>
  </property>
  <property fmtid="{D5CDD505-2E9C-101B-9397-08002B2CF9AE}" pid="3" name="MediaServiceImageTags">
    <vt:lpwstr/>
  </property>
</Properties>
</file>