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75" r:id="rId7"/>
    <p:sldId id="276" r:id="rId8"/>
    <p:sldId id="294" r:id="rId9"/>
    <p:sldId id="297" r:id="rId10"/>
    <p:sldId id="296" r:id="rId11"/>
    <p:sldId id="277" r:id="rId12"/>
    <p:sldId id="298" r:id="rId13"/>
    <p:sldId id="299" r:id="rId14"/>
    <p:sldId id="300" r:id="rId15"/>
    <p:sldId id="555" r:id="rId16"/>
    <p:sldId id="290" r:id="rId17"/>
    <p:sldId id="553" r:id="rId18"/>
    <p:sldId id="554" r:id="rId19"/>
    <p:sldId id="563" r:id="rId20"/>
    <p:sldId id="556" r:id="rId21"/>
    <p:sldId id="558" r:id="rId22"/>
    <p:sldId id="291" r:id="rId23"/>
    <p:sldId id="557" r:id="rId24"/>
    <p:sldId id="559" r:id="rId25"/>
    <p:sldId id="560" r:id="rId26"/>
    <p:sldId id="565" r:id="rId27"/>
    <p:sldId id="566" r:id="rId28"/>
    <p:sldId id="567" r:id="rId29"/>
    <p:sldId id="568" r:id="rId30"/>
    <p:sldId id="564" r:id="rId31"/>
    <p:sldId id="284" r:id="rId32"/>
    <p:sldId id="283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721230"/>
    <a:srgbClr val="FFFF00"/>
    <a:srgbClr val="000099"/>
    <a:srgbClr val="FF0000"/>
    <a:srgbClr val="990033"/>
    <a:srgbClr val="FF3300"/>
    <a:srgbClr val="5D4E72"/>
    <a:srgbClr val="99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99" d="100"/>
          <a:sy n="99" d="100"/>
        </p:scale>
        <p:origin x="23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23-09-2025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ordwall.net/resource/14281793/english/simple-compound-and-complex-sentence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092034"/>
            <a:ext cx="10150764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Unit: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3</a:t>
            </a:r>
            <a:endParaRPr lang="ar-SA" sz="44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Lesson: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Let’s Eat</a:t>
            </a:r>
            <a:endParaRPr lang="ar-JO" sz="44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Subject: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Simple, Compound and Complex Sentences</a:t>
            </a:r>
            <a:endParaRPr lang="ar-SA" sz="32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pPr algn="l">
              <a:lnSpc>
                <a:spcPct val="150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Grade: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cs typeface="GE SS Text Bold"/>
              </a:rPr>
              <a:t> 10</a:t>
            </a:r>
            <a:endParaRPr lang="ar-JO" sz="4400" dirty="0">
              <a:solidFill>
                <a:schemeClr val="accent2">
                  <a:lumMod val="75000"/>
                </a:schemeClr>
              </a:solidFill>
              <a:cs typeface="GE SS Text Bold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4343DFC-EA81-402A-9B34-0C0242A2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" y="-3787511"/>
            <a:ext cx="9872190" cy="984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With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“nor”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helping (auxiliary) verb comes first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the clause that follows.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This is called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subject–auxiliary inversion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Structure: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Negative clause, nor + helping verb + subject + main verb ...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Examples: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 don’t like apples,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nor do I like oranges.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Helping verb: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do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Subject: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Main verb: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like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She hasn’t finished her homework,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nor has she started studying.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Helping verb: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has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Subject: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she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Main verb: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started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Tip: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Common helping verbs include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do, does, did, has, have, had, is,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are, was, were, can, will, should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483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BDB117-2BAB-478A-A5CB-84319D3296C9}"/>
              </a:ext>
            </a:extLst>
          </p:cNvPr>
          <p:cNvSpPr txBox="1"/>
          <p:nvPr/>
        </p:nvSpPr>
        <p:spPr>
          <a:xfrm>
            <a:off x="162046" y="566678"/>
            <a:ext cx="1150523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Compound sentences</a:t>
            </a:r>
            <a:r>
              <a:rPr lang="en-US" sz="3600" dirty="0"/>
              <a:t> are made by joining </a:t>
            </a:r>
            <a:r>
              <a:rPr lang="en-US" sz="3600" b="1" dirty="0"/>
              <a:t>two independent clauses</a:t>
            </a:r>
            <a:r>
              <a:rPr lang="en-US" sz="3600" dirty="0"/>
              <a:t> (each could be a sentence on its own) using </a:t>
            </a:r>
            <a:r>
              <a:rPr lang="en-US" sz="3600" b="1" dirty="0"/>
              <a:t>coordinating conjunctions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/>
              <a:t>The </a:t>
            </a:r>
            <a:r>
              <a:rPr lang="en-US" sz="3600" b="1" dirty="0"/>
              <a:t>FANBOYS</a:t>
            </a:r>
            <a:r>
              <a:rPr lang="en-US" sz="3600" dirty="0"/>
              <a:t> are the main coordinating conjunctions:</a:t>
            </a:r>
          </a:p>
          <a:p>
            <a:endParaRPr lang="en-US" sz="3600" dirty="0"/>
          </a:p>
          <a:p>
            <a:r>
              <a:rPr lang="en-US" sz="3600" dirty="0"/>
              <a:t>Structure</a:t>
            </a:r>
          </a:p>
          <a:p>
            <a:endParaRPr lang="en-US" sz="3600" dirty="0"/>
          </a:p>
          <a:p>
            <a:r>
              <a:rPr lang="en-US" sz="3200" dirty="0">
                <a:highlight>
                  <a:srgbClr val="FFFF00"/>
                </a:highlight>
              </a:rPr>
              <a:t>Independent clause</a:t>
            </a:r>
            <a:r>
              <a:rPr lang="en-US" sz="3200" dirty="0">
                <a:highlight>
                  <a:srgbClr val="C0C0C0"/>
                </a:highlight>
              </a:rPr>
              <a:t>, </a:t>
            </a:r>
            <a:r>
              <a:rPr lang="en-US" sz="3200" dirty="0">
                <a:highlight>
                  <a:srgbClr val="00FFFF"/>
                </a:highlight>
              </a:rPr>
              <a:t>coordinating conjunction   </a:t>
            </a:r>
            <a:r>
              <a:rPr lang="en-US" sz="3200" dirty="0">
                <a:highlight>
                  <a:srgbClr val="FFFF00"/>
                </a:highlight>
              </a:rPr>
              <a:t>Independent clause </a:t>
            </a:r>
          </a:p>
        </p:txBody>
      </p:sp>
    </p:spTree>
    <p:extLst>
      <p:ext uri="{BB962C8B-B14F-4D97-AF65-F5344CB8AC3E}">
        <p14:creationId xmlns:p14="http://schemas.microsoft.com/office/powerpoint/2010/main" val="324780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3B225-D3DF-4E8D-B9A7-B77263436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633537"/>
            <a:ext cx="8372475" cy="3590925"/>
          </a:xfrm>
          <a:prstGeom prst="rect">
            <a:avLst/>
          </a:prstGeom>
        </p:spPr>
      </p:pic>
      <p:sp>
        <p:nvSpPr>
          <p:cNvPr id="4" name="Rounded Rectangle 31">
            <a:extLst>
              <a:ext uri="{FF2B5EF4-FFF2-40B4-BE49-F238E27FC236}">
                <a16:creationId xmlns:a16="http://schemas.microsoft.com/office/drawing/2014/main" id="{00BE4702-E3DF-4D11-804D-4CAC291DA9C7}"/>
              </a:ext>
            </a:extLst>
          </p:cNvPr>
          <p:cNvSpPr/>
          <p:nvPr/>
        </p:nvSpPr>
        <p:spPr>
          <a:xfrm>
            <a:off x="1799556" y="6447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9BDC3F-2FDF-4089-8248-56D4C2A235BB}"/>
              </a:ext>
            </a:extLst>
          </p:cNvPr>
          <p:cNvSpPr/>
          <p:nvPr/>
        </p:nvSpPr>
        <p:spPr>
          <a:xfrm>
            <a:off x="8461186" y="679289"/>
            <a:ext cx="1821051" cy="65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Individual work</a:t>
            </a:r>
          </a:p>
          <a:p>
            <a:pPr algn="ctr"/>
            <a:r>
              <a:rPr lang="en-US" dirty="0"/>
              <a:t>Page 7</a:t>
            </a:r>
          </a:p>
        </p:txBody>
      </p:sp>
      <p:sp>
        <p:nvSpPr>
          <p:cNvPr id="6" name="Rounded Rectangle 43">
            <a:extLst>
              <a:ext uri="{FF2B5EF4-FFF2-40B4-BE49-F238E27FC236}">
                <a16:creationId xmlns:a16="http://schemas.microsoft.com/office/drawing/2014/main" id="{077A371E-936A-43D6-BDB3-7BBD0D799F44}"/>
              </a:ext>
            </a:extLst>
          </p:cNvPr>
          <p:cNvSpPr/>
          <p:nvPr/>
        </p:nvSpPr>
        <p:spPr>
          <a:xfrm>
            <a:off x="762367" y="549320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726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3398E5-02D2-4851-AED4-3A9087603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1" y="471055"/>
            <a:ext cx="10769600" cy="598516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362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5/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0627-6399-F122-3B81-8ED05DFEEE2D}"/>
              </a:ext>
            </a:extLst>
          </p:cNvPr>
          <p:cNvSpPr txBox="1"/>
          <p:nvPr/>
        </p:nvSpPr>
        <p:spPr>
          <a:xfrm>
            <a:off x="2645545" y="1372997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Differentiation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DBB4E-1391-41F3-8F76-1CBCF5112563}"/>
              </a:ext>
            </a:extLst>
          </p:cNvPr>
          <p:cNvSpPr/>
          <p:nvPr/>
        </p:nvSpPr>
        <p:spPr>
          <a:xfrm>
            <a:off x="2579624" y="2159755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Students 2+3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F90DC3-7BBF-4ED5-890B-458273939561}"/>
              </a:ext>
            </a:extLst>
          </p:cNvPr>
          <p:cNvSpPr/>
          <p:nvPr/>
        </p:nvSpPr>
        <p:spPr>
          <a:xfrm>
            <a:off x="7130034" y="2181647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Students 1+4 </a:t>
            </a:r>
          </a:p>
        </p:txBody>
      </p:sp>
      <p:sp>
        <p:nvSpPr>
          <p:cNvPr id="3" name="AutoShape 2" descr="Click Here Images – Browse 43,393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9624" y="3475522"/>
            <a:ext cx="3893025" cy="279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Match and use the correct coordinating conjunction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30340" y="3457223"/>
            <a:ext cx="4151465" cy="2816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Complete the sentences with the correct coordinating conjunctions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845" y="5398346"/>
            <a:ext cx="1432676" cy="11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8578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0">
            <a:extLst>
              <a:ext uri="{FF2B5EF4-FFF2-40B4-BE49-F238E27FC236}">
                <a16:creationId xmlns:a16="http://schemas.microsoft.com/office/drawing/2014/main" id="{8F9D7BB2-07D1-4E6D-81B7-A20308705F15}"/>
              </a:ext>
            </a:extLst>
          </p:cNvPr>
          <p:cNvSpPr/>
          <p:nvPr/>
        </p:nvSpPr>
        <p:spPr>
          <a:xfrm>
            <a:off x="858573" y="327280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073A8-2B21-4CBA-89CE-FCA022CBA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156"/>
            <a:ext cx="12192000" cy="40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7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i IR Remote Control - The Pi Hut">
            <a:extLst>
              <a:ext uri="{FF2B5EF4-FFF2-40B4-BE49-F238E27FC236}">
                <a16:creationId xmlns:a16="http://schemas.microsoft.com/office/drawing/2014/main" id="{1813E869-DB62-4A6E-8DFA-44E59F84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041" y="176850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34">
            <a:extLst>
              <a:ext uri="{FF2B5EF4-FFF2-40B4-BE49-F238E27FC236}">
                <a16:creationId xmlns:a16="http://schemas.microsoft.com/office/drawing/2014/main" id="{6EA9EDBD-EADF-4C5A-8B0E-A119E92A2A78}"/>
              </a:ext>
            </a:extLst>
          </p:cNvPr>
          <p:cNvSpPr/>
          <p:nvPr/>
        </p:nvSpPr>
        <p:spPr>
          <a:xfrm>
            <a:off x="1276662" y="84752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D12BE-5781-4307-B80C-CE15D72B0041}"/>
              </a:ext>
            </a:extLst>
          </p:cNvPr>
          <p:cNvSpPr txBox="1"/>
          <p:nvPr/>
        </p:nvSpPr>
        <p:spPr>
          <a:xfrm>
            <a:off x="761353" y="710361"/>
            <a:ext cx="780921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cat chased the mouse and caught it.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Simple</a:t>
            </a:r>
            <a:r>
              <a:rPr lang="en-US" sz="2800" dirty="0">
                <a:solidFill>
                  <a:srgbClr val="FF0000"/>
                </a:solidFill>
              </a:rPr>
              <a:t>                2. compound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FontTx/>
              <a:buAutoNum type="arabicPeriod"/>
            </a:pPr>
            <a:r>
              <a:rPr lang="en-US" sz="2800" dirty="0"/>
              <a:t>She sings beautifully, and she also plays the piano.</a:t>
            </a:r>
          </a:p>
          <a:p>
            <a:r>
              <a:rPr lang="en-US" sz="2800" dirty="0"/>
              <a:t>1.</a:t>
            </a:r>
            <a:r>
              <a:rPr lang="en-US" sz="2800" dirty="0">
                <a:solidFill>
                  <a:srgbClr val="FF0000"/>
                </a:solidFill>
              </a:rPr>
              <a:t>Simple                2.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compound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3.The teacher and the students laughed at the joke.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r>
              <a:rPr lang="en-US" sz="2800" dirty="0"/>
              <a:t>1.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Simple</a:t>
            </a:r>
            <a:r>
              <a:rPr lang="en-US" sz="2800" dirty="0">
                <a:solidFill>
                  <a:srgbClr val="FF0000"/>
                </a:solidFill>
              </a:rPr>
              <a:t>                2. compound </a:t>
            </a:r>
          </a:p>
          <a:p>
            <a:endParaRPr lang="en-US" sz="2800" dirty="0"/>
          </a:p>
          <a:p>
            <a:r>
              <a:rPr lang="en-US" sz="2800" dirty="0"/>
              <a:t>4.He doesn’t like coffee, nor does he drink tea.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1. Simple                2.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compound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endParaRPr lang="en-US" sz="2800" dirty="0"/>
          </a:p>
          <a:p>
            <a:endParaRPr lang="en-US" sz="2800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8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6945" y="1254047"/>
            <a:ext cx="7836239" cy="5293757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PRESENTATION II:</a:t>
            </a: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E7406EC2-A8E6-4C87-B2D4-4D311B40F7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1420" y="1126535"/>
            <a:ext cx="1596528" cy="92947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0E2FAC-8DFA-4BB6-8DAC-A41B89F657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9872" y="1458080"/>
            <a:ext cx="7836239" cy="45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34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E15B6F-E056-4358-9A20-73D0BFDA6726}"/>
              </a:ext>
            </a:extLst>
          </p:cNvPr>
          <p:cNvSpPr txBox="1"/>
          <p:nvPr/>
        </p:nvSpPr>
        <p:spPr>
          <a:xfrm>
            <a:off x="488197" y="552556"/>
            <a:ext cx="10918556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because, since</a:t>
            </a:r>
            <a:r>
              <a:rPr lang="en-US" sz="2400" dirty="0"/>
              <a:t> → show reason/cause                      I stayed home </a:t>
            </a:r>
            <a:r>
              <a:rPr lang="en-US" sz="2400" dirty="0">
                <a:highlight>
                  <a:srgbClr val="FFFF00"/>
                </a:highlight>
              </a:rPr>
              <a:t>because</a:t>
            </a:r>
            <a:r>
              <a:rPr lang="en-US" sz="2400" dirty="0"/>
              <a:t> it was raining.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although, even though, though </a:t>
            </a:r>
            <a:r>
              <a:rPr lang="en-US" sz="2400" dirty="0"/>
              <a:t>→ show contrast   </a:t>
            </a:r>
            <a:r>
              <a:rPr lang="en-US" sz="2400" dirty="0">
                <a:highlight>
                  <a:srgbClr val="FFFF00"/>
                </a:highlight>
              </a:rPr>
              <a:t>Although</a:t>
            </a:r>
            <a:r>
              <a:rPr lang="en-US" sz="2400" dirty="0"/>
              <a:t> he was tired, he finished his homework.</a:t>
            </a:r>
          </a:p>
          <a:p>
            <a:r>
              <a:rPr lang="en-US" sz="2400" dirty="0">
                <a:highlight>
                  <a:srgbClr val="FFFF00"/>
                </a:highlight>
              </a:rPr>
              <a:t>Even though </a:t>
            </a:r>
            <a:r>
              <a:rPr lang="en-US" sz="2400" dirty="0"/>
              <a:t>he was tired, he finished his homework.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Although: despite the fact that   (even though is a stronger form of although</a:t>
            </a:r>
          </a:p>
          <a:p>
            <a:r>
              <a:rPr lang="en-US" sz="2400" dirty="0"/>
              <a:t>Though: but (it makes the other part surprising)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if, unless, provided that </a:t>
            </a:r>
            <a:r>
              <a:rPr lang="en-US" sz="2400" dirty="0"/>
              <a:t>→ show condition         You can’t go out </a:t>
            </a:r>
            <a:r>
              <a:rPr lang="en-US" sz="2400" dirty="0">
                <a:highlight>
                  <a:srgbClr val="FFFF00"/>
                </a:highlight>
              </a:rPr>
              <a:t>unless</a:t>
            </a:r>
            <a:r>
              <a:rPr lang="en-US" sz="2400" dirty="0"/>
              <a:t> you finish your work.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when, while, after, before, until </a:t>
            </a:r>
            <a:r>
              <a:rPr lang="en-US" sz="2400" dirty="0"/>
              <a:t>→ show time                         Call me </a:t>
            </a:r>
            <a:r>
              <a:rPr lang="en-US" sz="2400" dirty="0">
                <a:highlight>
                  <a:srgbClr val="FFFF00"/>
                </a:highlight>
              </a:rPr>
              <a:t>when</a:t>
            </a:r>
            <a:r>
              <a:rPr lang="en-US" sz="2400" dirty="0"/>
              <a:t> you arrive.</a:t>
            </a:r>
          </a:p>
          <a:p>
            <a:endParaRPr lang="en-US" sz="2400" dirty="0"/>
          </a:p>
          <a:p>
            <a:r>
              <a:rPr lang="en-US" dirty="0">
                <a:highlight>
                  <a:srgbClr val="FFFF00"/>
                </a:highlight>
              </a:rPr>
              <a:t>Relative pronouns: whose, whom, who …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79511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6945" y="1254047"/>
            <a:ext cx="7836239" cy="5293757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PRESENTATION II:</a:t>
            </a: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E7406EC2-A8E6-4C87-B2D4-4D311B40F7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1420" y="1126535"/>
            <a:ext cx="1596528" cy="92947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A7208A-82CE-444D-BECA-D74BF6D982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736" y="2005123"/>
            <a:ext cx="7605495" cy="392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10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0874" y="1275444"/>
            <a:ext cx="8058799" cy="4862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OBJECTIVES:</a:t>
            </a:r>
          </a:p>
          <a:p>
            <a:pPr marL="457200" indent="-457200" algn="l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00B05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To distinguish between simple, compound and complex sentences </a:t>
            </a:r>
          </a:p>
          <a:p>
            <a:pPr marL="457200" indent="-457200" algn="l">
              <a:lnSpc>
                <a:spcPct val="250000"/>
              </a:lnSpc>
              <a:buAutoNum type="arabicPeriod"/>
            </a:pPr>
            <a:r>
              <a:rPr lang="en-US" sz="2000" dirty="0">
                <a:solidFill>
                  <a:srgbClr val="00B05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To complete the different related tasks, practices and activities successfully </a:t>
            </a:r>
            <a:endParaRPr lang="ar-SA" sz="2000" dirty="0">
              <a:solidFill>
                <a:srgbClr val="00B050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r" rtl="1"/>
            <a:endParaRPr lang="en-US" sz="2000" b="1" dirty="0"/>
          </a:p>
          <a:p>
            <a:pPr algn="r"/>
            <a:r>
              <a:rPr lang="ar-JO" sz="2000" b="1" dirty="0"/>
              <a:t> </a:t>
            </a:r>
            <a:endParaRPr lang="en-US" sz="2000" b="1" dirty="0"/>
          </a:p>
          <a:p>
            <a:pPr algn="r"/>
            <a:endParaRPr lang="ar-JO" sz="20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2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29877-1B6F-4B99-8964-45855AB87800}"/>
              </a:ext>
            </a:extLst>
          </p:cNvPr>
          <p:cNvSpPr txBox="1"/>
          <p:nvPr/>
        </p:nvSpPr>
        <p:spPr>
          <a:xfrm>
            <a:off x="1342540" y="403352"/>
            <a:ext cx="80029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B3E4D"/>
                </a:solidFill>
                <a:effectLst/>
                <a:latin typeface="AkkuratPro"/>
              </a:rPr>
              <a:t>A complex sentence contains one independent clause and at least one dependent clause.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B3E4D"/>
                </a:solidFill>
                <a:effectLst/>
                <a:latin typeface="AkkuratPro"/>
              </a:rPr>
              <a:t>Complex sentences help provide more information on the main point.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B3E4D"/>
                </a:solidFill>
                <a:effectLst/>
                <a:latin typeface="AkkuratPro"/>
              </a:rPr>
              <a:t>A complex sentence shows the relationship between two or more ideas more effectively than a simple sentence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976A8-F288-45C1-8F81-A63BEF15053E}"/>
              </a:ext>
            </a:extLst>
          </p:cNvPr>
          <p:cNvSpPr txBox="1"/>
          <p:nvPr/>
        </p:nvSpPr>
        <p:spPr>
          <a:xfrm>
            <a:off x="573437" y="2991173"/>
            <a:ext cx="1012039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Independent clause </a:t>
            </a:r>
            <a:r>
              <a:rPr lang="en-US" sz="2800" dirty="0">
                <a:highlight>
                  <a:srgbClr val="FF99CC"/>
                </a:highlight>
              </a:rPr>
              <a:t>subordinating conjunction </a:t>
            </a:r>
            <a:r>
              <a:rPr lang="en-US" sz="2800" dirty="0">
                <a:highlight>
                  <a:srgbClr val="C0C0C0"/>
                </a:highlight>
              </a:rPr>
              <a:t>dependent clause</a:t>
            </a:r>
          </a:p>
          <a:p>
            <a:endParaRPr lang="en-US" sz="2800" dirty="0">
              <a:highlight>
                <a:srgbClr val="C0C0C0"/>
              </a:highlight>
            </a:endParaRPr>
          </a:p>
          <a:p>
            <a:r>
              <a:rPr lang="en-US" sz="2800" b="1" i="1" dirty="0">
                <a:latin typeface="AkkuratPro"/>
              </a:rPr>
              <a:t>T</a:t>
            </a:r>
            <a:r>
              <a:rPr lang="en-US" sz="2800" b="1" i="1" dirty="0">
                <a:effectLst/>
                <a:latin typeface="AkkuratPro"/>
              </a:rPr>
              <a:t>he entire neighborhood was plunged into darkness because the power went out unexpectedly.</a:t>
            </a:r>
          </a:p>
          <a:p>
            <a:endParaRPr lang="en-US" sz="2800" dirty="0">
              <a:highlight>
                <a:srgbClr val="C0C0C0"/>
              </a:highlight>
            </a:endParaRPr>
          </a:p>
          <a:p>
            <a:r>
              <a:rPr lang="en-US" dirty="0">
                <a:highlight>
                  <a:srgbClr val="FF99CC"/>
                </a:highlight>
              </a:rPr>
              <a:t>subordinating conjunction</a:t>
            </a:r>
            <a:r>
              <a:rPr lang="en-US" dirty="0">
                <a:highlight>
                  <a:srgbClr val="C0C0C0"/>
                </a:highlight>
              </a:rPr>
              <a:t> dependent clause</a:t>
            </a:r>
            <a:r>
              <a:rPr lang="en-US" sz="3600" dirty="0">
                <a:highlight>
                  <a:srgbClr val="00FFFF"/>
                </a:highlight>
              </a:rPr>
              <a:t>,</a:t>
            </a:r>
            <a:r>
              <a:rPr lang="en-US" dirty="0">
                <a:highlight>
                  <a:srgbClr val="FFFF00"/>
                </a:highlight>
              </a:rPr>
              <a:t> Independent clause </a:t>
            </a:r>
          </a:p>
          <a:p>
            <a:r>
              <a:rPr lang="en-US" sz="2800" b="1" i="1" dirty="0">
                <a:effectLst/>
                <a:latin typeface="AkkuratPro"/>
              </a:rPr>
              <a:t>Because the power went out unexpectedly, the entire neighborhood was plunged into darkness.</a:t>
            </a:r>
            <a:endParaRPr lang="en-US" sz="2800" b="1" dirty="0">
              <a:highlight>
                <a:srgbClr val="C0C0C0"/>
              </a:highlight>
            </a:endParaRPr>
          </a:p>
          <a:p>
            <a:endParaRPr lang="en-US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98522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5/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0627-6399-F122-3B81-8ED05DFEEE2D}"/>
              </a:ext>
            </a:extLst>
          </p:cNvPr>
          <p:cNvSpPr txBox="1"/>
          <p:nvPr/>
        </p:nvSpPr>
        <p:spPr>
          <a:xfrm>
            <a:off x="2645545" y="1372997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Differentiation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DBB4E-1391-41F3-8F76-1CBCF5112563}"/>
              </a:ext>
            </a:extLst>
          </p:cNvPr>
          <p:cNvSpPr/>
          <p:nvPr/>
        </p:nvSpPr>
        <p:spPr>
          <a:xfrm>
            <a:off x="2579624" y="2159755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Students 2+3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F90DC3-7BBF-4ED5-890B-458273939561}"/>
              </a:ext>
            </a:extLst>
          </p:cNvPr>
          <p:cNvSpPr/>
          <p:nvPr/>
        </p:nvSpPr>
        <p:spPr>
          <a:xfrm>
            <a:off x="7130034" y="2181647"/>
            <a:ext cx="3947115" cy="1121479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Students 1+4 </a:t>
            </a:r>
          </a:p>
        </p:txBody>
      </p:sp>
      <p:sp>
        <p:nvSpPr>
          <p:cNvPr id="3" name="AutoShape 2" descr="Click Here Images – Browse 43,393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9624" y="3475522"/>
            <a:ext cx="3893025" cy="27981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Match and use the correct </a:t>
            </a:r>
            <a:r>
              <a:rPr lang="en-US" sz="4000" dirty="0" err="1"/>
              <a:t>subbordinating</a:t>
            </a:r>
            <a:r>
              <a:rPr lang="en-US" sz="4000" dirty="0"/>
              <a:t> conjunction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30340" y="3457223"/>
            <a:ext cx="4151465" cy="2816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Complete the sentences with the correct </a:t>
            </a:r>
            <a:r>
              <a:rPr lang="en-US" sz="3200" dirty="0" err="1"/>
              <a:t>subbordinating</a:t>
            </a:r>
            <a:r>
              <a:rPr lang="en-US" sz="3200" dirty="0"/>
              <a:t> conjunctions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845" y="5398346"/>
            <a:ext cx="1432676" cy="11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1748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D53D9D-3665-4854-8235-AB7FD6B355A5}"/>
              </a:ext>
            </a:extLst>
          </p:cNvPr>
          <p:cNvSpPr txBox="1"/>
          <p:nvPr/>
        </p:nvSpPr>
        <p:spPr>
          <a:xfrm>
            <a:off x="3047354" y="1652969"/>
            <a:ext cx="6094708" cy="355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right subordinating conjunction to join the sentences.                                                                          (because, if, although, even though, since, when, while, unless)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1.She didn’t answer the phone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she was in class.	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2.I’ll lend you my notes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 promise to return them.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Although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movie was boring ,We stayed until the end.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4.He was nervous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although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 though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had prepared well for the exam.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3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2">
            <a:extLst>
              <a:ext uri="{FF2B5EF4-FFF2-40B4-BE49-F238E27FC236}">
                <a16:creationId xmlns:a16="http://schemas.microsoft.com/office/drawing/2014/main" id="{A1446B2D-B1BA-4869-A456-11D5CE1506FB}"/>
              </a:ext>
            </a:extLst>
          </p:cNvPr>
          <p:cNvSpPr/>
          <p:nvPr/>
        </p:nvSpPr>
        <p:spPr>
          <a:xfrm>
            <a:off x="834960" y="1035574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3416AE-E0CE-4BEF-B112-D2A5867278BC}"/>
              </a:ext>
            </a:extLst>
          </p:cNvPr>
          <p:cNvSpPr txBox="1"/>
          <p:nvPr/>
        </p:nvSpPr>
        <p:spPr>
          <a:xfrm>
            <a:off x="428140" y="1752688"/>
            <a:ext cx="89870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If you only used simple sentences in a paragraph, how would it sound? 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Think of a news headline, a poem, and a science explanation. Which type of sentence would fit each best, and why?</a:t>
            </a:r>
          </a:p>
        </p:txBody>
      </p:sp>
    </p:spTree>
    <p:extLst>
      <p:ext uri="{BB962C8B-B14F-4D97-AF65-F5344CB8AC3E}">
        <p14:creationId xmlns:p14="http://schemas.microsoft.com/office/powerpoint/2010/main" val="2919461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8 Newspaper Headlines From the Past That Document Historyâ€™s Most  Important Moments">
            <a:extLst>
              <a:ext uri="{FF2B5EF4-FFF2-40B4-BE49-F238E27FC236}">
                <a16:creationId xmlns:a16="http://schemas.microsoft.com/office/drawing/2014/main" id="{3EECF390-5BAE-47F0-8C46-6A4EB0CB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676" y="429917"/>
            <a:ext cx="5086591" cy="38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rite Killer Newspaper Headlines like a Professional">
            <a:extLst>
              <a:ext uri="{FF2B5EF4-FFF2-40B4-BE49-F238E27FC236}">
                <a16:creationId xmlns:a16="http://schemas.microsoft.com/office/drawing/2014/main" id="{DD26A532-3EB5-4CD5-962E-FDD12C161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87" y="898821"/>
            <a:ext cx="5715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nnet 109. We can sense here a confidence and independence in the tone --  a tone found only in a few of the Sonnets. The poet reveals that his  feelings toward his">
            <a:extLst>
              <a:ext uri="{FF2B5EF4-FFF2-40B4-BE49-F238E27FC236}">
                <a16:creationId xmlns:a16="http://schemas.microsoft.com/office/drawing/2014/main" id="{9D8905B8-12F9-42DA-A4D3-7244A817E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93" y="2571750"/>
            <a:ext cx="554807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631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B9819D-3B69-4294-8653-62D8E7D8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523875"/>
            <a:ext cx="10896600" cy="5810250"/>
          </a:xfrm>
          <a:prstGeom prst="rect">
            <a:avLst/>
          </a:prstGeom>
        </p:spPr>
      </p:pic>
      <p:pic>
        <p:nvPicPr>
          <p:cNvPr id="4100" name="Picture 4" descr="Random Pick - Apps on Google Play">
            <a:extLst>
              <a:ext uri="{FF2B5EF4-FFF2-40B4-BE49-F238E27FC236}">
                <a16:creationId xmlns:a16="http://schemas.microsoft.com/office/drawing/2014/main" id="{C4654210-7FC6-4B98-B976-C0ACBDDC0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1954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586EE4-F9AE-4AA5-99BA-887CF389C3AF}"/>
              </a:ext>
            </a:extLst>
          </p:cNvPr>
          <p:cNvSpPr txBox="1"/>
          <p:nvPr/>
        </p:nvSpPr>
        <p:spPr>
          <a:xfrm>
            <a:off x="1433593" y="743919"/>
            <a:ext cx="1394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Simple </a:t>
            </a:r>
          </a:p>
          <a:p>
            <a:endParaRPr lang="en-US" dirty="0"/>
          </a:p>
          <a:p>
            <a:r>
              <a:rPr lang="en-US" dirty="0"/>
              <a:t>Compound</a:t>
            </a:r>
          </a:p>
          <a:p>
            <a:endParaRPr lang="en-US" dirty="0"/>
          </a:p>
          <a:p>
            <a:r>
              <a:rPr lang="en-US" dirty="0"/>
              <a:t>Compound</a:t>
            </a:r>
          </a:p>
          <a:p>
            <a:r>
              <a:rPr lang="en-US" dirty="0"/>
              <a:t>Complex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Complex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Complex</a:t>
            </a:r>
          </a:p>
          <a:p>
            <a:endParaRPr lang="en-US" dirty="0"/>
          </a:p>
          <a:p>
            <a:r>
              <a:rPr lang="en-US" dirty="0"/>
              <a:t>Simple</a:t>
            </a:r>
          </a:p>
          <a:p>
            <a:endParaRPr lang="en-US" dirty="0"/>
          </a:p>
          <a:p>
            <a:r>
              <a:rPr lang="en-US" dirty="0"/>
              <a:t>Compound</a:t>
            </a:r>
          </a:p>
          <a:p>
            <a:r>
              <a:rPr lang="en-US" dirty="0"/>
              <a:t>Complex</a:t>
            </a:r>
          </a:p>
          <a:p>
            <a:endParaRPr lang="en-US" dirty="0"/>
          </a:p>
          <a:p>
            <a:r>
              <a:rPr lang="en-US" dirty="0"/>
              <a:t>Complex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28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22227-80B2-4C81-9EE8-F47397D06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128712"/>
            <a:ext cx="10877550" cy="4600575"/>
          </a:xfrm>
          <a:prstGeom prst="rect">
            <a:avLst/>
          </a:prstGeom>
        </p:spPr>
      </p:pic>
      <p:pic>
        <p:nvPicPr>
          <p:cNvPr id="5122" name="Picture 2" descr="Random Pick - Apps on Google Play">
            <a:extLst>
              <a:ext uri="{FF2B5EF4-FFF2-40B4-BE49-F238E27FC236}">
                <a16:creationId xmlns:a16="http://schemas.microsoft.com/office/drawing/2014/main" id="{58B578C2-D1DD-4E42-998E-95E6FCBBB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06" y="50308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323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F156-94C1-64C8-597A-8DD8029C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0C63760-4291-C4D6-2D18-6C4EB3E5B71B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693A67-D605-47F0-5D6C-9ED24149D233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5F2CD54-63D7-1A11-8CC9-15EC62897440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8ECF975-766A-8E80-90DD-3A682BD76CD5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6063B54-A9E9-6E4A-3546-DA171DAC692B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62C8C2-C418-63DB-1C98-8D55E88858AA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1384BFB-F7A6-CE60-EF6D-929E1709759C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1799CC0-1A07-FE5B-D49D-13BD748B9387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221014-EEEA-0D4D-36F2-C28BA4A2383F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D6A504A-922F-CB7D-7D54-E11849F658A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2751643-782B-D86F-C9D2-EDD08DB83417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3A0D8C0-BBD4-C956-64A7-F5A0452AA15C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86D6B97-EE70-E264-5951-6E670E811CEB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230214-6CD3-2197-061B-B84304BB0ACA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DBFEEB1-8E22-AF91-0BA3-1806703407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AD6B19B-637F-D490-71A1-22879D738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A53BCF9-8798-1356-0E5D-43352AF108CD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6F188782-49A2-31F8-DF24-5E2FC8CDBD8C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23A1A4A-15BB-96DD-E04A-012F96FBB439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17EE400-0C53-8B5B-D47F-9482B044A47A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F12EC-62B8-5753-3B79-728ABBAA70B9}"/>
              </a:ext>
            </a:extLst>
          </p:cNvPr>
          <p:cNvSpPr txBox="1"/>
          <p:nvPr/>
        </p:nvSpPr>
        <p:spPr>
          <a:xfrm>
            <a:off x="2830874" y="1275444"/>
            <a:ext cx="7699994" cy="14972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9900CC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REAL LIFE APPLICATION:</a:t>
            </a:r>
          </a:p>
          <a:p>
            <a:pPr algn="l">
              <a:lnSpc>
                <a:spcPct val="250000"/>
              </a:lnSpc>
            </a:pPr>
            <a:endParaRPr lang="en-US" sz="2000" b="1" dirty="0">
              <a:solidFill>
                <a:srgbClr val="9900CC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0650EDA-D2C7-1300-CA0F-05E0AEE6998E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4DC92F2-B51E-55CA-6A49-4AD02FE4102A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A6694FBA-8A4A-8E51-970B-075D8E4D6C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9E303B45-8B9E-A59C-B601-E767E7C409EA}"/>
              </a:ext>
            </a:extLst>
          </p:cNvPr>
          <p:cNvSpPr/>
          <p:nvPr/>
        </p:nvSpPr>
        <p:spPr>
          <a:xfrm>
            <a:off x="10741813" y="6376030"/>
            <a:ext cx="1072103" cy="346733"/>
          </a:xfrm>
          <a:prstGeom prst="flowChartAlternateProcess">
            <a:avLst/>
          </a:prstGeom>
          <a:solidFill>
            <a:srgbClr val="FF99CC"/>
          </a:solidFill>
          <a:ln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BUZZ 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86A0C-C616-4EA7-9E0D-5C1C0FD40C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10" y="2105891"/>
            <a:ext cx="6406815" cy="414854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68417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1F156-94C1-64C8-597A-8DD8029C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0C63760-4291-C4D6-2D18-6C4EB3E5B71B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693A67-D605-47F0-5D6C-9ED24149D233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5F2CD54-63D7-1A11-8CC9-15EC62897440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8ECF975-766A-8E80-90DD-3A682BD76CD5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6063B54-A9E9-6E4A-3546-DA171DAC692B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862C8C2-C418-63DB-1C98-8D55E88858AA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A1384BFB-F7A6-CE60-EF6D-929E1709759C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1799CC0-1A07-FE5B-D49D-13BD748B9387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221014-EEEA-0D4D-36F2-C28BA4A2383F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D6A504A-922F-CB7D-7D54-E11849F658A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2751643-782B-D86F-C9D2-EDD08DB83417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3A0D8C0-BBD4-C956-64A7-F5A0452AA15C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786D6B97-EE70-E264-5951-6E670E811CEB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B230214-6CD3-2197-061B-B84304BB0ACA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DBFEEB1-8E22-AF91-0BA3-1806703407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AD6B19B-637F-D490-71A1-22879D738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A53BCF9-8798-1356-0E5D-43352AF108CD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6F188782-49A2-31F8-DF24-5E2FC8CDBD8C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23A1A4A-15BB-96DD-E04A-012F96FBB439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17EE400-0C53-8B5B-D47F-9482B044A47A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F12EC-62B8-5753-3B79-728ABBAA70B9}"/>
              </a:ext>
            </a:extLst>
          </p:cNvPr>
          <p:cNvSpPr txBox="1"/>
          <p:nvPr/>
        </p:nvSpPr>
        <p:spPr>
          <a:xfrm>
            <a:off x="2830874" y="1275444"/>
            <a:ext cx="7699994" cy="14972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9900CC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REAL LIFE APPLICATION:</a:t>
            </a:r>
          </a:p>
          <a:p>
            <a:pPr algn="l">
              <a:lnSpc>
                <a:spcPct val="250000"/>
              </a:lnSpc>
            </a:pPr>
            <a:endParaRPr lang="en-US" sz="2000" b="1" dirty="0">
              <a:solidFill>
                <a:srgbClr val="9900CC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0650EDA-D2C7-1300-CA0F-05E0AEE6998E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4DC92F2-B51E-55CA-6A49-4AD02FE4102A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A6694FBA-8A4A-8E51-970B-075D8E4D6C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9E303B45-8B9E-A59C-B601-E767E7C409EA}"/>
              </a:ext>
            </a:extLst>
          </p:cNvPr>
          <p:cNvSpPr/>
          <p:nvPr/>
        </p:nvSpPr>
        <p:spPr>
          <a:xfrm>
            <a:off x="10741813" y="6376030"/>
            <a:ext cx="1072103" cy="346733"/>
          </a:xfrm>
          <a:prstGeom prst="flowChartAlternateProcess">
            <a:avLst/>
          </a:prstGeom>
          <a:solidFill>
            <a:srgbClr val="FF99CC"/>
          </a:solidFill>
          <a:ln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BUZZ 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286A0C-C616-4EA7-9E0D-5C1C0FD40C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10" y="2105891"/>
            <a:ext cx="6406815" cy="4148543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1068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AFA-574A-39BB-FD36-19458CF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339689-EA43-87AD-60C4-11B66EAAE3E5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7F1FF61-316F-6A40-EB9A-93C98D23ACF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CBC12-843F-CD4E-5EC7-5069E14686A9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E16838-F5B3-39EE-614A-E91ED7DEAC5F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52BCC3-D407-6F09-EFA4-1F566516B530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191F8B-35BA-D672-1537-29519FE50A12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10E78A1-67C8-8935-EA26-8E90D267EFC8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0880CC-0806-8E80-8B89-23E5DE07322F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044C804-D6AB-BDB8-3387-6F5F8AC9FD94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4B2469E-F352-DB0A-BF20-D319000D989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68F73C01-CDE3-B605-CAD7-93B675ADE734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D384873-8ED3-FA1A-998B-E3F16C7F683C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9BC785EA-E33A-F920-815D-E7729F45852E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 </a:t>
            </a:r>
            <a:endParaRPr lang="ar-JO" sz="14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59B593-524B-7BDB-2834-350D1E25F467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231E24-32FF-37B5-8E8B-5F770C304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B1308AE-8FEC-57DE-FEF8-873E7CBC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B39A84-C5D8-2FD3-09AB-FC3F8A773558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27DE563D-6D25-2D66-BD27-F36CADA42BF6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A374EE9-5052-7891-396A-6301D66F4401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93179D-D8AC-7D2D-D8D6-F6498AC23D25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4A952F-E5F8-1EF6-4B69-55DB5F981BF0}"/>
              </a:ext>
            </a:extLst>
          </p:cNvPr>
          <p:cNvSpPr txBox="1"/>
          <p:nvPr/>
        </p:nvSpPr>
        <p:spPr>
          <a:xfrm>
            <a:off x="2830874" y="1275444"/>
            <a:ext cx="7243847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CC99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CRITICAL THINKING:</a:t>
            </a:r>
          </a:p>
          <a:p>
            <a:pPr algn="just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Critical Thinking Question: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You are writing a letter to your principal to request an extension on a school project. You want to express your reasons clearly, but you also want to sound respectful and professional.</a:t>
            </a:r>
          </a:p>
          <a:p>
            <a:pPr algn="just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Question:</a:t>
            </a:r>
            <a:br>
              <a:rPr lang="en-US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What types of sentences would be most effective to use in your letter? Explain why you would choose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simple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compound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or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complex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sentences in different parts of the letter. Provide at least two examples: one for expressing a reason, and one for making a polite request.</a:t>
            </a:r>
          </a:p>
          <a:p>
            <a:pPr algn="r"/>
            <a:endParaRPr lang="ar-JO" sz="2000" b="1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BA98EB-4DD2-D9BA-FCB4-A613EDE372D0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C91705-67BF-C4E6-CE67-53FA0109D9C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0BCDF7-D848-99EC-CEAA-FCBCB57C7889}"/>
              </a:ext>
            </a:extLst>
          </p:cNvPr>
          <p:cNvSpPr/>
          <p:nvPr/>
        </p:nvSpPr>
        <p:spPr>
          <a:xfrm>
            <a:off x="10240897" y="6376030"/>
            <a:ext cx="1573020" cy="346733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BUZZ IN</a:t>
            </a:r>
          </a:p>
        </p:txBody>
      </p:sp>
      <p:pic>
        <p:nvPicPr>
          <p:cNvPr id="9218" name="Picture 2" descr="Critical Thinking Vector Concept Illustration 9755802 Vector Art at Vecteezy">
            <a:extLst>
              <a:ext uri="{FF2B5EF4-FFF2-40B4-BE49-F238E27FC236}">
                <a16:creationId xmlns:a16="http://schemas.microsoft.com/office/drawing/2014/main" id="{E40235A4-F51C-8532-5D21-B6B7526E9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37" y="4972735"/>
            <a:ext cx="1929667" cy="17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F27B79-AA73-44E2-B116-DD35E4BFC8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5" y="2020361"/>
            <a:ext cx="7148744" cy="30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7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8" y="603565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32760" y="1264274"/>
            <a:ext cx="7991111" cy="4584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en-US" sz="2000" b="1" dirty="0">
                <a:solidFill>
                  <a:srgbClr val="92D05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WARM UP:</a:t>
            </a:r>
          </a:p>
          <a:p>
            <a:pPr algn="just">
              <a:lnSpc>
                <a:spcPct val="250000"/>
              </a:lnSpc>
            </a:pPr>
            <a:r>
              <a:rPr lang="en-US" sz="2400" b="1" dirty="0">
                <a:solidFill>
                  <a:srgbClr val="C00000"/>
                </a:solidFill>
                <a:highlight>
                  <a:srgbClr val="FF9999"/>
                </a:highlight>
              </a:rPr>
              <a:t>Solve the riddle. </a:t>
            </a:r>
          </a:p>
          <a:p>
            <a:r>
              <a:rPr lang="en-US" sz="2000" b="1" dirty="0">
                <a:solidFill>
                  <a:srgbClr val="C00000"/>
                </a:solidFill>
                <a:highlight>
                  <a:srgbClr val="FF9999"/>
                </a:highlight>
              </a:rPr>
              <a:t>Riddle:</a:t>
            </a:r>
            <a:endParaRPr lang="en-US" sz="2000" dirty="0">
              <a:solidFill>
                <a:srgbClr val="C00000"/>
              </a:solidFill>
              <a:highlight>
                <a:srgbClr val="FF9999"/>
              </a:highlight>
            </a:endParaRPr>
          </a:p>
          <a:p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I am not alive, but I grow;</a:t>
            </a:r>
            <a:b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</a:br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I don’t have lungs, but I can blow.</a:t>
            </a:r>
            <a:b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</a:br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I don’t have a mouth, but water kills me.</a:t>
            </a:r>
            <a:b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</a:br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What am I?</a:t>
            </a:r>
          </a:p>
          <a:p>
            <a:endParaRPr lang="en-US" sz="2000" dirty="0">
              <a:solidFill>
                <a:srgbClr val="C00000"/>
              </a:solidFill>
              <a:highlight>
                <a:srgbClr val="FF9999"/>
              </a:highlight>
            </a:endParaRPr>
          </a:p>
          <a:p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Is it 1. </a:t>
            </a:r>
            <a:r>
              <a:rPr lang="en-US" sz="2000" u="sng" dirty="0">
                <a:solidFill>
                  <a:srgbClr val="C00000"/>
                </a:solidFill>
                <a:highlight>
                  <a:srgbClr val="FF9999"/>
                </a:highlight>
              </a:rPr>
              <a:t>candle</a:t>
            </a:r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 or 2. </a:t>
            </a:r>
            <a:r>
              <a:rPr lang="en-US" sz="2000" u="sng" dirty="0">
                <a:solidFill>
                  <a:srgbClr val="C00000"/>
                </a:solidFill>
                <a:highlight>
                  <a:srgbClr val="FF9999"/>
                </a:highlight>
              </a:rPr>
              <a:t>fire</a:t>
            </a:r>
            <a:r>
              <a:rPr lang="en-US" sz="2000" dirty="0">
                <a:solidFill>
                  <a:srgbClr val="C00000"/>
                </a:solidFill>
                <a:highlight>
                  <a:srgbClr val="FF9999"/>
                </a:highlight>
              </a:rPr>
              <a:t>?</a:t>
            </a:r>
          </a:p>
          <a:p>
            <a:pPr algn="just">
              <a:lnSpc>
                <a:spcPct val="250000"/>
              </a:lnSpc>
            </a:pPr>
            <a:r>
              <a:rPr lang="en-US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Answer:</a:t>
            </a:r>
            <a:r>
              <a:rPr lang="en-US" sz="2000" dirty="0">
                <a:solidFill>
                  <a:srgbClr val="C00000"/>
                </a:solidFill>
                <a:highlight>
                  <a:srgbClr val="FFFF00"/>
                </a:highlight>
              </a:rPr>
              <a:t> Fire</a:t>
            </a:r>
            <a:endParaRPr lang="en-US" sz="3200" dirty="0">
              <a:solidFill>
                <a:srgbClr val="C00000"/>
              </a:solidFill>
              <a:highlight>
                <a:srgbClr val="FFFF00"/>
              </a:highlight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1026" name="Picture 2" descr="Children To Prepare Exercise Stock Illustration - Download Image Now -  Child, Exercising, Warm Up Exercise - iStock">
            <a:extLst>
              <a:ext uri="{FF2B5EF4-FFF2-40B4-BE49-F238E27FC236}">
                <a16:creationId xmlns:a16="http://schemas.microsoft.com/office/drawing/2014/main" id="{ED8AF465-F3C0-A661-18FB-89B7EB731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16" y="3519694"/>
            <a:ext cx="1635147" cy="16351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3ED1697-BF7E-49F9-B333-6A60482BECF8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47" name="Rounded Rectangle 10">
              <a:extLst>
                <a:ext uri="{FF2B5EF4-FFF2-40B4-BE49-F238E27FC236}">
                  <a16:creationId xmlns:a16="http://schemas.microsoft.com/office/drawing/2014/main" id="{ACAC1AE1-43A2-4E85-8EFF-AA966ADBAA9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22">
              <a:extLst>
                <a:ext uri="{FF2B5EF4-FFF2-40B4-BE49-F238E27FC236}">
                  <a16:creationId xmlns:a16="http://schemas.microsoft.com/office/drawing/2014/main" id="{ADF36EA1-9CB8-487F-8289-264B60F6F487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9FB15B7C-619E-403A-B31D-3D1A0AA7C8BA}"/>
              </a:ext>
            </a:extLst>
          </p:cNvPr>
          <p:cNvSpPr/>
          <p:nvPr/>
        </p:nvSpPr>
        <p:spPr>
          <a:xfrm>
            <a:off x="10229670" y="6343756"/>
            <a:ext cx="1024287" cy="34673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D650B-CC92-660F-2EB0-F3E99F86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05FF6CE-BE19-1142-A7E0-7A3CE291352F}"/>
              </a:ext>
            </a:extLst>
          </p:cNvPr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F358A6F-D7A5-8D7B-B523-E11595F9E087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2276A7-455B-49E2-84F4-7711C60D1DF9}"/>
              </a:ext>
            </a:extLst>
          </p:cNvPr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5763235-FC9E-9BF2-F67B-E8157405A85E}"/>
              </a:ext>
            </a:extLst>
          </p:cNvPr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9E197F-0847-E928-B77E-D7E40873F5FD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36DB3A9-8B9D-6DB7-3BCB-DC25AE883956}"/>
              </a:ext>
            </a:extLst>
          </p:cNvPr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E28C780-8C3D-65F8-804E-188EAA13B327}"/>
              </a:ext>
            </a:extLst>
          </p:cNvPr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AB734BE-0A04-CBE9-E80F-A3858297834B}"/>
              </a:ext>
            </a:extLst>
          </p:cNvPr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A0B5D96-6E53-DA43-9E9D-20ECB3E0ED36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B3822A4-F29E-EAA4-EC57-34039F8D9395}"/>
              </a:ext>
            </a:extLst>
          </p:cNvPr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6BA523D-4842-32F1-F6F6-615EEE930853}"/>
              </a:ext>
            </a:extLst>
          </p:cNvPr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0927518B-F83D-9698-50DC-A1EDB25B207A}"/>
              </a:ext>
            </a:extLst>
          </p:cNvPr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2B998E-7F3E-89D0-F6D9-40EAA06D5344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96CB5A9-D3F9-10BA-EE45-CA7FB95F6F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02558835-0393-D5C3-594F-316725D57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2B773E1-3877-F715-5A98-3E19910A5E35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2B80DC1A-DEDF-7491-8061-89109C94AEF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B6B7A5B-6409-360B-D21C-400B374A38C5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 </a:t>
              </a:r>
            </a:p>
          </p:txBody>
        </p: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0479545-AC00-1A67-4C77-098EB734245B}"/>
              </a:ext>
            </a:extLst>
          </p:cNvPr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BBB2EB-7A8F-C4D0-5D18-EBF6B6169F13}"/>
              </a:ext>
            </a:extLst>
          </p:cNvPr>
          <p:cNvSpPr txBox="1"/>
          <p:nvPr/>
        </p:nvSpPr>
        <p:spPr>
          <a:xfrm>
            <a:off x="2733420" y="1283975"/>
            <a:ext cx="7672698" cy="53444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rgbClr val="80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EXIT TICKET:</a:t>
            </a:r>
          </a:p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Open the box then decide if the sentence is simple, compound or complex.</a:t>
            </a:r>
          </a:p>
          <a:p>
            <a:pPr>
              <a:lnSpc>
                <a:spcPct val="250000"/>
              </a:lnSpc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  <a:hlinkClick r:id="rId6"/>
              </a:rPr>
              <a:t>https://wordwall.net/resource/14281793/english/simple-compound-and-complex-sentences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>
              <a:lnSpc>
                <a:spcPct val="250000"/>
              </a:lnSpc>
            </a:pPr>
            <a:endParaRPr lang="en-US" sz="2000" b="1" dirty="0">
              <a:solidFill>
                <a:schemeClr val="accent6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>
              <a:lnSpc>
                <a:spcPct val="250000"/>
              </a:lnSpc>
            </a:pPr>
            <a:endParaRPr lang="en-US" sz="2000" b="1" dirty="0">
              <a:solidFill>
                <a:srgbClr val="800000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70333DB-9830-83DA-24A0-85B4652C0DE2}"/>
              </a:ext>
            </a:extLst>
          </p:cNvPr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6FBE9AB-089C-FE2C-40F9-5486A6D9D813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146" name="Picture 2" descr="Emoji exit ticket by Ms Fayes pretty little ones | TPT">
            <a:extLst>
              <a:ext uri="{FF2B5EF4-FFF2-40B4-BE49-F238E27FC236}">
                <a16:creationId xmlns:a16="http://schemas.microsoft.com/office/drawing/2014/main" id="{D27BD85F-161C-9BE0-FF7C-A88085EA3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78" y="5240754"/>
            <a:ext cx="1898379" cy="10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5AEDFDEE-2A41-76EA-43F5-74EB9E3931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6118" y="2077807"/>
            <a:ext cx="1652406" cy="929478"/>
          </a:xfrm>
          <a:prstGeom prst="rect">
            <a:avLst/>
          </a:prstGeom>
        </p:spPr>
      </p:pic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E14CC5BE-A790-4F92-9A9C-4E688A4AE1A1}"/>
              </a:ext>
            </a:extLst>
          </p:cNvPr>
          <p:cNvSpPr/>
          <p:nvPr/>
        </p:nvSpPr>
        <p:spPr>
          <a:xfrm>
            <a:off x="10286613" y="6376030"/>
            <a:ext cx="1024287" cy="34673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20166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7"/>
            <a:ext cx="2703927" cy="353568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</a:t>
            </a:r>
            <a:r>
              <a:rPr lang="en-US" sz="1600" b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8</a:t>
            </a:r>
            <a:r>
              <a:rPr lang="en-US" sz="1600" b="1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8718" y="865762"/>
            <a:ext cx="8183096" cy="3445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PREASSESSMENT: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Question:</a:t>
            </a:r>
            <a:endParaRPr lang="en-US" dirty="0">
              <a:solidFill>
                <a:schemeClr val="accent1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Which of the following is 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simple sentence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?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highlight>
                <a:srgbClr val="C0C0C0"/>
              </a:highlight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A) Even though I was tired, I stayed up late to finish my project.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B) My brother plays soccer every Saturday.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C) When I finish my homework, I will watch TV.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highlight>
                  <a:srgbClr val="C0C0C0"/>
                </a:highlight>
              </a:rPr>
              <a:t>D) I wanted to go to the park, but it started raining.</a:t>
            </a:r>
          </a:p>
          <a:p>
            <a:pPr>
              <a:lnSpc>
                <a:spcPct val="250000"/>
              </a:lnSpc>
            </a:pPr>
            <a:endParaRPr lang="en-US" sz="2000" dirty="0">
              <a:highlight>
                <a:srgbClr val="FF9999"/>
              </a:highligh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E59DA53-57BD-4406-921C-861E5B3CE524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46" name="Rounded Rectangle 10">
              <a:extLst>
                <a:ext uri="{FF2B5EF4-FFF2-40B4-BE49-F238E27FC236}">
                  <a16:creationId xmlns:a16="http://schemas.microsoft.com/office/drawing/2014/main" id="{B2394AFE-B736-4880-922A-2A38FC2980B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22">
              <a:extLst>
                <a:ext uri="{FF2B5EF4-FFF2-40B4-BE49-F238E27FC236}">
                  <a16:creationId xmlns:a16="http://schemas.microsoft.com/office/drawing/2014/main" id="{9718758F-56AA-4D6A-99CB-D46E234D8A79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03B8D3E-5886-402F-8739-377182E6C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05" y="4156365"/>
            <a:ext cx="5406221" cy="204029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 descr="DIYables Infrared IR Remote Control ...">
            <a:extLst>
              <a:ext uri="{FF2B5EF4-FFF2-40B4-BE49-F238E27FC236}">
                <a16:creationId xmlns:a16="http://schemas.microsoft.com/office/drawing/2014/main" id="{D8F8AD9B-1880-4DD1-9FB6-BDB8C787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938" y="4733720"/>
            <a:ext cx="1565548" cy="15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1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6945" y="1254047"/>
            <a:ext cx="7836239" cy="5293757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PRESENTATION I:</a:t>
            </a: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E7406EC2-A8E6-4C87-B2D4-4D311B40F7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1420" y="1126535"/>
            <a:ext cx="1596528" cy="92947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9C2656C-158F-4AB2-A354-FC34D1B3BD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597" y="2134240"/>
            <a:ext cx="6766209" cy="1838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C1751-1F92-4FDD-B9C7-258BAE511448}"/>
              </a:ext>
            </a:extLst>
          </p:cNvPr>
          <p:cNvSpPr txBox="1"/>
          <p:nvPr/>
        </p:nvSpPr>
        <p:spPr>
          <a:xfrm>
            <a:off x="2944144" y="4406832"/>
            <a:ext cx="710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My sister </a:t>
            </a:r>
            <a:r>
              <a:rPr lang="en-US" sz="2400" dirty="0">
                <a:solidFill>
                  <a:srgbClr val="FF0000"/>
                </a:solidFill>
              </a:rPr>
              <a:t>loves</a:t>
            </a:r>
            <a:r>
              <a:rPr lang="en-US" sz="2400" dirty="0"/>
              <a:t> to hike.</a:t>
            </a:r>
          </a:p>
          <a:p>
            <a:r>
              <a:rPr lang="en-US" sz="2400" dirty="0"/>
              <a:t>My friends and I  have been working for the same company since 2015.</a:t>
            </a:r>
          </a:p>
          <a:p>
            <a:r>
              <a:rPr lang="en-US" sz="2400" dirty="0"/>
              <a:t>We ate outside and swam in the lake all week.</a:t>
            </a:r>
          </a:p>
        </p:txBody>
      </p:sp>
    </p:spTree>
    <p:extLst>
      <p:ext uri="{BB962C8B-B14F-4D97-AF65-F5344CB8AC3E}">
        <p14:creationId xmlns:p14="http://schemas.microsoft.com/office/powerpoint/2010/main" val="2263645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ps and tricks for Google ...">
            <a:extLst>
              <a:ext uri="{FF2B5EF4-FFF2-40B4-BE49-F238E27FC236}">
                <a16:creationId xmlns:a16="http://schemas.microsoft.com/office/drawing/2014/main" id="{185B1C73-6321-468D-9135-DE3128C4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781" y="118458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882D42-8C69-40F7-9DEE-87355A58801A}"/>
              </a:ext>
            </a:extLst>
          </p:cNvPr>
          <p:cNvSpPr txBox="1"/>
          <p:nvPr/>
        </p:nvSpPr>
        <p:spPr>
          <a:xfrm>
            <a:off x="1246259" y="1184587"/>
            <a:ext cx="3937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What is a clause?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What types of clauses are there? </a:t>
            </a:r>
          </a:p>
        </p:txBody>
      </p:sp>
    </p:spTree>
    <p:extLst>
      <p:ext uri="{BB962C8B-B14F-4D97-AF65-F5344CB8AC3E}">
        <p14:creationId xmlns:p14="http://schemas.microsoft.com/office/powerpoint/2010/main" val="34844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potlight Classrooms: Kagan 101: Round ...">
            <a:extLst>
              <a:ext uri="{FF2B5EF4-FFF2-40B4-BE49-F238E27FC236}">
                <a16:creationId xmlns:a16="http://schemas.microsoft.com/office/drawing/2014/main" id="{153C74FC-F527-47C8-92AC-9F779DB79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49" y="1316307"/>
            <a:ext cx="3280399" cy="296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0BBFBA7C-9134-4749-9DCF-012BA6E7D6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70009" y="181138"/>
            <a:ext cx="1596528" cy="929478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9F9599-F48C-4614-A759-07EF310CA05F}"/>
              </a:ext>
            </a:extLst>
          </p:cNvPr>
          <p:cNvSpPr txBox="1"/>
          <p:nvPr/>
        </p:nvSpPr>
        <p:spPr>
          <a:xfrm>
            <a:off x="627681" y="1379349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Practice forming simple sentences</a:t>
            </a:r>
          </a:p>
          <a:p>
            <a:r>
              <a:rPr lang="en-US" sz="3600" dirty="0"/>
              <a:t> </a:t>
            </a:r>
          </a:p>
          <a:p>
            <a:r>
              <a:rPr lang="en-US" sz="3600" dirty="0"/>
              <a:t>* Take turns giving examples of simple sentences</a:t>
            </a:r>
          </a:p>
        </p:txBody>
      </p:sp>
    </p:spTree>
    <p:extLst>
      <p:ext uri="{BB962C8B-B14F-4D97-AF65-F5344CB8AC3E}">
        <p14:creationId xmlns:p14="http://schemas.microsoft.com/office/powerpoint/2010/main" val="414593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LESSON: 2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EDUCATIONAL COLLEGE				DATE: 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 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: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8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</a:t>
            </a:r>
            <a:r>
              <a:rPr lang="en-US" sz="14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6945" y="1254047"/>
            <a:ext cx="7836239" cy="5293757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PRESENTATION I:</a:t>
            </a: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algn="just"/>
            <a:endParaRPr lang="en-US" sz="2400" b="1" dirty="0">
              <a:solidFill>
                <a:schemeClr val="accent5">
                  <a:lumMod val="75000"/>
                </a:schemeClr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E7406EC2-A8E6-4C87-B2D4-4D311B40F7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1420" y="1126535"/>
            <a:ext cx="1596528" cy="92947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CCAEB79-EE0A-4E4F-AF89-16EE293BE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832" y="2334936"/>
            <a:ext cx="7688463" cy="144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2D7D7C-4E9B-44CF-82D1-128EDC399B2E}"/>
              </a:ext>
            </a:extLst>
          </p:cNvPr>
          <p:cNvSpPr txBox="1"/>
          <p:nvPr/>
        </p:nvSpPr>
        <p:spPr>
          <a:xfrm>
            <a:off x="683864" y="498310"/>
            <a:ext cx="912656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</a:t>
            </a:r>
            <a:r>
              <a:rPr lang="en-US" sz="2800" dirty="0"/>
              <a:t>or – </a:t>
            </a:r>
            <a:r>
              <a:rPr lang="en-US" sz="2800" dirty="0">
                <a:solidFill>
                  <a:schemeClr val="accent1"/>
                </a:solidFill>
              </a:rPr>
              <a:t>I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stayed</a:t>
            </a:r>
            <a:r>
              <a:rPr lang="en-US" sz="2800" dirty="0"/>
              <a:t> home, for </a:t>
            </a:r>
            <a:r>
              <a:rPr lang="en-US" sz="2800" dirty="0">
                <a:solidFill>
                  <a:schemeClr val="accent1"/>
                </a:solidFill>
              </a:rPr>
              <a:t>I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was</a:t>
            </a:r>
            <a:r>
              <a:rPr lang="en-US" sz="2800" dirty="0"/>
              <a:t> feeling sick.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nd – </a:t>
            </a:r>
            <a:r>
              <a:rPr lang="en-US" sz="2800" dirty="0">
                <a:solidFill>
                  <a:schemeClr val="accent1"/>
                </a:solidFill>
              </a:rPr>
              <a:t>She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likes</a:t>
            </a:r>
            <a:r>
              <a:rPr lang="en-US" sz="2800" dirty="0"/>
              <a:t> reading, and </a:t>
            </a:r>
            <a:r>
              <a:rPr lang="en-US" sz="2800" dirty="0">
                <a:solidFill>
                  <a:schemeClr val="accent1"/>
                </a:solidFill>
              </a:rPr>
              <a:t>she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enjoys</a:t>
            </a:r>
            <a:r>
              <a:rPr lang="en-US" sz="2800" dirty="0"/>
              <a:t> writing.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or – </a:t>
            </a:r>
            <a:r>
              <a:rPr lang="en-US" sz="2800" dirty="0">
                <a:solidFill>
                  <a:schemeClr val="accent1"/>
                </a:solidFill>
              </a:rPr>
              <a:t>She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hasn’t called </a:t>
            </a:r>
            <a:r>
              <a:rPr lang="en-US" sz="2800" dirty="0"/>
              <a:t>me, </a:t>
            </a:r>
            <a:r>
              <a:rPr lang="en-US" sz="2800" b="1" dirty="0"/>
              <a:t>nor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has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she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sent</a:t>
            </a:r>
            <a:r>
              <a:rPr lang="en-US" sz="2800" dirty="0"/>
              <a:t> a message..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</a:t>
            </a:r>
            <a:r>
              <a:rPr lang="en-US" sz="2800" dirty="0"/>
              <a:t>ut – </a:t>
            </a:r>
            <a:r>
              <a:rPr lang="en-US" sz="2800" dirty="0">
                <a:solidFill>
                  <a:schemeClr val="accent1"/>
                </a:solidFill>
              </a:rPr>
              <a:t>I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wanted</a:t>
            </a:r>
            <a:r>
              <a:rPr lang="en-US" sz="2800" dirty="0"/>
              <a:t> to go out, but </a:t>
            </a:r>
            <a:r>
              <a:rPr lang="en-US" sz="2800" dirty="0">
                <a:solidFill>
                  <a:schemeClr val="accent1"/>
                </a:solidFill>
              </a:rPr>
              <a:t>it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started</a:t>
            </a:r>
            <a:r>
              <a:rPr lang="en-US" sz="2800" dirty="0"/>
              <a:t> raining.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/>
              <a:t>r – </a:t>
            </a:r>
            <a:r>
              <a:rPr lang="en-US" sz="2800" dirty="0">
                <a:solidFill>
                  <a:schemeClr val="accent1"/>
                </a:solidFill>
              </a:rPr>
              <a:t>We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can watch </a:t>
            </a:r>
            <a:r>
              <a:rPr lang="en-US" sz="2800" dirty="0"/>
              <a:t>a movie, or </a:t>
            </a:r>
            <a:r>
              <a:rPr lang="en-US" sz="2800" dirty="0">
                <a:solidFill>
                  <a:schemeClr val="accent1"/>
                </a:solidFill>
              </a:rPr>
              <a:t>we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can play </a:t>
            </a:r>
            <a:r>
              <a:rPr lang="en-US" sz="2800" dirty="0"/>
              <a:t>a game.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Y</a:t>
            </a:r>
            <a:r>
              <a:rPr lang="en-US" sz="2800" dirty="0"/>
              <a:t>et – </a:t>
            </a:r>
            <a:r>
              <a:rPr lang="en-US" sz="2800" dirty="0">
                <a:solidFill>
                  <a:schemeClr val="accent1"/>
                </a:solidFill>
              </a:rPr>
              <a:t>She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is</a:t>
            </a:r>
            <a:r>
              <a:rPr lang="en-US" sz="2800" dirty="0"/>
              <a:t> very tired, </a:t>
            </a:r>
            <a:r>
              <a:rPr lang="en-US" sz="2800" b="1" dirty="0"/>
              <a:t>yet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she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keeps</a:t>
            </a:r>
            <a:r>
              <a:rPr lang="en-US" sz="2800" dirty="0"/>
              <a:t> working..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o – </a:t>
            </a:r>
            <a:r>
              <a:rPr lang="en-US" sz="2800" dirty="0">
                <a:solidFill>
                  <a:schemeClr val="accent1"/>
                </a:solidFill>
              </a:rPr>
              <a:t>I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was</a:t>
            </a:r>
            <a:r>
              <a:rPr lang="en-US" sz="2800" dirty="0"/>
              <a:t> hungry, so </a:t>
            </a:r>
            <a:r>
              <a:rPr lang="en-US" sz="2800" dirty="0">
                <a:solidFill>
                  <a:schemeClr val="accent1"/>
                </a:solidFill>
              </a:rPr>
              <a:t>I</a:t>
            </a:r>
            <a:r>
              <a:rPr lang="en-US" sz="2800" dirty="0"/>
              <a:t> </a:t>
            </a:r>
            <a:r>
              <a:rPr lang="en-US" sz="2800" dirty="0">
                <a:highlight>
                  <a:srgbClr val="FFFF00"/>
                </a:highlight>
              </a:rPr>
              <a:t>made</a:t>
            </a:r>
            <a:r>
              <a:rPr lang="en-US" sz="2800" dirty="0"/>
              <a:t> a sandwich.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821028-7BC1-4DF9-B5D7-2321E38C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71" y="405321"/>
            <a:ext cx="3009577" cy="34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7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4" ma:contentTypeDescription="Create a new document." ma:contentTypeScope="" ma:versionID="6b2dea2e8b93c79cf5ca688f69d4c3ec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21fb15d1cb0a07f67bc2296c58cdc3ae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D73BCC-2FDD-4350-8B64-787C3F7DD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577033-3790-4C8A-B408-D8C75853DE96}">
  <ds:schemaRefs>
    <ds:schemaRef ds:uri="http://schemas.microsoft.com/office/2006/metadata/properties"/>
    <ds:schemaRef ds:uri="http://schemas.microsoft.com/office/infopath/2007/PartnerControls"/>
    <ds:schemaRef ds:uri="0b7d3d12-a688-4a65-9735-5d5242335cee"/>
    <ds:schemaRef ds:uri="3e03e693-6f57-4a0f-8762-2487ed846c1c"/>
  </ds:schemaRefs>
</ds:datastoreItem>
</file>

<file path=customXml/itemProps3.xml><?xml version="1.0" encoding="utf-8"?>
<ds:datastoreItem xmlns:ds="http://schemas.openxmlformats.org/officeDocument/2006/customXml" ds:itemID="{A84B895D-CC9A-467D-8B4D-397750184C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1746</Words>
  <Application>Microsoft Office PowerPoint</Application>
  <PresentationFormat>Widescreen</PresentationFormat>
  <Paragraphs>419</Paragraphs>
  <Slides>30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Adobe Arabic</vt:lpstr>
      <vt:lpstr>AkkuratPro</vt:lpstr>
      <vt:lpstr>Arial</vt:lpstr>
      <vt:lpstr>Calibri</vt:lpstr>
      <vt:lpstr>Calibri Light</vt:lpstr>
      <vt:lpstr>GE SS Text Bold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ibrahim hussein</cp:lastModifiedBy>
  <cp:revision>566</cp:revision>
  <dcterms:created xsi:type="dcterms:W3CDTF">2019-06-13T08:00:41Z</dcterms:created>
  <dcterms:modified xsi:type="dcterms:W3CDTF">2025-09-23T17:58:03Z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</Properties>
</file>