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380" r:id="rId6"/>
    <p:sldId id="274" r:id="rId7"/>
    <p:sldId id="275" r:id="rId8"/>
    <p:sldId id="276" r:id="rId9"/>
    <p:sldId id="545" r:id="rId10"/>
    <p:sldId id="495" r:id="rId11"/>
    <p:sldId id="409" r:id="rId12"/>
    <p:sldId id="515" r:id="rId13"/>
    <p:sldId id="546" r:id="rId14"/>
    <p:sldId id="516" r:id="rId15"/>
    <p:sldId id="517" r:id="rId16"/>
    <p:sldId id="547" r:id="rId17"/>
    <p:sldId id="524" r:id="rId18"/>
    <p:sldId id="530" r:id="rId19"/>
    <p:sldId id="531" r:id="rId20"/>
    <p:sldId id="551" r:id="rId21"/>
    <p:sldId id="518" r:id="rId22"/>
    <p:sldId id="519" r:id="rId23"/>
    <p:sldId id="548" r:id="rId24"/>
    <p:sldId id="553" r:id="rId25"/>
    <p:sldId id="288" r:id="rId26"/>
    <p:sldId id="520" r:id="rId27"/>
    <p:sldId id="554" r:id="rId28"/>
    <p:sldId id="526" r:id="rId29"/>
    <p:sldId id="522" r:id="rId30"/>
    <p:sldId id="523" r:id="rId31"/>
    <p:sldId id="525" r:id="rId32"/>
    <p:sldId id="555" r:id="rId33"/>
    <p:sldId id="556" r:id="rId34"/>
    <p:sldId id="557" r:id="rId35"/>
    <p:sldId id="558" r:id="rId36"/>
    <p:sldId id="559" r:id="rId37"/>
    <p:sldId id="411" r:id="rId38"/>
    <p:sldId id="560" r:id="rId39"/>
    <p:sldId id="561" r:id="rId40"/>
    <p:sldId id="536" r:id="rId41"/>
    <p:sldId id="542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990033"/>
    <a:srgbClr val="FF9999"/>
    <a:srgbClr val="990099"/>
    <a:srgbClr val="009900"/>
    <a:srgbClr val="800000"/>
    <a:srgbClr val="9900CC"/>
    <a:srgbClr val="CC9900"/>
    <a:srgbClr val="3333FF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44" autoAdjust="0"/>
    <p:restoredTop sz="94660"/>
  </p:normalViewPr>
  <p:slideViewPr>
    <p:cSldViewPr snapToGrid="0">
      <p:cViewPr varScale="1">
        <p:scale>
          <a:sx n="99" d="100"/>
          <a:sy n="99" d="100"/>
        </p:scale>
        <p:origin x="4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57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25-09-2025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5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25-09-2025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96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1207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25-09-2025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9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25-09-2025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5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25-09-2025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1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25-09-2025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2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25-09-2025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3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25-09-2025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2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25-09-2025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1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25-09-2025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6F202-E086-43E8-BC5F-C161767B9809}" type="datetimeFigureOut">
              <a:rPr lang="en-US" smtClean="0"/>
              <a:t>25-09-2025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7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e.kahoot.it/share/relative-pronouns-2/649b3dfe-0ec1-4f2c-9fcb-ddd19f36c73d" TargetMode="External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alselaweamneh/bulletin-board-qlgm7pd39mp0q5za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hyperlink" Target="https://create.kahoot.it/share/relative-pronouns/0d6feac3-a510-44a5-8a13-6cf469cd9eb9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0"/>
            <a:ext cx="2082800" cy="185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5616" y="1458477"/>
            <a:ext cx="11946384" cy="4801314"/>
          </a:xfrm>
          <a:prstGeom prst="rect">
            <a:avLst/>
          </a:prstGeom>
          <a:noFill/>
        </p:spPr>
        <p:txBody>
          <a:bodyPr wrap="square" lIns="91440" tIns="45720" rIns="91440" bIns="45720" rtlCol="1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cs typeface="+mj-cs"/>
              </a:rPr>
              <a:t>Unit:</a:t>
            </a:r>
            <a:r>
              <a:rPr lang="en-US" sz="4800" dirty="0">
                <a:cs typeface="+mj-cs"/>
              </a:rPr>
              <a:t>  4 “ </a:t>
            </a:r>
            <a:r>
              <a:rPr lang="en-US" sz="4800" b="1" dirty="0">
                <a:cs typeface="+mj-cs"/>
              </a:rPr>
              <a:t>The Story of my Life</a:t>
            </a:r>
            <a:r>
              <a:rPr lang="en-US" sz="4800" dirty="0">
                <a:cs typeface="+mj-cs"/>
              </a:rPr>
              <a:t>” </a:t>
            </a:r>
            <a:endParaRPr lang="ar-SA" sz="4800" dirty="0">
              <a:cs typeface="+mj-cs"/>
            </a:endParaRPr>
          </a:p>
          <a:p>
            <a:pPr algn="l">
              <a:lnSpc>
                <a:spcPct val="150000"/>
              </a:lnSpc>
            </a:pPr>
            <a:r>
              <a:rPr lang="en-US" sz="4800" b="1" dirty="0">
                <a:cs typeface="+mj-cs"/>
              </a:rPr>
              <a:t>Lesson: </a:t>
            </a:r>
            <a:r>
              <a:rPr lang="en-US" sz="4800" dirty="0">
                <a:cs typeface="+mj-cs"/>
              </a:rPr>
              <a:t>Grammar  .</a:t>
            </a:r>
            <a:endParaRPr lang="ar-JO" sz="4800" dirty="0">
              <a:cs typeface="+mj-cs"/>
            </a:endParaRPr>
          </a:p>
          <a:p>
            <a:pPr>
              <a:lnSpc>
                <a:spcPct val="150000"/>
              </a:lnSpc>
            </a:pPr>
            <a:r>
              <a:rPr lang="en-US" sz="4800" b="1" dirty="0">
                <a:cs typeface="+mj-cs"/>
              </a:rPr>
              <a:t>Subject:</a:t>
            </a:r>
            <a:r>
              <a:rPr lang="en-US" sz="4800" dirty="0">
                <a:cs typeface="+mj-cs"/>
              </a:rPr>
              <a:t> </a:t>
            </a:r>
            <a:r>
              <a:rPr lang="en-US" sz="4800" b="1" dirty="0">
                <a:cs typeface="+mj-cs"/>
              </a:rPr>
              <a:t>Relative Pronouns.</a:t>
            </a:r>
            <a:endParaRPr lang="ar-SA" sz="4800" b="1" dirty="0">
              <a:cs typeface="+mj-cs"/>
            </a:endParaRPr>
          </a:p>
          <a:p>
            <a:pPr>
              <a:lnSpc>
                <a:spcPct val="150000"/>
              </a:lnSpc>
            </a:pPr>
            <a:r>
              <a:rPr lang="en-US" sz="4800" b="1" dirty="0">
                <a:cs typeface="+mj-cs"/>
              </a:rPr>
              <a:t>Grade:</a:t>
            </a:r>
            <a:r>
              <a:rPr lang="en-US" sz="4800" dirty="0">
                <a:cs typeface="+mj-cs"/>
              </a:rPr>
              <a:t>  9</a:t>
            </a:r>
            <a:endParaRPr lang="ar-JO" sz="4800" dirty="0">
              <a:cs typeface="+mj-cs"/>
            </a:endParaRPr>
          </a:p>
          <a:p>
            <a:endParaRPr lang="ar-J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22" y="-6725"/>
            <a:ext cx="5764492" cy="1811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81050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rved Down Arrow 3">
            <a:extLst>
              <a:ext uri="{FF2B5EF4-FFF2-40B4-BE49-F238E27FC236}">
                <a16:creationId xmlns:a16="http://schemas.microsoft.com/office/drawing/2014/main" id="{86B5DA83-15A0-4AB7-B563-23E152C44CFB}"/>
              </a:ext>
            </a:extLst>
          </p:cNvPr>
          <p:cNvSpPr/>
          <p:nvPr/>
        </p:nvSpPr>
        <p:spPr>
          <a:xfrm rot="10800000" flipV="1">
            <a:off x="4972181" y="3291840"/>
            <a:ext cx="1601338" cy="98945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62C299-C865-44C3-A85E-BAFE4DCBC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827" y="872185"/>
            <a:ext cx="11232294" cy="14747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19B961-4057-45DB-835A-FDEBB8640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814" y="4354700"/>
            <a:ext cx="11628372" cy="111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48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017" y="391886"/>
            <a:ext cx="10920549" cy="7903029"/>
          </a:xfrm>
        </p:spPr>
        <p:txBody>
          <a:bodyPr>
            <a:normAutofit/>
          </a:bodyPr>
          <a:lstStyle/>
          <a:p>
            <a:r>
              <a:rPr lang="en-US" dirty="0"/>
              <a:t>*</a:t>
            </a:r>
            <a:br>
              <a:rPr lang="en-US" dirty="0"/>
            </a:br>
            <a:br>
              <a:rPr lang="en-US" b="1" dirty="0"/>
            </a:br>
            <a:r>
              <a:rPr lang="en-US" b="1" dirty="0">
                <a:solidFill>
                  <a:srgbClr val="FF0000"/>
                </a:solidFill>
              </a:rPr>
              <a:t>The musician </a:t>
            </a:r>
            <a:r>
              <a:rPr lang="en-US" b="1" dirty="0"/>
              <a:t>who wrote this song </a:t>
            </a:r>
            <a:r>
              <a:rPr lang="en-US" b="1" dirty="0">
                <a:solidFill>
                  <a:srgbClr val="FF0000"/>
                </a:solidFill>
              </a:rPr>
              <a:t>is Canadian</a:t>
            </a:r>
            <a:r>
              <a:rPr lang="en-US" b="1" dirty="0"/>
              <a:t>.</a:t>
            </a: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r>
              <a:rPr lang="en-US" b="1" dirty="0"/>
              <a:t>* </a:t>
            </a:r>
            <a:r>
              <a:rPr lang="en-US" b="1" dirty="0">
                <a:solidFill>
                  <a:srgbClr val="FF0000"/>
                </a:solidFill>
              </a:rPr>
              <a:t>The teacher </a:t>
            </a:r>
            <a:r>
              <a:rPr lang="en-US" b="1" dirty="0"/>
              <a:t>who explained the lesson </a:t>
            </a:r>
            <a:r>
              <a:rPr lang="en-US" b="1" dirty="0">
                <a:solidFill>
                  <a:srgbClr val="FF0000"/>
                </a:solidFill>
              </a:rPr>
              <a:t>is smart </a:t>
            </a:r>
            <a:r>
              <a:rPr lang="en-US" b="1" dirty="0"/>
              <a:t>.</a:t>
            </a:r>
            <a:br>
              <a:rPr lang="en-US" b="1" dirty="0"/>
            </a:br>
            <a:br>
              <a:rPr lang="en-US" b="1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Curved Down Arrow 3"/>
          <p:cNvSpPr/>
          <p:nvPr/>
        </p:nvSpPr>
        <p:spPr>
          <a:xfrm rot="10967423" flipV="1">
            <a:off x="2632131" y="2978057"/>
            <a:ext cx="1974108" cy="72844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urved Down Arrow 4"/>
          <p:cNvSpPr/>
          <p:nvPr/>
        </p:nvSpPr>
        <p:spPr>
          <a:xfrm rot="10967423" flipV="1">
            <a:off x="2481532" y="1023635"/>
            <a:ext cx="1582813" cy="69381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95851" y="5003074"/>
            <a:ext cx="3317966" cy="12017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C00000"/>
                </a:solidFill>
              </a:rPr>
              <a:t>People</a:t>
            </a:r>
            <a:r>
              <a:rPr lang="en-US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F9AEE9-CEFB-4965-93A4-5274305F2035}"/>
              </a:ext>
            </a:extLst>
          </p:cNvPr>
          <p:cNvSpPr/>
          <p:nvPr/>
        </p:nvSpPr>
        <p:spPr>
          <a:xfrm>
            <a:off x="2103119" y="5003073"/>
            <a:ext cx="3317966" cy="12017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C00000"/>
                </a:solidFill>
              </a:rPr>
              <a:t>Who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130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27663"/>
            <a:ext cx="10437223" cy="536007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1- My previous house, </a:t>
            </a:r>
            <a:r>
              <a:rPr lang="en-US" b="1" dirty="0">
                <a:solidFill>
                  <a:srgbClr val="FF0000"/>
                </a:solidFill>
              </a:rPr>
              <a:t>which was quite small</a:t>
            </a:r>
            <a:r>
              <a:rPr lang="en-US" b="1" dirty="0">
                <a:solidFill>
                  <a:schemeClr val="tx1"/>
                </a:solidFill>
              </a:rPr>
              <a:t>, was in Coventry.</a:t>
            </a:r>
            <a:br>
              <a:rPr lang="en-US" b="1" dirty="0">
                <a:solidFill>
                  <a:schemeClr val="tx1"/>
                </a:solidFill>
              </a:rPr>
            </a:b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2- I did well in chemistry, </a:t>
            </a:r>
            <a:r>
              <a:rPr lang="en-US" b="1" dirty="0">
                <a:solidFill>
                  <a:srgbClr val="FF0000"/>
                </a:solidFill>
              </a:rPr>
              <a:t>which was always my favorite subject.</a:t>
            </a:r>
            <a:br>
              <a:rPr lang="en-US" b="1" dirty="0">
                <a:solidFill>
                  <a:srgbClr val="FF0000"/>
                </a:solidFill>
              </a:rPr>
            </a:b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3- The car </a:t>
            </a:r>
            <a:r>
              <a:rPr lang="en-US" b="1" dirty="0">
                <a:solidFill>
                  <a:srgbClr val="FF0000"/>
                </a:solidFill>
              </a:rPr>
              <a:t>which I like to own </a:t>
            </a:r>
            <a:r>
              <a:rPr lang="en-US" b="1" dirty="0">
                <a:solidFill>
                  <a:schemeClr val="tx1"/>
                </a:solidFill>
              </a:rPr>
              <a:t>is very expensive . </a:t>
            </a:r>
            <a:br>
              <a:rPr lang="en-US" b="1" dirty="0">
                <a:solidFill>
                  <a:schemeClr val="tx1"/>
                </a:solidFill>
              </a:rPr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96000" y="5201920"/>
            <a:ext cx="3296194" cy="950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/>
              <a:t>Things</a:t>
            </a:r>
            <a:r>
              <a:rPr lang="en-US" dirty="0"/>
              <a:t> </a:t>
            </a:r>
          </a:p>
        </p:txBody>
      </p:sp>
      <p:sp>
        <p:nvSpPr>
          <p:cNvPr id="6" name="Curved Down Arrow 4">
            <a:extLst>
              <a:ext uri="{FF2B5EF4-FFF2-40B4-BE49-F238E27FC236}">
                <a16:creationId xmlns:a16="http://schemas.microsoft.com/office/drawing/2014/main" id="{FC2F2134-64D8-49D0-BCC2-70848B29D95F}"/>
              </a:ext>
            </a:extLst>
          </p:cNvPr>
          <p:cNvSpPr/>
          <p:nvPr/>
        </p:nvSpPr>
        <p:spPr>
          <a:xfrm rot="10967423" flipV="1">
            <a:off x="5304593" y="1878286"/>
            <a:ext cx="1582813" cy="69381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Down Arrow 4">
            <a:extLst>
              <a:ext uri="{FF2B5EF4-FFF2-40B4-BE49-F238E27FC236}">
                <a16:creationId xmlns:a16="http://schemas.microsoft.com/office/drawing/2014/main" id="{AE193D38-F4C1-4C60-ADC9-A3903D8E305B}"/>
              </a:ext>
            </a:extLst>
          </p:cNvPr>
          <p:cNvSpPr/>
          <p:nvPr/>
        </p:nvSpPr>
        <p:spPr>
          <a:xfrm rot="10967423" flipV="1">
            <a:off x="4061124" y="193376"/>
            <a:ext cx="2455036" cy="69381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Down Arrow 4">
            <a:extLst>
              <a:ext uri="{FF2B5EF4-FFF2-40B4-BE49-F238E27FC236}">
                <a16:creationId xmlns:a16="http://schemas.microsoft.com/office/drawing/2014/main" id="{608E1EDB-B9A5-40D3-88F1-9C1EF2FF8ADB}"/>
              </a:ext>
            </a:extLst>
          </p:cNvPr>
          <p:cNvSpPr/>
          <p:nvPr/>
        </p:nvSpPr>
        <p:spPr>
          <a:xfrm rot="10971393" flipV="1">
            <a:off x="2734113" y="3666446"/>
            <a:ext cx="1582813" cy="69381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7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00346-8162-4F96-9673-39E80EEE5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749039"/>
            <a:ext cx="10515600" cy="1325563"/>
          </a:xfrm>
        </p:spPr>
        <p:txBody>
          <a:bodyPr/>
          <a:lstStyle/>
          <a:p>
            <a:r>
              <a:rPr lang="en-US" dirty="0"/>
              <a:t>The boy </a:t>
            </a:r>
            <a:r>
              <a:rPr lang="en-US" b="1" dirty="0"/>
              <a:t>whom I met </a:t>
            </a:r>
            <a:r>
              <a:rPr lang="en-US" dirty="0"/>
              <a:t>yesterday is very friendly.</a:t>
            </a:r>
          </a:p>
        </p:txBody>
      </p:sp>
      <p:sp>
        <p:nvSpPr>
          <p:cNvPr id="4" name="Curved Down Arrow 4">
            <a:extLst>
              <a:ext uri="{FF2B5EF4-FFF2-40B4-BE49-F238E27FC236}">
                <a16:creationId xmlns:a16="http://schemas.microsoft.com/office/drawing/2014/main" id="{6C742ABF-9B20-4BE7-B42E-00CE0133668E}"/>
              </a:ext>
            </a:extLst>
          </p:cNvPr>
          <p:cNvSpPr/>
          <p:nvPr/>
        </p:nvSpPr>
        <p:spPr>
          <a:xfrm rot="10967423" flipV="1">
            <a:off x="1895552" y="3467116"/>
            <a:ext cx="1582813" cy="69381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957780-FC76-4542-81D9-C44F53DCB30C}"/>
              </a:ext>
            </a:extLst>
          </p:cNvPr>
          <p:cNvSpPr txBox="1"/>
          <p:nvPr/>
        </p:nvSpPr>
        <p:spPr>
          <a:xfrm>
            <a:off x="1270000" y="167955"/>
            <a:ext cx="923544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I met </a:t>
            </a:r>
            <a:r>
              <a:rPr lang="en-US" sz="4400" b="1" dirty="0">
                <a:highlight>
                  <a:srgbClr val="FFFF00"/>
                </a:highlight>
              </a:rPr>
              <a:t>a boy </a:t>
            </a:r>
            <a:r>
              <a:rPr lang="en-US" sz="4400" b="1" dirty="0"/>
              <a:t>        </a:t>
            </a:r>
            <a:r>
              <a:rPr lang="en-US" sz="3600" b="1" dirty="0"/>
              <a:t>The boy is very friendly</a:t>
            </a:r>
          </a:p>
          <a:p>
            <a:r>
              <a:rPr lang="en-US" sz="3600" b="1" dirty="0"/>
              <a:t>I : subject </a:t>
            </a:r>
          </a:p>
          <a:p>
            <a:r>
              <a:rPr lang="en-US" sz="3600" b="1" dirty="0"/>
              <a:t>Met: verb </a:t>
            </a:r>
          </a:p>
          <a:p>
            <a:r>
              <a:rPr lang="en-US" sz="3600" b="1" dirty="0"/>
              <a:t>Boy: </a:t>
            </a:r>
            <a:r>
              <a:rPr lang="en-US" sz="3600" b="1" dirty="0">
                <a:highlight>
                  <a:srgbClr val="FFFF00"/>
                </a:highlight>
              </a:rPr>
              <a:t>object</a:t>
            </a:r>
            <a:endParaRPr lang="en-US" sz="3200" b="1" dirty="0">
              <a:highlight>
                <a:srgbClr val="FFFF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260E2B-1A41-4A6C-92E8-F9949F881A58}"/>
              </a:ext>
            </a:extLst>
          </p:cNvPr>
          <p:cNvSpPr txBox="1"/>
          <p:nvPr/>
        </p:nvSpPr>
        <p:spPr>
          <a:xfrm>
            <a:off x="3972560" y="4705270"/>
            <a:ext cx="161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Subject + verb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31C3F7-9929-4E79-946F-5E276668C1E7}"/>
              </a:ext>
            </a:extLst>
          </p:cNvPr>
          <p:cNvSpPr/>
          <p:nvPr/>
        </p:nvSpPr>
        <p:spPr>
          <a:xfrm>
            <a:off x="6514011" y="5236754"/>
            <a:ext cx="3317966" cy="12017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C00000"/>
                </a:solidFill>
              </a:rPr>
              <a:t>People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717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206" y="1433838"/>
            <a:ext cx="11200674" cy="3280402"/>
          </a:xfrm>
        </p:spPr>
        <p:txBody>
          <a:bodyPr/>
          <a:lstStyle/>
          <a:p>
            <a:pPr fontAlgn="base"/>
            <a:r>
              <a:rPr lang="en-US" b="1" dirty="0">
                <a:solidFill>
                  <a:schemeClr val="tx1"/>
                </a:solidFill>
              </a:rPr>
              <a:t>1. The author, </a:t>
            </a:r>
            <a:r>
              <a:rPr lang="en-US" b="1" dirty="0">
                <a:solidFill>
                  <a:srgbClr val="FF0000"/>
                </a:solidFill>
              </a:rPr>
              <a:t>whom I talked to </a:t>
            </a:r>
            <a:r>
              <a:rPr lang="en-US" b="1" dirty="0">
                <a:solidFill>
                  <a:schemeClr val="tx1"/>
                </a:solidFill>
              </a:rPr>
              <a:t>is well-known.              </a:t>
            </a:r>
            <a:br>
              <a:rPr lang="en-US" sz="1600" b="1" dirty="0"/>
            </a:br>
            <a:br>
              <a:rPr lang="en-US" sz="1600" b="1" dirty="0"/>
            </a:br>
            <a:br>
              <a:rPr lang="en-US" sz="1600" b="1" dirty="0"/>
            </a:br>
            <a:r>
              <a:rPr lang="en-US" sz="2400" b="1" dirty="0"/>
              <a:t>The action is “ I talked to”</a:t>
            </a:r>
            <a:br>
              <a:rPr lang="en-US" sz="2400" b="1" dirty="0"/>
            </a:br>
            <a:r>
              <a:rPr lang="en-US" sz="2400" b="1" dirty="0"/>
              <a:t>who is doing the talking?</a:t>
            </a:r>
            <a:br>
              <a:rPr lang="en-US" sz="2400" b="1" dirty="0"/>
            </a:br>
            <a:r>
              <a:rPr lang="en-US" sz="2400" b="1" dirty="0"/>
              <a:t>Who is receiving the action?</a:t>
            </a:r>
            <a:br>
              <a:rPr lang="en-US" sz="1600" b="1" dirty="0"/>
            </a:br>
            <a:br>
              <a:rPr lang="en-US" sz="1600" b="1" dirty="0"/>
            </a:b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6206" y="431074"/>
            <a:ext cx="2586445" cy="888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Whom</a:t>
            </a:r>
            <a:r>
              <a:rPr lang="en-US" dirty="0"/>
              <a:t> </a:t>
            </a:r>
          </a:p>
        </p:txBody>
      </p:sp>
      <p:sp>
        <p:nvSpPr>
          <p:cNvPr id="9" name="Curved Down Arrow 4">
            <a:extLst>
              <a:ext uri="{FF2B5EF4-FFF2-40B4-BE49-F238E27FC236}">
                <a16:creationId xmlns:a16="http://schemas.microsoft.com/office/drawing/2014/main" id="{60C680A1-2F44-49D0-AB2E-8573A9A67759}"/>
              </a:ext>
            </a:extLst>
          </p:cNvPr>
          <p:cNvSpPr/>
          <p:nvPr/>
        </p:nvSpPr>
        <p:spPr>
          <a:xfrm rot="10967423" flipV="1">
            <a:off x="3094433" y="1015812"/>
            <a:ext cx="1582813" cy="69381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5449C6-D436-44BF-B97A-86B7066DEEE8}"/>
              </a:ext>
            </a:extLst>
          </p:cNvPr>
          <p:cNvSpPr txBox="1"/>
          <p:nvPr/>
        </p:nvSpPr>
        <p:spPr>
          <a:xfrm>
            <a:off x="5458823" y="2205910"/>
            <a:ext cx="161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Subject + verb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819662-4DB6-4F79-A2AA-6FB919CF5481}"/>
              </a:ext>
            </a:extLst>
          </p:cNvPr>
          <p:cNvSpPr txBox="1"/>
          <p:nvPr/>
        </p:nvSpPr>
        <p:spPr>
          <a:xfrm>
            <a:off x="1046480" y="4003040"/>
            <a:ext cx="96723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The author </a:t>
            </a:r>
            <a:r>
              <a:rPr lang="en-US" sz="3600" b="1" dirty="0">
                <a:solidFill>
                  <a:srgbClr val="FF0000"/>
                </a:solidFill>
              </a:rPr>
              <a:t>who talked to me </a:t>
            </a:r>
            <a:r>
              <a:rPr lang="en-US" sz="3600" dirty="0"/>
              <a:t>is well-known.</a:t>
            </a:r>
          </a:p>
          <a:p>
            <a:r>
              <a:rPr lang="en-US" sz="3600" b="1" dirty="0"/>
              <a:t>The action is “ talked to”</a:t>
            </a:r>
            <a:br>
              <a:rPr lang="en-US" sz="3600" b="1" dirty="0"/>
            </a:br>
            <a:r>
              <a:rPr lang="en-US" sz="3600" b="1" dirty="0"/>
              <a:t>who is doing the talking?</a:t>
            </a:r>
            <a:br>
              <a:rPr lang="en-US" sz="3600" b="1" dirty="0"/>
            </a:br>
            <a:r>
              <a:rPr lang="en-US" sz="3600" b="1" dirty="0"/>
              <a:t>Who is receiving the action?</a:t>
            </a:r>
            <a:br>
              <a:rPr lang="en-US" sz="2400" b="1" dirty="0"/>
            </a:br>
            <a:endParaRPr lang="en-US" sz="3600" dirty="0"/>
          </a:p>
          <a:p>
            <a:endParaRPr lang="en-US" sz="3600" dirty="0"/>
          </a:p>
          <a:p>
            <a:endParaRPr lang="en-US" sz="3600" dirty="0"/>
          </a:p>
        </p:txBody>
      </p:sp>
      <p:sp>
        <p:nvSpPr>
          <p:cNvPr id="12" name="Curved Down Arrow 4">
            <a:extLst>
              <a:ext uri="{FF2B5EF4-FFF2-40B4-BE49-F238E27FC236}">
                <a16:creationId xmlns:a16="http://schemas.microsoft.com/office/drawing/2014/main" id="{15ED3A6A-7CBD-4E5D-9C1E-AFF866996348}"/>
              </a:ext>
            </a:extLst>
          </p:cNvPr>
          <p:cNvSpPr/>
          <p:nvPr/>
        </p:nvSpPr>
        <p:spPr>
          <a:xfrm rot="10967423" flipV="1">
            <a:off x="2282764" y="3718657"/>
            <a:ext cx="1582813" cy="51669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499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584" y="250859"/>
            <a:ext cx="10695576" cy="5215221"/>
          </a:xfrm>
        </p:spPr>
        <p:txBody>
          <a:bodyPr>
            <a:normAutofit/>
          </a:bodyPr>
          <a:lstStyle/>
          <a:p>
            <a:pPr lvl="0"/>
            <a:r>
              <a:rPr lang="en-GB" sz="2800" dirty="0">
                <a:solidFill>
                  <a:schemeClr val="tx1"/>
                </a:solidFill>
              </a:rPr>
              <a:t>I talked to a man. </a:t>
            </a:r>
            <a:r>
              <a:rPr lang="en-GB" sz="2800" dirty="0">
                <a:solidFill>
                  <a:schemeClr val="accent3">
                    <a:lumMod val="50000"/>
                  </a:schemeClr>
                </a:solidFill>
              </a:rPr>
              <a:t>His</a:t>
            </a:r>
            <a:r>
              <a:rPr lang="en-GB" sz="2800" dirty="0">
                <a:solidFill>
                  <a:srgbClr val="00B0F0"/>
                </a:solidFill>
              </a:rPr>
              <a:t> </a:t>
            </a:r>
            <a:r>
              <a:rPr lang="en-GB" sz="2800" b="1" dirty="0">
                <a:solidFill>
                  <a:srgbClr val="00B0F0"/>
                </a:solidFill>
              </a:rPr>
              <a:t>wife</a:t>
            </a:r>
            <a:r>
              <a:rPr lang="en-GB" sz="2800" dirty="0">
                <a:solidFill>
                  <a:srgbClr val="00B0F0"/>
                </a:solidFill>
              </a:rPr>
              <a:t> /the man’s wife </a:t>
            </a:r>
            <a:r>
              <a:rPr lang="en-GB" sz="2800" dirty="0">
                <a:solidFill>
                  <a:schemeClr val="tx1"/>
                </a:solidFill>
              </a:rPr>
              <a:t>had died the year before.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                                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His </a:t>
            </a:r>
            <a:br>
              <a:rPr lang="en-US" sz="2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                               Her   + </a:t>
            </a:r>
            <a:r>
              <a:rPr lang="en-US" sz="2800" b="1" dirty="0">
                <a:solidFill>
                  <a:srgbClr val="00B0F0"/>
                </a:solidFill>
              </a:rPr>
              <a:t>Noun </a:t>
            </a:r>
            <a:br>
              <a:rPr lang="en-US" sz="2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                               Their </a:t>
            </a:r>
            <a:br>
              <a:rPr lang="en-US" sz="2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                               Our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                                   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I talked to a man </a:t>
            </a:r>
            <a:r>
              <a:rPr lang="en-US" sz="3600" b="1" u="sng" dirty="0">
                <a:solidFill>
                  <a:srgbClr val="FF0000"/>
                </a:solidFill>
              </a:rPr>
              <a:t>Whose</a:t>
            </a:r>
            <a:r>
              <a:rPr lang="en-US" sz="3600" dirty="0">
                <a:solidFill>
                  <a:srgbClr val="FF0000"/>
                </a:solidFill>
              </a:rPr>
              <a:t> wife had died the year before 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  <a:br>
              <a:rPr lang="en-US" sz="2800" dirty="0">
                <a:solidFill>
                  <a:schemeClr val="tx1"/>
                </a:solidFill>
              </a:rPr>
            </a:br>
            <a:br>
              <a:rPr lang="en-US" sz="2800" dirty="0">
                <a:solidFill>
                  <a:schemeClr val="tx1"/>
                </a:solidFill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8" name="Curved Down Arrow 7"/>
          <p:cNvSpPr/>
          <p:nvPr/>
        </p:nvSpPr>
        <p:spPr>
          <a:xfrm flipH="1">
            <a:off x="3718556" y="2489200"/>
            <a:ext cx="995684" cy="52868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223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9A7BA0-3EDD-4109-85E5-C363D5DB789F}"/>
              </a:ext>
            </a:extLst>
          </p:cNvPr>
          <p:cNvSpPr/>
          <p:nvPr/>
        </p:nvSpPr>
        <p:spPr>
          <a:xfrm>
            <a:off x="951615" y="334809"/>
            <a:ext cx="9696892" cy="142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1500"/>
              </a:spcAft>
            </a:pPr>
            <a:r>
              <a:rPr lang="en-US" sz="24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dog is over there. </a:t>
            </a:r>
            <a:r>
              <a:rPr lang="en-US" sz="2400" b="1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dog's / its </a:t>
            </a:r>
            <a:r>
              <a:rPr lang="en-US" sz="24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owner lives next door.</a:t>
            </a:r>
          </a:p>
          <a:p>
            <a:pPr>
              <a:lnSpc>
                <a:spcPts val="1800"/>
              </a:lnSpc>
              <a:spcAft>
                <a:spcPts val="1500"/>
              </a:spcAft>
            </a:pPr>
            <a:br>
              <a:rPr lang="en-US" sz="24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→</a:t>
            </a:r>
            <a:r>
              <a:rPr lang="en-US" sz="24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dog</a:t>
            </a:r>
            <a:r>
              <a:rPr lang="en-US" sz="24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 </a:t>
            </a:r>
            <a:r>
              <a:rPr lang="en-US" sz="2400" b="1" u="sng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whose</a:t>
            </a:r>
            <a:r>
              <a:rPr lang="en-US" sz="2400" b="1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owner lives next door </a:t>
            </a:r>
            <a:r>
              <a:rPr lang="en-US" sz="24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over there.</a:t>
            </a:r>
          </a:p>
          <a:p>
            <a:pPr>
              <a:lnSpc>
                <a:spcPts val="1800"/>
              </a:lnSpc>
              <a:spcAft>
                <a:spcPts val="1500"/>
              </a:spcAft>
            </a:pP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7B3B79-EAEE-4286-8C4E-1F8269CEDCF1}"/>
              </a:ext>
            </a:extLst>
          </p:cNvPr>
          <p:cNvSpPr/>
          <p:nvPr/>
        </p:nvSpPr>
        <p:spPr>
          <a:xfrm>
            <a:off x="808075" y="2172918"/>
            <a:ext cx="9983971" cy="2935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1500"/>
              </a:spcAft>
            </a:pPr>
            <a:r>
              <a:rPr lang="en-US" sz="28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woman is coming tonight. </a:t>
            </a:r>
            <a:r>
              <a:rPr lang="en-US" sz="2800" b="1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 car </a:t>
            </a:r>
            <a:r>
              <a:rPr lang="en-US" sz="28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a BMW.</a:t>
            </a:r>
          </a:p>
          <a:p>
            <a:pPr>
              <a:lnSpc>
                <a:spcPts val="1800"/>
              </a:lnSpc>
              <a:spcAft>
                <a:spcPts val="1500"/>
              </a:spcAft>
            </a:pPr>
            <a:br>
              <a:rPr lang="en-US" sz="28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→</a:t>
            </a:r>
            <a:r>
              <a:rPr lang="en-US" sz="28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woman</a:t>
            </a:r>
            <a:r>
              <a:rPr lang="en-US" sz="28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 </a:t>
            </a:r>
            <a:r>
              <a:rPr lang="en-US" sz="2800" b="1" u="sng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whose</a:t>
            </a:r>
            <a:r>
              <a:rPr lang="en-US" sz="2800" b="1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car is a BMW </a:t>
            </a:r>
            <a:r>
              <a:rPr lang="en-US" sz="28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coming tonight.</a:t>
            </a:r>
          </a:p>
          <a:p>
            <a:pPr>
              <a:lnSpc>
                <a:spcPts val="1800"/>
              </a:lnSpc>
              <a:spcAft>
                <a:spcPts val="1500"/>
              </a:spcAft>
            </a:pPr>
            <a:endParaRPr lang="en-US" sz="2800" b="1" dirty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1500"/>
              </a:spcAft>
            </a:pP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  <a:spcAft>
                <a:spcPts val="1500"/>
              </a:spcAft>
            </a:pPr>
            <a:r>
              <a:rPr lang="en-US" sz="28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house belongs to me. Its roof is very old.</a:t>
            </a:r>
          </a:p>
          <a:p>
            <a:pPr>
              <a:lnSpc>
                <a:spcPts val="1800"/>
              </a:lnSpc>
              <a:spcAft>
                <a:spcPts val="1500"/>
              </a:spcAft>
            </a:pPr>
            <a:br>
              <a:rPr lang="en-US" sz="28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→</a:t>
            </a:r>
            <a:r>
              <a:rPr lang="en-US" sz="28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house</a:t>
            </a:r>
            <a:r>
              <a:rPr lang="en-US" sz="28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 </a:t>
            </a:r>
            <a:r>
              <a:rPr lang="en-US" sz="2800" b="1" u="sng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whose</a:t>
            </a:r>
            <a:r>
              <a:rPr lang="en-US" sz="2800" b="1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roof is old </a:t>
            </a:r>
            <a:r>
              <a:rPr lang="en-US" sz="28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belongs to me.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2336CA-33D1-4835-B1B3-F8E896DC2721}"/>
              </a:ext>
            </a:extLst>
          </p:cNvPr>
          <p:cNvSpPr/>
          <p:nvPr/>
        </p:nvSpPr>
        <p:spPr>
          <a:xfrm>
            <a:off x="165868" y="5522466"/>
            <a:ext cx="11640052" cy="12017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C00000"/>
                </a:solidFill>
              </a:rPr>
              <a:t>Whose: People/animals/things: </a:t>
            </a:r>
          </a:p>
          <a:p>
            <a:r>
              <a:rPr lang="en-US" sz="3200" b="1" dirty="0">
                <a:solidFill>
                  <a:srgbClr val="C00000"/>
                </a:solidFill>
              </a:rPr>
              <a:t>it modifies a noun by showing relationship/ownership</a:t>
            </a:r>
            <a:r>
              <a:rPr lang="en-US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281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15CAEE-101E-4726-B858-F49BF50E6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9859" y="2435665"/>
            <a:ext cx="2733675" cy="16668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C55072-4D47-4976-84C3-761D0067C4E3}"/>
              </a:ext>
            </a:extLst>
          </p:cNvPr>
          <p:cNvSpPr txBox="1"/>
          <p:nvPr/>
        </p:nvSpPr>
        <p:spPr>
          <a:xfrm>
            <a:off x="526942" y="151179"/>
            <a:ext cx="80823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0" dirty="0"/>
          </a:p>
          <a:p>
            <a:r>
              <a:rPr lang="en-US" sz="6000" dirty="0"/>
              <a:t>Relative pronouns are used to join clauses</a:t>
            </a:r>
          </a:p>
          <a:p>
            <a:r>
              <a:rPr lang="en-US" sz="6000" b="1" dirty="0">
                <a:solidFill>
                  <a:srgbClr val="FF0000"/>
                </a:solidFill>
              </a:rPr>
              <a:t>What is  a clause? </a:t>
            </a:r>
          </a:p>
        </p:txBody>
      </p:sp>
    </p:spTree>
    <p:extLst>
      <p:ext uri="{BB962C8B-B14F-4D97-AF65-F5344CB8AC3E}">
        <p14:creationId xmlns:p14="http://schemas.microsoft.com/office/powerpoint/2010/main" val="599583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150" y="666207"/>
            <a:ext cx="9895496" cy="4990010"/>
          </a:xfrm>
        </p:spPr>
        <p:txBody>
          <a:bodyPr>
            <a:normAutofit/>
          </a:bodyPr>
          <a:lstStyle/>
          <a:p>
            <a:r>
              <a:rPr lang="en-US" b="1" dirty="0"/>
              <a:t>What is a relative clause or  Adjective Clause : </a:t>
            </a: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70710" y="2560322"/>
          <a:ext cx="10450284" cy="3709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2571">
                  <a:extLst>
                    <a:ext uri="{9D8B030D-6E8A-4147-A177-3AD203B41FA5}">
                      <a16:colId xmlns:a16="http://schemas.microsoft.com/office/drawing/2014/main" val="1541864080"/>
                    </a:ext>
                  </a:extLst>
                </a:gridCol>
                <a:gridCol w="2612571">
                  <a:extLst>
                    <a:ext uri="{9D8B030D-6E8A-4147-A177-3AD203B41FA5}">
                      <a16:colId xmlns:a16="http://schemas.microsoft.com/office/drawing/2014/main" val="3143852654"/>
                    </a:ext>
                  </a:extLst>
                </a:gridCol>
                <a:gridCol w="2612571">
                  <a:extLst>
                    <a:ext uri="{9D8B030D-6E8A-4147-A177-3AD203B41FA5}">
                      <a16:colId xmlns:a16="http://schemas.microsoft.com/office/drawing/2014/main" val="2550098203"/>
                    </a:ext>
                  </a:extLst>
                </a:gridCol>
                <a:gridCol w="2612571">
                  <a:extLst>
                    <a:ext uri="{9D8B030D-6E8A-4147-A177-3AD203B41FA5}">
                      <a16:colId xmlns:a16="http://schemas.microsoft.com/office/drawing/2014/main" val="2456476090"/>
                    </a:ext>
                  </a:extLst>
                </a:gridCol>
              </a:tblGrid>
              <a:tr h="1477373">
                <a:tc>
                  <a:txBody>
                    <a:bodyPr/>
                    <a:lstStyle/>
                    <a:p>
                      <a:r>
                        <a:rPr lang="en-US" sz="2400" b="1" dirty="0"/>
                        <a:t>Subject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7030A0"/>
                          </a:solidFill>
                        </a:rPr>
                        <a:t>Relative clause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 the verb of the sentence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The complement of the sentence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0793004"/>
                  </a:ext>
                </a:extLst>
              </a:tr>
              <a:tr h="599157">
                <a:tc>
                  <a:txBody>
                    <a:bodyPr/>
                    <a:lstStyle/>
                    <a:p>
                      <a:r>
                        <a:rPr lang="en-US" sz="2400" b="1" dirty="0"/>
                        <a:t> The</a:t>
                      </a:r>
                      <a:r>
                        <a:rPr lang="en-US" sz="2400" b="1" baseline="0" dirty="0"/>
                        <a:t> man 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7030A0"/>
                          </a:solidFill>
                        </a:rPr>
                        <a:t>who helped 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Is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a doctor</a:t>
                      </a:r>
                      <a:r>
                        <a:rPr lang="en-US" sz="2400" b="1" baseline="0" dirty="0"/>
                        <a:t> 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8551"/>
                  </a:ext>
                </a:extLst>
              </a:tr>
              <a:tr h="1034162">
                <a:tc>
                  <a:txBody>
                    <a:bodyPr/>
                    <a:lstStyle/>
                    <a:p>
                      <a:r>
                        <a:rPr lang="en-US" sz="2400" b="1" dirty="0"/>
                        <a:t>The table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7030A0"/>
                          </a:solidFill>
                        </a:rPr>
                        <a:t>which I bought yesterday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Matches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the</a:t>
                      </a:r>
                      <a:r>
                        <a:rPr lang="en-US" sz="2400" b="1" baseline="0" dirty="0"/>
                        <a:t> furniture 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729160"/>
                  </a:ext>
                </a:extLst>
              </a:tr>
              <a:tr h="599157">
                <a:tc>
                  <a:txBody>
                    <a:bodyPr/>
                    <a:lstStyle/>
                    <a:p>
                      <a:r>
                        <a:rPr lang="en-US" sz="2400" b="1" dirty="0"/>
                        <a:t>The girl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7030A0"/>
                          </a:solidFill>
                        </a:rPr>
                        <a:t>whose</a:t>
                      </a:r>
                      <a:r>
                        <a:rPr lang="en-US" sz="2400" b="1" baseline="0" dirty="0">
                          <a:solidFill>
                            <a:srgbClr val="7030A0"/>
                          </a:solidFill>
                        </a:rPr>
                        <a:t> dog died 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Is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sad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7533405"/>
                  </a:ext>
                </a:extLst>
              </a:tr>
            </a:tbl>
          </a:graphicData>
        </a:graphic>
      </p:graphicFrame>
      <p:sp>
        <p:nvSpPr>
          <p:cNvPr id="4" name="Down Arrow 3"/>
          <p:cNvSpPr/>
          <p:nvPr/>
        </p:nvSpPr>
        <p:spPr>
          <a:xfrm>
            <a:off x="4180115" y="1456511"/>
            <a:ext cx="822960" cy="9797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382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oter Placeholder 6"/>
          <p:cNvSpPr txBox="1">
            <a:spLocks/>
          </p:cNvSpPr>
          <p:nvPr/>
        </p:nvSpPr>
        <p:spPr>
          <a:xfrm>
            <a:off x="26416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en-US" sz="2400" b="1" dirty="0">
                <a:ln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Islamic Educational College        </a:t>
            </a:r>
            <a:r>
              <a:rPr lang="ar-JO" sz="2400" b="1" dirty="0">
                <a:ln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11339167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196" y="423713"/>
            <a:ext cx="1056226" cy="1046271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Double Wave 10"/>
          <p:cNvSpPr/>
          <p:nvPr/>
        </p:nvSpPr>
        <p:spPr>
          <a:xfrm>
            <a:off x="7724497" y="620277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2" name="Double Wave 11"/>
          <p:cNvSpPr/>
          <p:nvPr/>
        </p:nvSpPr>
        <p:spPr>
          <a:xfrm>
            <a:off x="5145206" y="603566"/>
            <a:ext cx="2906973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 9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3" name="Double Wave 12"/>
          <p:cNvSpPr/>
          <p:nvPr/>
        </p:nvSpPr>
        <p:spPr>
          <a:xfrm>
            <a:off x="351203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1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4" name="Double Wave 13"/>
          <p:cNvSpPr/>
          <p:nvPr/>
        </p:nvSpPr>
        <p:spPr>
          <a:xfrm>
            <a:off x="360381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English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7280" y="1209136"/>
            <a:ext cx="1023532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3600" b="1" dirty="0">
                <a:solidFill>
                  <a:srgbClr val="FF0000"/>
                </a:solidFill>
              </a:rPr>
              <a:t>Why are relative clauses called adjective clauses? </a:t>
            </a:r>
          </a:p>
          <a:p>
            <a:pPr fontAlgn="base"/>
            <a:r>
              <a:rPr lang="en-US" sz="3600" b="1" dirty="0">
                <a:solidFill>
                  <a:srgbClr val="FF0000"/>
                </a:solidFill>
              </a:rPr>
              <a:t>What is the function of the adjective clause ?</a:t>
            </a:r>
          </a:p>
          <a:p>
            <a:pPr fontAlgn="base"/>
            <a:endParaRPr lang="en-US" sz="3600" b="1" i="1" dirty="0">
              <a:solidFill>
                <a:srgbClr val="FF0000"/>
              </a:solidFill>
            </a:endParaRPr>
          </a:p>
          <a:p>
            <a:pPr fontAlgn="base"/>
            <a:r>
              <a:rPr lang="en-US" sz="3600" b="1" i="1" dirty="0"/>
              <a:t>The </a:t>
            </a:r>
            <a:r>
              <a:rPr lang="en-US" sz="3600" b="1" i="1" u="sng" dirty="0"/>
              <a:t>tall</a:t>
            </a:r>
            <a:r>
              <a:rPr lang="en-US" sz="3600" b="1" i="1" dirty="0"/>
              <a:t> man smiled</a:t>
            </a:r>
            <a:r>
              <a:rPr lang="en-US" sz="3600" b="1" dirty="0"/>
              <a:t>. </a:t>
            </a:r>
          </a:p>
          <a:p>
            <a:pPr fontAlgn="base"/>
            <a:r>
              <a:rPr lang="en-US" sz="3600" b="1" i="1" dirty="0"/>
              <a:t>The man </a:t>
            </a:r>
            <a:r>
              <a:rPr lang="en-US" sz="3600" b="1" i="1" u="sng" dirty="0">
                <a:solidFill>
                  <a:schemeClr val="accent1">
                    <a:lumMod val="75000"/>
                  </a:schemeClr>
                </a:solidFill>
              </a:rPr>
              <a:t>who had long hair</a:t>
            </a:r>
            <a:r>
              <a:rPr lang="en-US" sz="3600" b="1" i="1" dirty="0"/>
              <a:t> smiled.</a:t>
            </a:r>
            <a:r>
              <a:rPr lang="en-US" sz="3600" b="1" dirty="0"/>
              <a:t> = </a:t>
            </a:r>
          </a:p>
          <a:p>
            <a:pPr fontAlgn="base"/>
            <a:endParaRPr lang="en-US" sz="3600" b="1" dirty="0"/>
          </a:p>
          <a:p>
            <a:pPr fontAlgn="base"/>
            <a:endParaRPr lang="en-US" sz="3600" b="1" dirty="0"/>
          </a:p>
          <a:p>
            <a:pPr fontAlgn="base"/>
            <a:endParaRPr lang="en-US" sz="3600" b="1" dirty="0"/>
          </a:p>
        </p:txBody>
      </p:sp>
      <p:sp>
        <p:nvSpPr>
          <p:cNvPr id="16" name="Rounded Rectangle 42">
            <a:extLst>
              <a:ext uri="{FF2B5EF4-FFF2-40B4-BE49-F238E27FC236}">
                <a16:creationId xmlns:a16="http://schemas.microsoft.com/office/drawing/2014/main" id="{EEF71296-FDD4-4BF1-9427-DCAA791C30BD}"/>
              </a:ext>
            </a:extLst>
          </p:cNvPr>
          <p:cNvSpPr/>
          <p:nvPr/>
        </p:nvSpPr>
        <p:spPr>
          <a:xfrm>
            <a:off x="3831932" y="103495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48849191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B7CDA6-1E45-182D-B0DC-B680D96D7B91}"/>
              </a:ext>
            </a:extLst>
          </p:cNvPr>
          <p:cNvSpPr txBox="1"/>
          <p:nvPr/>
        </p:nvSpPr>
        <p:spPr>
          <a:xfrm>
            <a:off x="1625009" y="2805016"/>
            <a:ext cx="89419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LESSON 1</a:t>
            </a:r>
          </a:p>
        </p:txBody>
      </p:sp>
    </p:spTree>
    <p:extLst>
      <p:ext uri="{BB962C8B-B14F-4D97-AF65-F5344CB8AC3E}">
        <p14:creationId xmlns:p14="http://schemas.microsoft.com/office/powerpoint/2010/main" val="63554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3A4F7-338B-40C2-909C-62D8F70E8DB9}"/>
              </a:ext>
            </a:extLst>
          </p:cNvPr>
          <p:cNvSpPr txBox="1">
            <a:spLocks/>
          </p:cNvSpPr>
          <p:nvPr/>
        </p:nvSpPr>
        <p:spPr>
          <a:xfrm>
            <a:off x="1412837" y="1409337"/>
            <a:ext cx="9366325" cy="244275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Because the adjective clause( relative clause)  modifies (describes) the noun that comes before just like adjectives. </a:t>
            </a:r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65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8791" y="234834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5143" y="2873383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1495" y="33801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10641486" y="1179783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02:00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85143" y="4880714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8791" y="539834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AutoShape 2" descr="How To Make Pineapple Juice (With or Without Juicer) - Alphafoodie">
            <a:extLst>
              <a:ext uri="{FF2B5EF4-FFF2-40B4-BE49-F238E27FC236}">
                <a16:creationId xmlns:a16="http://schemas.microsoft.com/office/drawing/2014/main" id="{65E5477E-9648-1DAC-772D-6F59B8FF00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Double Wave 27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4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5" name="Double Wave 44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9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Double Wave 45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Grammar 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7" name="Double Wave 46">
            <a:extLst>
              <a:ext uri="{FF2B5EF4-FFF2-40B4-BE49-F238E27FC236}">
                <a16:creationId xmlns:a16="http://schemas.microsoft.com/office/drawing/2014/main" id="{2F9AC521-2D58-F888-8C01-ECAF079DAA57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1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8" name="Footer Placeholder 6">
            <a:extLst>
              <a:ext uri="{FF2B5EF4-FFF2-40B4-BE49-F238E27FC236}">
                <a16:creationId xmlns:a16="http://schemas.microsoft.com/office/drawing/2014/main" id="{4197D2A9-2877-C3AD-DBEF-96AB624CA8DF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 EDUCATIONAL COLLEGE				DATE: </a:t>
            </a:r>
            <a:r>
              <a:rPr lang="en-US" sz="24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/ 5/ 2025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6C0627-6399-F122-3B81-8ED05DFEEE2D}"/>
              </a:ext>
            </a:extLst>
          </p:cNvPr>
          <p:cNvSpPr txBox="1"/>
          <p:nvPr/>
        </p:nvSpPr>
        <p:spPr>
          <a:xfrm>
            <a:off x="2645545" y="1372997"/>
            <a:ext cx="321518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Differentiation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78DBB4E-1391-41F3-8F76-1CBCF5112563}"/>
              </a:ext>
            </a:extLst>
          </p:cNvPr>
          <p:cNvSpPr/>
          <p:nvPr/>
        </p:nvSpPr>
        <p:spPr>
          <a:xfrm>
            <a:off x="2579624" y="2159755"/>
            <a:ext cx="3947115" cy="1121479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Students 2+3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EF90DC3-7BBF-4ED5-890B-458273939561}"/>
              </a:ext>
            </a:extLst>
          </p:cNvPr>
          <p:cNvSpPr/>
          <p:nvPr/>
        </p:nvSpPr>
        <p:spPr>
          <a:xfrm>
            <a:off x="7130034" y="2181647"/>
            <a:ext cx="3947115" cy="1121479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Students 1+4 </a:t>
            </a:r>
          </a:p>
        </p:txBody>
      </p:sp>
      <p:sp>
        <p:nvSpPr>
          <p:cNvPr id="3" name="AutoShape 2" descr="Click Here Images – Browse 43,393 Stock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79624" y="3475522"/>
            <a:ext cx="3893025" cy="27981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Complete the sentences with the correct relative pronoun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030340" y="3457223"/>
            <a:ext cx="4151465" cy="28164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Complete the sentences with the correct relative pronoun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845" y="5398346"/>
            <a:ext cx="1432676" cy="115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985781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8791" y="234834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5143" y="2873383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1495" y="3380165"/>
            <a:ext cx="2158810" cy="36004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85143" y="4880714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8791" y="539834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AutoShape 2" descr="How To Make Pineapple Juice (With or Without Juicer) - Alphafoodie">
            <a:extLst>
              <a:ext uri="{FF2B5EF4-FFF2-40B4-BE49-F238E27FC236}">
                <a16:creationId xmlns:a16="http://schemas.microsoft.com/office/drawing/2014/main" id="{65E5477E-9648-1DAC-772D-6F59B8FF00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Double Wave 27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4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5" name="Double Wave 44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9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Double Wave 45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Grammar 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7" name="Double Wave 46">
            <a:extLst>
              <a:ext uri="{FF2B5EF4-FFF2-40B4-BE49-F238E27FC236}">
                <a16:creationId xmlns:a16="http://schemas.microsoft.com/office/drawing/2014/main" id="{2F9AC521-2D58-F888-8C01-ECAF079DAA57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1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8" name="Footer Placeholder 6">
            <a:extLst>
              <a:ext uri="{FF2B5EF4-FFF2-40B4-BE49-F238E27FC236}">
                <a16:creationId xmlns:a16="http://schemas.microsoft.com/office/drawing/2014/main" id="{4197D2A9-2877-C3AD-DBEF-96AB624CA8DF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 EDUCATIONAL COLLEGE				DATE: </a:t>
            </a:r>
            <a:r>
              <a:rPr lang="en-US" sz="24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/ / 2025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09083" y="1501096"/>
            <a:ext cx="72795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/>
              <a:t>Formative assessment 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2478914" y="2525792"/>
            <a:ext cx="82629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</a:rPr>
              <a:t>Performance</a:t>
            </a:r>
            <a:r>
              <a:rPr lang="en-US" sz="4800" b="1" dirty="0"/>
              <a:t> : Pair Work . </a:t>
            </a:r>
          </a:p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</a:rPr>
              <a:t>Time </a:t>
            </a:r>
            <a:r>
              <a:rPr lang="en-US" sz="4800" b="1" dirty="0"/>
              <a:t>: 2 Minutes. </a:t>
            </a:r>
          </a:p>
        </p:txBody>
      </p:sp>
      <p:pic>
        <p:nvPicPr>
          <p:cNvPr id="33" name="2 MINUTE TIMER - COUNTDOWN TIMER">
            <a:hlinkClick r:id="" action="ppaction://media"/>
            <a:extLst>
              <a:ext uri="{FF2B5EF4-FFF2-40B4-BE49-F238E27FC236}">
                <a16:creationId xmlns:a16="http://schemas.microsoft.com/office/drawing/2014/main" id="{B96C6E39-A4FA-3EF8-95C8-0E686C2BB3F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23834" y="1195248"/>
            <a:ext cx="1652406" cy="92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544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0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3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True or false questions - FlexiQuiz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235449" y="561703"/>
            <a:ext cx="10606087" cy="567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relative pronoun that is used to modify people is ________________ </a:t>
            </a:r>
            <a:b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relative pronoun that is used to modify things is ______________ </a:t>
            </a:r>
            <a:b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expression which starts with a relative pronoun is called _________ </a:t>
            </a:r>
            <a:b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relative clauses are _____________</a:t>
            </a:r>
          </a:p>
        </p:txBody>
      </p:sp>
      <p:sp>
        <p:nvSpPr>
          <p:cNvPr id="5" name="Rectangle 4"/>
          <p:cNvSpPr/>
          <p:nvPr/>
        </p:nvSpPr>
        <p:spPr>
          <a:xfrm>
            <a:off x="6296297" y="0"/>
            <a:ext cx="3579223" cy="5617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Formative assessment </a:t>
            </a:r>
          </a:p>
        </p:txBody>
      </p:sp>
    </p:spTree>
    <p:extLst>
      <p:ext uri="{BB962C8B-B14F-4D97-AF65-F5344CB8AC3E}">
        <p14:creationId xmlns:p14="http://schemas.microsoft.com/office/powerpoint/2010/main" val="10821343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2625" y="3429000"/>
            <a:ext cx="2158810" cy="36004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1520" y="390510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1495" y="539070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1520" y="488301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115209" y="2371115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51023" y="287676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8791" y="59159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AutoShape 2" descr="How To Make Pineapple Juice (With or Without Juicer) - Alphafoodie">
            <a:extLst>
              <a:ext uri="{FF2B5EF4-FFF2-40B4-BE49-F238E27FC236}">
                <a16:creationId xmlns:a16="http://schemas.microsoft.com/office/drawing/2014/main" id="{65E5477E-9648-1DAC-772D-6F59B8FF00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Double Wave 27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UNIT:4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5" name="Double Wave 44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9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Double Wave 45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Grammar  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7" name="Double Wave 46">
            <a:extLst>
              <a:ext uri="{FF2B5EF4-FFF2-40B4-BE49-F238E27FC236}">
                <a16:creationId xmlns:a16="http://schemas.microsoft.com/office/drawing/2014/main" id="{2F9AC521-2D58-F888-8C01-ECAF079DAA57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1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8" name="Footer Placeholder 6">
            <a:extLst>
              <a:ext uri="{FF2B5EF4-FFF2-40B4-BE49-F238E27FC236}">
                <a16:creationId xmlns:a16="http://schemas.microsoft.com/office/drawing/2014/main" id="{4197D2A9-2877-C3AD-DBEF-96AB624CA8DF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 EDUCATIONAL COLLEGE				DATE: </a:t>
            </a:r>
            <a:r>
              <a:rPr lang="en-US" sz="24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/  / 2025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2534195" y="1766316"/>
            <a:ext cx="8737250" cy="149975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 assessment </a:t>
            </a:r>
          </a:p>
        </p:txBody>
      </p:sp>
      <p:pic>
        <p:nvPicPr>
          <p:cNvPr id="2050" name="Picture 2" descr="Kahoot! – Instructional Development">
            <a:extLst>
              <a:ext uri="{FF2B5EF4-FFF2-40B4-BE49-F238E27FC236}">
                <a16:creationId xmlns:a16="http://schemas.microsoft.com/office/drawing/2014/main" id="{804358A8-B9E4-4F4A-9D35-3F12897B2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254" y="461788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C03A9437-2724-4027-B1AF-A5CA63737CE2}"/>
              </a:ext>
            </a:extLst>
          </p:cNvPr>
          <p:cNvSpPr txBox="1"/>
          <p:nvPr/>
        </p:nvSpPr>
        <p:spPr>
          <a:xfrm>
            <a:off x="2823625" y="4061023"/>
            <a:ext cx="6146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https://create.kahoot.it/share/relative-pronouns-2/649b3dfe-0ec1-4f2c-9fcb-ddd19f36c73d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62365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7496" y="1178561"/>
            <a:ext cx="10672354" cy="315322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dirty="0">
                <a:solidFill>
                  <a:schemeClr val="tx1"/>
                </a:solidFill>
              </a:rPr>
              <a:t>1- The fourth of July </a:t>
            </a:r>
            <a:r>
              <a:rPr lang="en-US" sz="3200" b="1" i="1" u="sng" dirty="0">
                <a:solidFill>
                  <a:srgbClr val="FF0000"/>
                </a:solidFill>
                <a:highlight>
                  <a:srgbClr val="FFFF00"/>
                </a:highlight>
              </a:rPr>
              <a:t>when</a:t>
            </a:r>
            <a:r>
              <a:rPr lang="en-US" sz="3200" b="1" i="1" u="sng" dirty="0">
                <a:solidFill>
                  <a:srgbClr val="FF0000"/>
                </a:solidFill>
              </a:rPr>
              <a:t> the US gained independence</a:t>
            </a:r>
            <a:r>
              <a:rPr lang="en-US" sz="3200" b="1" i="1" dirty="0">
                <a:solidFill>
                  <a:schemeClr val="tx1"/>
                </a:solidFill>
              </a:rPr>
              <a:t>, is my favorite holiday.</a:t>
            </a:r>
          </a:p>
          <a:p>
            <a:r>
              <a:rPr lang="en-US" sz="3200" b="1" dirty="0">
                <a:solidFill>
                  <a:schemeClr val="tx1"/>
                </a:solidFill>
              </a:rPr>
              <a:t>2- The summer </a:t>
            </a:r>
            <a:r>
              <a:rPr lang="en-US" sz="32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when</a:t>
            </a:r>
            <a:r>
              <a:rPr lang="en-US" sz="3200" b="1" u="sng" dirty="0">
                <a:solidFill>
                  <a:srgbClr val="FF0000"/>
                </a:solidFill>
              </a:rPr>
              <a:t> I graduated from university </a:t>
            </a:r>
            <a:r>
              <a:rPr lang="en-US" sz="3200" b="1" dirty="0">
                <a:solidFill>
                  <a:schemeClr val="tx1"/>
                </a:solidFill>
              </a:rPr>
              <a:t>was long and hot.</a:t>
            </a:r>
            <a:r>
              <a:rPr lang="en-US" sz="3200" b="1" i="1" dirty="0">
                <a:solidFill>
                  <a:schemeClr val="tx1"/>
                </a:solidFill>
              </a:rPr>
              <a:t>  </a:t>
            </a:r>
          </a:p>
          <a:p>
            <a:endParaRPr lang="en-US" sz="3200" b="1" i="1" dirty="0">
              <a:solidFill>
                <a:schemeClr val="tx1"/>
              </a:solidFill>
            </a:endParaRPr>
          </a:p>
          <a:p>
            <a:r>
              <a:rPr lang="en-US" sz="2000" b="1" i="1" dirty="0">
                <a:solidFill>
                  <a:schemeClr val="tx1"/>
                </a:solidFill>
              </a:rPr>
              <a:t>.</a:t>
            </a:r>
          </a:p>
          <a:p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5910" y="0"/>
            <a:ext cx="3213463" cy="1097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When</a:t>
            </a:r>
            <a:r>
              <a:rPr lang="en-US"/>
              <a:t>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BC1E01-A339-4DB0-BEB1-2C40B68F36E2}"/>
              </a:ext>
            </a:extLst>
          </p:cNvPr>
          <p:cNvSpPr txBox="1"/>
          <p:nvPr/>
        </p:nvSpPr>
        <p:spPr>
          <a:xfrm>
            <a:off x="1534160" y="4413070"/>
            <a:ext cx="861568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Key points</a:t>
            </a:r>
          </a:p>
          <a:p>
            <a:r>
              <a:rPr lang="en-US" sz="2800" dirty="0"/>
              <a:t>“When” replaces a time expression (like day, moment, year) in the main clause.</a:t>
            </a:r>
          </a:p>
          <a:p>
            <a:r>
              <a:rPr lang="en-US" sz="2800" dirty="0"/>
              <a:t>Usually used in </a:t>
            </a:r>
            <a:r>
              <a:rPr lang="en-US" sz="2800" b="1" dirty="0">
                <a:solidFill>
                  <a:srgbClr val="FF0000"/>
                </a:solidFill>
              </a:rPr>
              <a:t>defining relative clauses</a:t>
            </a:r>
            <a:r>
              <a:rPr lang="en-US" sz="2800" dirty="0"/>
              <a:t>, giving essential information.</a:t>
            </a:r>
          </a:p>
        </p:txBody>
      </p:sp>
    </p:spTree>
    <p:extLst>
      <p:ext uri="{BB962C8B-B14F-4D97-AF65-F5344CB8AC3E}">
        <p14:creationId xmlns:p14="http://schemas.microsoft.com/office/powerpoint/2010/main" val="24150193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E5B47-F1B0-4AD7-9B04-F591A53F7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032" y="747159"/>
            <a:ext cx="10183488" cy="5901069"/>
          </a:xfrm>
        </p:spPr>
        <p:txBody>
          <a:bodyPr>
            <a:normAutofit fontScale="90000"/>
          </a:bodyPr>
          <a:lstStyle/>
          <a:p>
            <a:pPr>
              <a:buFont typeface="Arial" panose="020B0604020202020204" pitchFamily="34" charset="0"/>
              <a:buChar char="•"/>
            </a:pPr>
            <a:br>
              <a:rPr lang="en-US" dirty="0"/>
            </a:br>
            <a:br>
              <a:rPr lang="en-US" dirty="0"/>
            </a:br>
            <a:r>
              <a:rPr lang="en-US" dirty="0"/>
              <a:t>This is the park </a:t>
            </a:r>
            <a:r>
              <a:rPr lang="en-US" b="1" u="sng" dirty="0">
                <a:solidFill>
                  <a:srgbClr val="FF0000"/>
                </a:solidFill>
              </a:rPr>
              <a:t>where</a:t>
            </a:r>
            <a:r>
              <a:rPr lang="en-US" b="1" dirty="0">
                <a:solidFill>
                  <a:srgbClr val="FF0000"/>
                </a:solidFill>
              </a:rPr>
              <a:t> we first met</a:t>
            </a:r>
            <a:r>
              <a:rPr lang="en-US" dirty="0"/>
              <a:t>.”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Central Park, where we first met, is very beautiful.”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</a:t>
            </a:r>
            <a:r>
              <a:rPr lang="en-US" sz="3600" dirty="0"/>
              <a:t>Where” is a </a:t>
            </a:r>
            <a:r>
              <a:rPr lang="en-US" sz="3600" b="1" dirty="0"/>
              <a:t>relative pronoun</a:t>
            </a:r>
            <a:r>
              <a:rPr lang="en-US" sz="3600" dirty="0"/>
              <a:t> used to refer to </a:t>
            </a:r>
            <a:r>
              <a:rPr lang="en-US" sz="3600" b="1" dirty="0">
                <a:solidFill>
                  <a:srgbClr val="FF0000"/>
                </a:solidFill>
              </a:rPr>
              <a:t>a place.</a:t>
            </a:r>
            <a:br>
              <a:rPr lang="en-US" sz="3600" b="1" dirty="0">
                <a:solidFill>
                  <a:srgbClr val="FF0000"/>
                </a:solidFill>
              </a:rPr>
            </a:br>
            <a:r>
              <a:rPr lang="en-US" sz="3600" dirty="0"/>
              <a:t>It introduces a </a:t>
            </a:r>
            <a:r>
              <a:rPr lang="en-US" sz="3600" b="1" dirty="0"/>
              <a:t>relative clause</a:t>
            </a:r>
            <a:r>
              <a:rPr lang="en-US" sz="3600" dirty="0"/>
              <a:t> giving more information about </a:t>
            </a:r>
            <a:r>
              <a:rPr lang="en-US" sz="3600" b="1" dirty="0"/>
              <a:t>a location mentioned in the main clause</a:t>
            </a:r>
            <a:r>
              <a:rPr lang="en-US" sz="3600" dirty="0"/>
              <a:t>.</a:t>
            </a:r>
            <a:br>
              <a:rPr lang="en-US" sz="3600" dirty="0"/>
            </a:br>
            <a:br>
              <a:rPr lang="en-US" dirty="0"/>
            </a:br>
            <a:endParaRPr lang="en-US" dirty="0"/>
          </a:p>
        </p:txBody>
      </p:sp>
      <p:pic>
        <p:nvPicPr>
          <p:cNvPr id="1025" name="Picture 1" descr="move over">
            <a:extLst>
              <a:ext uri="{FF2B5EF4-FFF2-40B4-BE49-F238E27FC236}">
                <a16:creationId xmlns:a16="http://schemas.microsoft.com/office/drawing/2014/main" id="{EBB5F0EA-5F2C-4805-BCBD-0BC038726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682" y="3631019"/>
            <a:ext cx="408991" cy="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move over">
            <a:extLst>
              <a:ext uri="{FF2B5EF4-FFF2-40B4-BE49-F238E27FC236}">
                <a16:creationId xmlns:a16="http://schemas.microsoft.com/office/drawing/2014/main" id="{99DCD4E6-AC39-4338-A669-32807A15A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682" y="3631019"/>
            <a:ext cx="408991" cy="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6191794" y="0"/>
            <a:ext cx="4193177" cy="10842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Where</a:t>
            </a:r>
            <a:r>
              <a:rPr lang="en-US" dirty="0"/>
              <a:t> </a:t>
            </a:r>
          </a:p>
        </p:txBody>
      </p:sp>
      <p:sp>
        <p:nvSpPr>
          <p:cNvPr id="9" name="Arrow: Curved Up 8">
            <a:extLst>
              <a:ext uri="{FF2B5EF4-FFF2-40B4-BE49-F238E27FC236}">
                <a16:creationId xmlns:a16="http://schemas.microsoft.com/office/drawing/2014/main" id="{0BD7B47E-D445-4509-9496-4304E9DE380F}"/>
              </a:ext>
            </a:extLst>
          </p:cNvPr>
          <p:cNvSpPr/>
          <p:nvPr/>
        </p:nvSpPr>
        <p:spPr>
          <a:xfrm rot="11088558">
            <a:off x="2890421" y="205103"/>
            <a:ext cx="1778000" cy="108411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Arrow: Curved Up 11">
            <a:extLst>
              <a:ext uri="{FF2B5EF4-FFF2-40B4-BE49-F238E27FC236}">
                <a16:creationId xmlns:a16="http://schemas.microsoft.com/office/drawing/2014/main" id="{7764F157-7698-41F3-AA75-38C52730A566}"/>
              </a:ext>
            </a:extLst>
          </p:cNvPr>
          <p:cNvSpPr/>
          <p:nvPr/>
        </p:nvSpPr>
        <p:spPr>
          <a:xfrm rot="11088558">
            <a:off x="2362716" y="1833762"/>
            <a:ext cx="1778000" cy="108411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9343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7463" y="1632858"/>
            <a:ext cx="10084526" cy="432380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1- This is the hospital _______I was born .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2- This is the hospital </a:t>
            </a:r>
            <a:r>
              <a:rPr lang="en-US" sz="2800" b="1" dirty="0">
                <a:solidFill>
                  <a:srgbClr val="C00000"/>
                </a:solidFill>
              </a:rPr>
              <a:t>________</a:t>
            </a:r>
            <a:r>
              <a:rPr lang="en-US" sz="2800" b="1" dirty="0">
                <a:solidFill>
                  <a:schemeClr val="tx1"/>
                </a:solidFill>
              </a:rPr>
              <a:t> we read about .</a:t>
            </a:r>
          </a:p>
          <a:p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800" b="1" dirty="0">
                <a:solidFill>
                  <a:schemeClr val="tx1"/>
                </a:solidFill>
              </a:rPr>
              <a:t>1- This is the restaurant </a:t>
            </a:r>
            <a:r>
              <a:rPr lang="en-US" sz="2800" b="1" dirty="0">
                <a:solidFill>
                  <a:srgbClr val="C00000"/>
                </a:solidFill>
              </a:rPr>
              <a:t>________</a:t>
            </a:r>
            <a:r>
              <a:rPr lang="en-US" sz="2800" b="1" dirty="0">
                <a:solidFill>
                  <a:schemeClr val="tx1"/>
                </a:solidFill>
              </a:rPr>
              <a:t> I met my best friend .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2- This is the restaurant </a:t>
            </a:r>
            <a:r>
              <a:rPr lang="en-US" sz="2800" b="1" dirty="0">
                <a:solidFill>
                  <a:srgbClr val="C00000"/>
                </a:solidFill>
              </a:rPr>
              <a:t>________</a:t>
            </a:r>
            <a:r>
              <a:rPr lang="en-US" sz="2800" b="1" dirty="0">
                <a:solidFill>
                  <a:schemeClr val="tx1"/>
                </a:solidFill>
              </a:rPr>
              <a:t> is always busy .</a:t>
            </a:r>
          </a:p>
          <a:p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800" b="1" dirty="0">
                <a:solidFill>
                  <a:schemeClr val="tx1"/>
                </a:solidFill>
              </a:rPr>
              <a:t>1- This is the street </a:t>
            </a:r>
            <a:r>
              <a:rPr lang="en-US" sz="2800" b="1" dirty="0">
                <a:solidFill>
                  <a:srgbClr val="C00000"/>
                </a:solidFill>
              </a:rPr>
              <a:t>_______</a:t>
            </a:r>
            <a:r>
              <a:rPr lang="en-US" sz="2800" b="1" dirty="0">
                <a:solidFill>
                  <a:schemeClr val="tx1"/>
                </a:solidFill>
              </a:rPr>
              <a:t> I lost my keys .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2- This is the street </a:t>
            </a:r>
            <a:r>
              <a:rPr lang="en-US" sz="2800" b="1" dirty="0">
                <a:solidFill>
                  <a:srgbClr val="C00000"/>
                </a:solidFill>
              </a:rPr>
              <a:t>__________</a:t>
            </a:r>
            <a:r>
              <a:rPr lang="en-US" sz="2800" b="1" dirty="0">
                <a:solidFill>
                  <a:schemeClr val="tx1"/>
                </a:solidFill>
              </a:rPr>
              <a:t> I hate the most . 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27463" y="509452"/>
            <a:ext cx="3971108" cy="10319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Which VS Where </a:t>
            </a:r>
          </a:p>
        </p:txBody>
      </p:sp>
      <p:pic>
        <p:nvPicPr>
          <p:cNvPr id="4098" name="Picture 2" descr="Random Picks">
            <a:extLst>
              <a:ext uri="{FF2B5EF4-FFF2-40B4-BE49-F238E27FC236}">
                <a16:creationId xmlns:a16="http://schemas.microsoft.com/office/drawing/2014/main" id="{B1C9829B-BD12-4DB7-B7BC-5CAC5B305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115" y="509452"/>
            <a:ext cx="230505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9AFB8F-522D-4CF5-81A2-47CA55849F2D}"/>
              </a:ext>
            </a:extLst>
          </p:cNvPr>
          <p:cNvSpPr txBox="1"/>
          <p:nvPr/>
        </p:nvSpPr>
        <p:spPr>
          <a:xfrm>
            <a:off x="2164080" y="604810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If it’s the place where something happens, use where. Otherwise, use which for the thing or place itself.”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74FD82-D10A-43F1-B901-1833A3EFCB8D}"/>
              </a:ext>
            </a:extLst>
          </p:cNvPr>
          <p:cNvSpPr/>
          <p:nvPr/>
        </p:nvSpPr>
        <p:spPr>
          <a:xfrm>
            <a:off x="4649651" y="3119122"/>
            <a:ext cx="1124858" cy="516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where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ED87F8-B772-4FB2-BECD-982C567DADEE}"/>
              </a:ext>
            </a:extLst>
          </p:cNvPr>
          <p:cNvSpPr/>
          <p:nvPr/>
        </p:nvSpPr>
        <p:spPr>
          <a:xfrm>
            <a:off x="3933371" y="4345577"/>
            <a:ext cx="965200" cy="516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C1C893-E0A7-42EE-B8C3-75737B3FC5B7}"/>
              </a:ext>
            </a:extLst>
          </p:cNvPr>
          <p:cNvSpPr/>
          <p:nvPr/>
        </p:nvSpPr>
        <p:spPr>
          <a:xfrm>
            <a:off x="4367348" y="1737362"/>
            <a:ext cx="1062446" cy="516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where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FAC3CC-4987-41C5-AE9A-5F3917749668}"/>
              </a:ext>
            </a:extLst>
          </p:cNvPr>
          <p:cNvSpPr/>
          <p:nvPr/>
        </p:nvSpPr>
        <p:spPr>
          <a:xfrm>
            <a:off x="4844868" y="3737429"/>
            <a:ext cx="1124858" cy="516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which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8B2682-A303-4D36-8318-E93EE2431B29}"/>
              </a:ext>
            </a:extLst>
          </p:cNvPr>
          <p:cNvSpPr/>
          <p:nvPr/>
        </p:nvSpPr>
        <p:spPr>
          <a:xfrm>
            <a:off x="4568371" y="2448560"/>
            <a:ext cx="1124858" cy="516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which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E7027F-CE29-4689-9D0B-B1FB2750FB45}"/>
              </a:ext>
            </a:extLst>
          </p:cNvPr>
          <p:cNvSpPr/>
          <p:nvPr/>
        </p:nvSpPr>
        <p:spPr>
          <a:xfrm>
            <a:off x="4087222" y="4904375"/>
            <a:ext cx="1124858" cy="516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which</a:t>
            </a:r>
          </a:p>
        </p:txBody>
      </p:sp>
    </p:spTree>
    <p:extLst>
      <p:ext uri="{BB962C8B-B14F-4D97-AF65-F5344CB8AC3E}">
        <p14:creationId xmlns:p14="http://schemas.microsoft.com/office/powerpoint/2010/main" val="244212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355" y="1027663"/>
            <a:ext cx="10659290" cy="4328107"/>
          </a:xfrm>
        </p:spPr>
        <p:txBody>
          <a:bodyPr/>
          <a:lstStyle/>
          <a:p>
            <a:r>
              <a:rPr lang="en-US" sz="4400" b="1" dirty="0">
                <a:solidFill>
                  <a:schemeClr val="tx1"/>
                </a:solidFill>
              </a:rPr>
              <a:t>1- There are many reasons </a:t>
            </a:r>
            <a:r>
              <a:rPr lang="en-US" sz="4400" b="1" u="sng" dirty="0">
                <a:solidFill>
                  <a:srgbClr val="FF0000"/>
                </a:solidFill>
              </a:rPr>
              <a:t>why</a:t>
            </a:r>
            <a:r>
              <a:rPr lang="en-US" sz="4400" b="1" dirty="0">
                <a:solidFill>
                  <a:srgbClr val="FF0000"/>
                </a:solidFill>
              </a:rPr>
              <a:t> I love teaching </a:t>
            </a:r>
            <a:r>
              <a:rPr lang="en-US" sz="4400" b="1" dirty="0">
                <a:solidFill>
                  <a:schemeClr val="tx1"/>
                </a:solidFill>
              </a:rPr>
              <a:t>.</a:t>
            </a:r>
            <a:br>
              <a:rPr lang="en-US" sz="4400" b="1" dirty="0">
                <a:solidFill>
                  <a:schemeClr val="tx1"/>
                </a:solidFill>
              </a:rPr>
            </a:br>
            <a:r>
              <a:rPr lang="en-US" sz="4400" b="1" dirty="0">
                <a:solidFill>
                  <a:schemeClr val="tx1"/>
                </a:solidFill>
              </a:rPr>
              <a:t>2- It is the reason </a:t>
            </a:r>
            <a:r>
              <a:rPr lang="en-US" sz="4400" b="1" u="sng" dirty="0">
                <a:solidFill>
                  <a:srgbClr val="FF0000"/>
                </a:solidFill>
              </a:rPr>
              <a:t>why I hate arguing </a:t>
            </a:r>
            <a:r>
              <a:rPr lang="en-US" sz="4400" b="1" dirty="0">
                <a:solidFill>
                  <a:schemeClr val="tx1"/>
                </a:solidFill>
              </a:rPr>
              <a:t>.</a:t>
            </a:r>
            <a:br>
              <a:rPr lang="en-US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84217" y="1188720"/>
            <a:ext cx="3331029" cy="108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Why</a:t>
            </a:r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33BCBA-52E7-4118-A93A-CA6300867A64}"/>
              </a:ext>
            </a:extLst>
          </p:cNvPr>
          <p:cNvSpPr txBox="1"/>
          <p:nvPr/>
        </p:nvSpPr>
        <p:spPr>
          <a:xfrm>
            <a:off x="1757680" y="3938955"/>
            <a:ext cx="89509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Why” = connects a reason with the action that explains it</a:t>
            </a:r>
          </a:p>
          <a:p>
            <a:r>
              <a:rPr lang="en-US" sz="2800" dirty="0"/>
              <a:t>Always use a noun like “reason” before “why.”</a:t>
            </a:r>
          </a:p>
        </p:txBody>
      </p:sp>
    </p:spTree>
    <p:extLst>
      <p:ext uri="{BB962C8B-B14F-4D97-AF65-F5344CB8AC3E}">
        <p14:creationId xmlns:p14="http://schemas.microsoft.com/office/powerpoint/2010/main" val="41047110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A7C6467-E7E4-4B0D-B1AD-481E45F13859}"/>
              </a:ext>
            </a:extLst>
          </p:cNvPr>
          <p:cNvSpPr/>
          <p:nvPr/>
        </p:nvSpPr>
        <p:spPr>
          <a:xfrm>
            <a:off x="1084217" y="1188720"/>
            <a:ext cx="2116183" cy="108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sz="5400" dirty="0"/>
              <a:t>that</a:t>
            </a:r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B3CF92-BADF-4E55-B108-CD9E6E4EE399}"/>
              </a:ext>
            </a:extLst>
          </p:cNvPr>
          <p:cNvSpPr txBox="1"/>
          <p:nvPr/>
        </p:nvSpPr>
        <p:spPr>
          <a:xfrm>
            <a:off x="4602480" y="1188720"/>
            <a:ext cx="7010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Can replace </a:t>
            </a:r>
            <a:r>
              <a:rPr lang="en-US" sz="2400" b="1" dirty="0"/>
              <a:t>who or which</a:t>
            </a:r>
            <a:r>
              <a:rPr lang="en-US" sz="2400" dirty="0"/>
              <a:t> in most cases.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Cannot replace where or why</a:t>
            </a:r>
            <a:r>
              <a:rPr lang="en-US" sz="24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Used in </a:t>
            </a:r>
            <a:r>
              <a:rPr lang="en-US" sz="2400" b="1" dirty="0"/>
              <a:t>defining clauses</a:t>
            </a:r>
            <a:r>
              <a:rPr lang="en-US" sz="2400" dirty="0"/>
              <a:t> only (you </a:t>
            </a:r>
            <a:r>
              <a:rPr lang="en-US" sz="2400" b="1" dirty="0"/>
              <a:t>can’t use it in non-defining clauses</a:t>
            </a:r>
            <a:r>
              <a:rPr lang="en-US" sz="2400" dirty="0"/>
              <a:t> with commas).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EC5FC5-590C-46C4-BB4D-86CC1D04B9F7}"/>
              </a:ext>
            </a:extLst>
          </p:cNvPr>
          <p:cNvSpPr txBox="1"/>
          <p:nvPr/>
        </p:nvSpPr>
        <p:spPr>
          <a:xfrm>
            <a:off x="3200400" y="2911178"/>
            <a:ext cx="6096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US" b="1" dirty="0"/>
              <a:t>People: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This is the man </a:t>
            </a:r>
            <a:r>
              <a:rPr lang="en-US" b="1" dirty="0"/>
              <a:t>that</a:t>
            </a:r>
            <a:r>
              <a:rPr lang="en-US" dirty="0"/>
              <a:t> helped me. ✅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“That helped me” → gives essential info about the man.</a:t>
            </a:r>
          </a:p>
          <a:p>
            <a:pPr>
              <a:buFont typeface="+mj-lt"/>
              <a:buAutoNum type="arabicPeriod" startAt="2"/>
            </a:pPr>
            <a:r>
              <a:rPr lang="en-US" b="1" dirty="0"/>
              <a:t>Things: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 like the book </a:t>
            </a:r>
            <a:r>
              <a:rPr lang="en-US" b="1" dirty="0"/>
              <a:t>that</a:t>
            </a:r>
            <a:r>
              <a:rPr lang="en-US" dirty="0"/>
              <a:t> you gave me. ✅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“That you gave me” → essential info about the book.</a:t>
            </a:r>
          </a:p>
        </p:txBody>
      </p:sp>
    </p:spTree>
    <p:extLst>
      <p:ext uri="{BB962C8B-B14F-4D97-AF65-F5344CB8AC3E}">
        <p14:creationId xmlns:p14="http://schemas.microsoft.com/office/powerpoint/2010/main" val="3105611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  <a:solidFill>
            <a:srgbClr val="99003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OBJECTIVES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8791" y="234834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5143" y="2873383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1495" y="33801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185389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1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9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Grammar 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10641486" y="1179783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00:30 minute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85143" y="4880714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50107" y="2500354"/>
            <a:ext cx="9422185" cy="1754326"/>
          </a:xfrm>
          <a:prstGeom prst="rect">
            <a:avLst/>
          </a:prstGeom>
          <a:noFill/>
        </p:spPr>
        <p:txBody>
          <a:bodyPr wrap="square" lIns="91440" tIns="45720" rIns="91440" bIns="45720" rtlCol="1" anchor="t">
            <a:spAutoFit/>
          </a:bodyPr>
          <a:lstStyle/>
          <a:p>
            <a:pPr rtl="1"/>
            <a:r>
              <a:rPr lang="en-US" sz="3600" b="1" dirty="0">
                <a:solidFill>
                  <a:schemeClr val="tx2"/>
                </a:solidFill>
              </a:rPr>
              <a:t>Lesson’s Objectives</a:t>
            </a:r>
          </a:p>
          <a:p>
            <a:r>
              <a:rPr lang="en-US" sz="3600" b="1" dirty="0">
                <a:solidFill>
                  <a:schemeClr val="tx2"/>
                </a:solidFill>
              </a:rPr>
              <a:t> 1. Identify relative pronouns’ function .</a:t>
            </a:r>
          </a:p>
          <a:p>
            <a:r>
              <a:rPr lang="en-US" sz="3600" b="1" dirty="0">
                <a:solidFill>
                  <a:schemeClr val="tx2"/>
                </a:solidFill>
              </a:rPr>
              <a:t>2. Use relative pronouns correctly 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98791" y="539834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Double Wave 1">
            <a:extLst>
              <a:ext uri="{FF2B5EF4-FFF2-40B4-BE49-F238E27FC236}">
                <a16:creationId xmlns:a16="http://schemas.microsoft.com/office/drawing/2014/main" id="{2F9AC521-2D58-F888-8C01-ECAF079DAA57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1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3" name="Picture 2" descr="Outcomes - Connecting the Dots">
            <a:extLst>
              <a:ext uri="{FF2B5EF4-FFF2-40B4-BE49-F238E27FC236}">
                <a16:creationId xmlns:a16="http://schemas.microsoft.com/office/drawing/2014/main" id="{32564934-AA83-2698-1117-CB85A1C17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1486" y="5490678"/>
            <a:ext cx="1707452" cy="136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A7FEC4-FA10-A0AD-E907-86540632E9B2}"/>
              </a:ext>
            </a:extLst>
          </p:cNvPr>
          <p:cNvSpPr txBox="1"/>
          <p:nvPr/>
        </p:nvSpPr>
        <p:spPr>
          <a:xfrm>
            <a:off x="2860896" y="1685311"/>
            <a:ext cx="302336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Objectives </a:t>
            </a:r>
          </a:p>
        </p:txBody>
      </p:sp>
    </p:spTree>
    <p:extLst>
      <p:ext uri="{BB962C8B-B14F-4D97-AF65-F5344CB8AC3E}">
        <p14:creationId xmlns:p14="http://schemas.microsoft.com/office/powerpoint/2010/main" val="3633658944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212AFA-574A-39BB-FD36-19458CF09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44339689-EA43-87AD-60C4-11B66EAAE3E5}"/>
              </a:ext>
            </a:extLst>
          </p:cNvPr>
          <p:cNvSpPr/>
          <p:nvPr/>
        </p:nvSpPr>
        <p:spPr>
          <a:xfrm>
            <a:off x="106042" y="1102368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07F1FF61-316F-6A40-EB9A-93C98D23ACF0}"/>
              </a:ext>
            </a:extLst>
          </p:cNvPr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465CBC12-843F-CD4E-5EC7-5069E14686A9}"/>
              </a:ext>
            </a:extLst>
          </p:cNvPr>
          <p:cNvSpPr/>
          <p:nvPr/>
        </p:nvSpPr>
        <p:spPr>
          <a:xfrm>
            <a:off x="43937" y="33471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4FE16838-F5B3-39EE-614A-E91ED7DEAC5F}"/>
              </a:ext>
            </a:extLst>
          </p:cNvPr>
          <p:cNvSpPr/>
          <p:nvPr/>
        </p:nvSpPr>
        <p:spPr>
          <a:xfrm>
            <a:off x="98791" y="495340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1052BCC3-D407-6F09-EFA4-1F566516B530}"/>
              </a:ext>
            </a:extLst>
          </p:cNvPr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45191F8B-35BA-D672-1537-29519FE50A12}"/>
              </a:ext>
            </a:extLst>
          </p:cNvPr>
          <p:cNvSpPr/>
          <p:nvPr/>
        </p:nvSpPr>
        <p:spPr>
          <a:xfrm>
            <a:off x="106042" y="443441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ED0880CC-0806-8E80-8B89-23E5DE07322F}"/>
              </a:ext>
            </a:extLst>
          </p:cNvPr>
          <p:cNvSpPr/>
          <p:nvPr/>
        </p:nvSpPr>
        <p:spPr>
          <a:xfrm>
            <a:off x="167748" y="5406201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5044C804-D6AB-BDB8-3387-6F5F8AC9FD94}"/>
              </a:ext>
            </a:extLst>
          </p:cNvPr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659B593-524B-7BDB-2834-350D1E25F467}"/>
              </a:ext>
            </a:extLst>
          </p:cNvPr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FB231E24-32FF-37B5-8E8B-5F770C3045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6B1308AE-8FEC-57DE-FEF8-873E7CBCCB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DC93179D-D8AC-7D2D-D8D6-F6498AC23D25}"/>
              </a:ext>
            </a:extLst>
          </p:cNvPr>
          <p:cNvSpPr/>
          <p:nvPr/>
        </p:nvSpPr>
        <p:spPr>
          <a:xfrm>
            <a:off x="68468" y="241523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54BA98EB-4DD2-D9BA-FCB4-A613EDE372D0}"/>
              </a:ext>
            </a:extLst>
          </p:cNvPr>
          <p:cNvSpPr/>
          <p:nvPr/>
        </p:nvSpPr>
        <p:spPr>
          <a:xfrm>
            <a:off x="43937" y="2881977"/>
            <a:ext cx="2227050" cy="360040"/>
          </a:xfrm>
          <a:prstGeom prst="roundRect">
            <a:avLst/>
          </a:prstGeom>
          <a:solidFill>
            <a:srgbClr val="A5002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F6C91705-67BF-C4E6-CE67-53FA0109D9CB}"/>
              </a:ext>
            </a:extLst>
          </p:cNvPr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5" name="Flowchart: Alternate Process 14">
            <a:extLst>
              <a:ext uri="{FF2B5EF4-FFF2-40B4-BE49-F238E27FC236}">
                <a16:creationId xmlns:a16="http://schemas.microsoft.com/office/drawing/2014/main" id="{900BCDF7-D848-99EC-CEAA-FCBCB57C7889}"/>
              </a:ext>
            </a:extLst>
          </p:cNvPr>
          <p:cNvSpPr/>
          <p:nvPr/>
        </p:nvSpPr>
        <p:spPr>
          <a:xfrm>
            <a:off x="9522823" y="5672126"/>
            <a:ext cx="2134674" cy="855009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BUZZ IN</a:t>
            </a:r>
          </a:p>
        </p:txBody>
      </p:sp>
      <p:pic>
        <p:nvPicPr>
          <p:cNvPr id="16" name="1 MINUTE COUNTDOWN TIMER (60 SECONDS TIMER)">
            <a:hlinkClick r:id="" action="ppaction://media"/>
            <a:extLst>
              <a:ext uri="{FF2B5EF4-FFF2-40B4-BE49-F238E27FC236}">
                <a16:creationId xmlns:a16="http://schemas.microsoft.com/office/drawing/2014/main" id="{EB9D3CB1-0C6F-1D47-5A74-0EBBA6512F2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41486" y="1995757"/>
            <a:ext cx="1336507" cy="751785"/>
          </a:xfrm>
          <a:prstGeom prst="rect">
            <a:avLst/>
          </a:prstGeom>
        </p:spPr>
      </p:pic>
      <p:sp>
        <p:nvSpPr>
          <p:cNvPr id="28" name="Double Wave 27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4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5" name="Double Wave 44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9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Double Wave 45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Grammar 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7" name="Double Wave 46">
            <a:extLst>
              <a:ext uri="{FF2B5EF4-FFF2-40B4-BE49-F238E27FC236}">
                <a16:creationId xmlns:a16="http://schemas.microsoft.com/office/drawing/2014/main" id="{2F9AC521-2D58-F888-8C01-ECAF079DAA57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1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8" name="Footer Placeholder 6">
            <a:extLst>
              <a:ext uri="{FF2B5EF4-FFF2-40B4-BE49-F238E27FC236}">
                <a16:creationId xmlns:a16="http://schemas.microsoft.com/office/drawing/2014/main" id="{4197D2A9-2877-C3AD-DBEF-96AB624CA8DF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 EDUCATIONAL COLLEGE				DATE: </a:t>
            </a:r>
            <a:r>
              <a:rPr lang="en-US" sz="24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/2/ 2025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8C7409-CA09-C102-45FE-6383950C80E3}"/>
              </a:ext>
            </a:extLst>
          </p:cNvPr>
          <p:cNvSpPr txBox="1"/>
          <p:nvPr/>
        </p:nvSpPr>
        <p:spPr>
          <a:xfrm>
            <a:off x="2412190" y="2081394"/>
            <a:ext cx="897095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🔹</a:t>
            </a:r>
            <a:endParaRPr lang="en-US" sz="2800" dirty="0"/>
          </a:p>
          <a:p>
            <a:r>
              <a:rPr lang="en-US" sz="2800" dirty="0"/>
              <a:t>In your language, do you join sentences in a similar way? How does it compare to English?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79BBB1-F425-BE13-09B3-7E2DF366A74A}"/>
              </a:ext>
            </a:extLst>
          </p:cNvPr>
          <p:cNvSpPr txBox="1"/>
          <p:nvPr/>
        </p:nvSpPr>
        <p:spPr>
          <a:xfrm>
            <a:off x="2570439" y="1298732"/>
            <a:ext cx="499212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CRITICAL THINKING</a:t>
            </a:r>
            <a:endParaRPr lang="ar-JO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6346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97FD2-4020-4B78-9E3B-C6907423E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9D5578-BC23-4B7F-87FA-9302E0C72354}"/>
              </a:ext>
            </a:extLst>
          </p:cNvPr>
          <p:cNvSpPr txBox="1"/>
          <p:nvPr/>
        </p:nvSpPr>
        <p:spPr>
          <a:xfrm>
            <a:off x="2184400" y="2092961"/>
            <a:ext cx="69596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/>
              <a:t>Which relative pronouns are most useful in daily conversation and why?</a:t>
            </a:r>
          </a:p>
        </p:txBody>
      </p:sp>
      <p:sp>
        <p:nvSpPr>
          <p:cNvPr id="5" name="Rounded Rectangle 23">
            <a:extLst>
              <a:ext uri="{FF2B5EF4-FFF2-40B4-BE49-F238E27FC236}">
                <a16:creationId xmlns:a16="http://schemas.microsoft.com/office/drawing/2014/main" id="{F657E2AD-BB6F-4058-9BAB-9F6E22B0909A}"/>
              </a:ext>
            </a:extLst>
          </p:cNvPr>
          <p:cNvSpPr/>
          <p:nvPr/>
        </p:nvSpPr>
        <p:spPr>
          <a:xfrm>
            <a:off x="1700582" y="542394"/>
            <a:ext cx="4547817" cy="103240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292612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152D0D-8EDF-439C-BC22-35D7A64CD696}"/>
              </a:ext>
            </a:extLst>
          </p:cNvPr>
          <p:cNvSpPr txBox="1"/>
          <p:nvPr/>
        </p:nvSpPr>
        <p:spPr>
          <a:xfrm>
            <a:off x="2047714" y="467070"/>
            <a:ext cx="6094708" cy="2266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Task: Complete the sentences with the correct relative                                                                                                                     pronoun when/that/why/where).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 like the car 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that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you bought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17145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This is the house 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where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I grew up in.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17145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That is the reason 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why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he was late.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228600" algn="l"/>
                <a:tab pos="45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 remember the day 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when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we went to the zoo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F207E7-C0F8-4ECC-B29C-548C77FDD59A}"/>
              </a:ext>
            </a:extLst>
          </p:cNvPr>
          <p:cNvSpPr txBox="1"/>
          <p:nvPr/>
        </p:nvSpPr>
        <p:spPr>
          <a:xfrm>
            <a:off x="2047714" y="2900886"/>
            <a:ext cx="6094708" cy="3845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Task: Complete the sentences with the correct relative pronoun.(where, that, when, why)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She remembers the day 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when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she won the first prize.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Do you know the reason 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why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he didn’t come to class?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That’s the restaurant 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where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we had dinner last night.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 like the book </a:t>
            </a:r>
            <a:r>
              <a:rPr lang="en-US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you gave me.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city </a:t>
            </a:r>
            <a:r>
              <a:rPr lang="en-US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where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he was born is famous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I’ll never forget the moment </a:t>
            </a:r>
            <a:r>
              <a:rPr lang="en-US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 said goodbye to my family.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 don’t understand the reason </a:t>
            </a:r>
            <a:r>
              <a:rPr lang="en-US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he is angry.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dress </a:t>
            </a:r>
            <a:r>
              <a:rPr lang="en-US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she bought is beautiful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8333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CC164B-7D7F-4201-89E4-6A58B256E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" y="181539"/>
            <a:ext cx="11249025" cy="64484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DA6B42-107C-4054-9C71-F9946CEA304A}"/>
              </a:ext>
            </a:extLst>
          </p:cNvPr>
          <p:cNvSpPr txBox="1"/>
          <p:nvPr/>
        </p:nvSpPr>
        <p:spPr>
          <a:xfrm>
            <a:off x="9298983" y="1108129"/>
            <a:ext cx="2185261" cy="5039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which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who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whose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whom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when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where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why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who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whose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19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8791" y="234834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5143" y="2873383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1495" y="33801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10641486" y="1179783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02:00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85143" y="4880714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8791" y="539834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AutoShape 2" descr="How To Make Pineapple Juice (With or Without Juicer) - Alphafoodie">
            <a:extLst>
              <a:ext uri="{FF2B5EF4-FFF2-40B4-BE49-F238E27FC236}">
                <a16:creationId xmlns:a16="http://schemas.microsoft.com/office/drawing/2014/main" id="{65E5477E-9648-1DAC-772D-6F59B8FF00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Double Wave 27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4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5" name="Double Wave 44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9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Double Wave 45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Grammar 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7" name="Double Wave 46">
            <a:extLst>
              <a:ext uri="{FF2B5EF4-FFF2-40B4-BE49-F238E27FC236}">
                <a16:creationId xmlns:a16="http://schemas.microsoft.com/office/drawing/2014/main" id="{2F9AC521-2D58-F888-8C01-ECAF079DAA57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1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8" name="Footer Placeholder 6">
            <a:extLst>
              <a:ext uri="{FF2B5EF4-FFF2-40B4-BE49-F238E27FC236}">
                <a16:creationId xmlns:a16="http://schemas.microsoft.com/office/drawing/2014/main" id="{4197D2A9-2877-C3AD-DBEF-96AB624CA8DF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 EDUCATIONAL COLLEGE				DATE: </a:t>
            </a:r>
            <a:r>
              <a:rPr lang="en-US" sz="24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/ 5/ 2025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6C0627-6399-F122-3B81-8ED05DFEEE2D}"/>
              </a:ext>
            </a:extLst>
          </p:cNvPr>
          <p:cNvSpPr txBox="1"/>
          <p:nvPr/>
        </p:nvSpPr>
        <p:spPr>
          <a:xfrm>
            <a:off x="2645545" y="1372997"/>
            <a:ext cx="321518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Differentiation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78DBB4E-1391-41F3-8F76-1CBCF5112563}"/>
              </a:ext>
            </a:extLst>
          </p:cNvPr>
          <p:cNvSpPr/>
          <p:nvPr/>
        </p:nvSpPr>
        <p:spPr>
          <a:xfrm>
            <a:off x="2579624" y="2159755"/>
            <a:ext cx="3947115" cy="1121479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Students 1+3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EF90DC3-7BBF-4ED5-890B-458273939561}"/>
              </a:ext>
            </a:extLst>
          </p:cNvPr>
          <p:cNvSpPr/>
          <p:nvPr/>
        </p:nvSpPr>
        <p:spPr>
          <a:xfrm>
            <a:off x="7130034" y="2181647"/>
            <a:ext cx="3947115" cy="1121479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Students 2+4 </a:t>
            </a:r>
          </a:p>
        </p:txBody>
      </p:sp>
      <p:sp>
        <p:nvSpPr>
          <p:cNvPr id="3" name="AutoShape 2" descr="Click Here Images – Browse 43,393 Stock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79624" y="3475522"/>
            <a:ext cx="3893025" cy="27981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Complete the sentences with the correct relative pronoun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030340" y="3457223"/>
            <a:ext cx="4151465" cy="28164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Complete the sentences with the correct relative pronoun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5179585"/>
            <a:ext cx="1432676" cy="115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884806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680" y="1177925"/>
            <a:ext cx="412496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Write a sentence using one of the relative pronouns we learned today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BF00A4-7352-41D2-9454-C50ABF460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080" y="0"/>
            <a:ext cx="6035040" cy="6858000"/>
          </a:xfrm>
          <a:prstGeom prst="rect">
            <a:avLst/>
          </a:prstGeom>
        </p:spPr>
      </p:pic>
      <p:sp>
        <p:nvSpPr>
          <p:cNvPr id="6" name="Rounded Rectangle 43">
            <a:extLst>
              <a:ext uri="{FF2B5EF4-FFF2-40B4-BE49-F238E27FC236}">
                <a16:creationId xmlns:a16="http://schemas.microsoft.com/office/drawing/2014/main" id="{576675A1-4B3F-4ED3-AFFC-887950F3D05C}"/>
              </a:ext>
            </a:extLst>
          </p:cNvPr>
          <p:cNvSpPr/>
          <p:nvPr/>
        </p:nvSpPr>
        <p:spPr>
          <a:xfrm>
            <a:off x="838200" y="36512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7E960E-53F8-4578-A7D2-C8F76B71224E}"/>
              </a:ext>
            </a:extLst>
          </p:cNvPr>
          <p:cNvSpPr txBox="1"/>
          <p:nvPr/>
        </p:nvSpPr>
        <p:spPr>
          <a:xfrm>
            <a:off x="248920" y="3429000"/>
            <a:ext cx="44094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https://padlet.com/alselaweamneh/bulletin-board-qlgm7pd39mp0q5za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3023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CC164B-7D7F-4201-89E4-6A58B256E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" y="181539"/>
            <a:ext cx="11249025" cy="64484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DA6B42-107C-4054-9C71-F9946CEA304A}"/>
              </a:ext>
            </a:extLst>
          </p:cNvPr>
          <p:cNvSpPr txBox="1"/>
          <p:nvPr/>
        </p:nvSpPr>
        <p:spPr>
          <a:xfrm>
            <a:off x="9298983" y="1108129"/>
            <a:ext cx="2185261" cy="5039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which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who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whose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whom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when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where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why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who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whose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06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212AFA-574A-39BB-FD36-19458CF09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44339689-EA43-87AD-60C4-11B66EAAE3E5}"/>
              </a:ext>
            </a:extLst>
          </p:cNvPr>
          <p:cNvSpPr/>
          <p:nvPr/>
        </p:nvSpPr>
        <p:spPr>
          <a:xfrm>
            <a:off x="106042" y="1102368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07F1FF61-316F-6A40-EB9A-93C98D23ACF0}"/>
              </a:ext>
            </a:extLst>
          </p:cNvPr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465CBC12-843F-CD4E-5EC7-5069E14686A9}"/>
              </a:ext>
            </a:extLst>
          </p:cNvPr>
          <p:cNvSpPr/>
          <p:nvPr/>
        </p:nvSpPr>
        <p:spPr>
          <a:xfrm>
            <a:off x="43937" y="33471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4FE16838-F5B3-39EE-614A-E91ED7DEAC5F}"/>
              </a:ext>
            </a:extLst>
          </p:cNvPr>
          <p:cNvSpPr/>
          <p:nvPr/>
        </p:nvSpPr>
        <p:spPr>
          <a:xfrm>
            <a:off x="98791" y="495340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1052BCC3-D407-6F09-EFA4-1F566516B530}"/>
              </a:ext>
            </a:extLst>
          </p:cNvPr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45191F8B-35BA-D672-1537-29519FE50A12}"/>
              </a:ext>
            </a:extLst>
          </p:cNvPr>
          <p:cNvSpPr/>
          <p:nvPr/>
        </p:nvSpPr>
        <p:spPr>
          <a:xfrm>
            <a:off x="106042" y="443441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ED0880CC-0806-8E80-8B89-23E5DE07322F}"/>
              </a:ext>
            </a:extLst>
          </p:cNvPr>
          <p:cNvSpPr/>
          <p:nvPr/>
        </p:nvSpPr>
        <p:spPr>
          <a:xfrm>
            <a:off x="167748" y="5406201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5044C804-D6AB-BDB8-3387-6F5F8AC9FD94}"/>
              </a:ext>
            </a:extLst>
          </p:cNvPr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659B593-524B-7BDB-2834-350D1E25F467}"/>
              </a:ext>
            </a:extLst>
          </p:cNvPr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FB231E24-32FF-37B5-8E8B-5F770C3045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6B1308AE-8FEC-57DE-FEF8-873E7CBCCB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DC93179D-D8AC-7D2D-D8D6-F6498AC23D25}"/>
              </a:ext>
            </a:extLst>
          </p:cNvPr>
          <p:cNvSpPr/>
          <p:nvPr/>
        </p:nvSpPr>
        <p:spPr>
          <a:xfrm>
            <a:off x="68468" y="241523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54BA98EB-4DD2-D9BA-FCB4-A613EDE372D0}"/>
              </a:ext>
            </a:extLst>
          </p:cNvPr>
          <p:cNvSpPr/>
          <p:nvPr/>
        </p:nvSpPr>
        <p:spPr>
          <a:xfrm>
            <a:off x="43937" y="2881977"/>
            <a:ext cx="2227050" cy="360040"/>
          </a:xfrm>
          <a:prstGeom prst="roundRect">
            <a:avLst/>
          </a:prstGeom>
          <a:solidFill>
            <a:srgbClr val="A5002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F6C91705-67BF-C4E6-CE67-53FA0109D9CB}"/>
              </a:ext>
            </a:extLst>
          </p:cNvPr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5" name="Flowchart: Alternate Process 14">
            <a:extLst>
              <a:ext uri="{FF2B5EF4-FFF2-40B4-BE49-F238E27FC236}">
                <a16:creationId xmlns:a16="http://schemas.microsoft.com/office/drawing/2014/main" id="{900BCDF7-D848-99EC-CEAA-FCBCB57C7889}"/>
              </a:ext>
            </a:extLst>
          </p:cNvPr>
          <p:cNvSpPr/>
          <p:nvPr/>
        </p:nvSpPr>
        <p:spPr>
          <a:xfrm>
            <a:off x="9522823" y="5672126"/>
            <a:ext cx="2134674" cy="855009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BUZZ IN</a:t>
            </a:r>
          </a:p>
        </p:txBody>
      </p:sp>
      <p:pic>
        <p:nvPicPr>
          <p:cNvPr id="16" name="1 MINUTE COUNTDOWN TIMER (60 SECONDS TIMER)">
            <a:hlinkClick r:id="" action="ppaction://media"/>
            <a:extLst>
              <a:ext uri="{FF2B5EF4-FFF2-40B4-BE49-F238E27FC236}">
                <a16:creationId xmlns:a16="http://schemas.microsoft.com/office/drawing/2014/main" id="{EB9D3CB1-0C6F-1D47-5A74-0EBBA6512F2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41486" y="1995757"/>
            <a:ext cx="1336507" cy="751785"/>
          </a:xfrm>
          <a:prstGeom prst="rect">
            <a:avLst/>
          </a:prstGeom>
        </p:spPr>
      </p:pic>
      <p:sp>
        <p:nvSpPr>
          <p:cNvPr id="28" name="Double Wave 27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4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5" name="Double Wave 44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9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Double Wave 45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Grammar 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7" name="Double Wave 46">
            <a:extLst>
              <a:ext uri="{FF2B5EF4-FFF2-40B4-BE49-F238E27FC236}">
                <a16:creationId xmlns:a16="http://schemas.microsoft.com/office/drawing/2014/main" id="{2F9AC521-2D58-F888-8C01-ECAF079DAA57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1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8" name="Footer Placeholder 6">
            <a:extLst>
              <a:ext uri="{FF2B5EF4-FFF2-40B4-BE49-F238E27FC236}">
                <a16:creationId xmlns:a16="http://schemas.microsoft.com/office/drawing/2014/main" id="{4197D2A9-2877-C3AD-DBEF-96AB624CA8DF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 EDUCATIONAL COLLEGE				DATE: </a:t>
            </a:r>
            <a:r>
              <a:rPr lang="en-US" sz="24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/ 2025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79BBB1-F425-BE13-09B3-7E2DF366A74A}"/>
              </a:ext>
            </a:extLst>
          </p:cNvPr>
          <p:cNvSpPr txBox="1"/>
          <p:nvPr/>
        </p:nvSpPr>
        <p:spPr>
          <a:xfrm>
            <a:off x="2570439" y="1298732"/>
            <a:ext cx="499212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CRITICAL THINKING</a:t>
            </a:r>
            <a:endParaRPr lang="ar-JO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75301" y="3874324"/>
            <a:ext cx="1762125" cy="1371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30324" y="2136339"/>
            <a:ext cx="75440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Critical Thinking Questions (5 minutes)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Why do writers and speakers join two sentences with relative pronouns instead of keeping them separate?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How does the meaning change if you use the wrong relative pronoun?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your opinion, which relative pronouns are most useful in daily conversation and why?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Can relative clauses make a sentence </a:t>
            </a:r>
            <a:r>
              <a:rPr lang="en-US" b="1" dirty="0"/>
              <a:t>more precise or more confusing</a:t>
            </a:r>
            <a:r>
              <a:rPr lang="en-US" dirty="0"/>
              <a:t>? Explain.</a:t>
            </a:r>
          </a:p>
        </p:txBody>
      </p:sp>
    </p:spTree>
    <p:extLst>
      <p:ext uri="{BB962C8B-B14F-4D97-AF65-F5344CB8AC3E}">
        <p14:creationId xmlns:p14="http://schemas.microsoft.com/office/powerpoint/2010/main" val="33017478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Ticket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822" y="423126"/>
            <a:ext cx="4952184" cy="643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301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8791" y="234834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5143" y="2873383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1495" y="33801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  <a:solidFill>
            <a:srgbClr val="A5002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10641486" y="1179783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617073" y="266559"/>
              <a:ext cx="1299081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01:30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85143" y="4880714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8791" y="539834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5" name="Double Wave 44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1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Double Wave 45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9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7" name="Double Wave 46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Grammar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8" name="Double Wave 47">
            <a:extLst>
              <a:ext uri="{FF2B5EF4-FFF2-40B4-BE49-F238E27FC236}">
                <a16:creationId xmlns:a16="http://schemas.microsoft.com/office/drawing/2014/main" id="{2F9AC521-2D58-F888-8C01-ECAF079DAA57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1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EB0D5A-56A0-0C12-576F-8C6F5EE9AD90}"/>
              </a:ext>
            </a:extLst>
          </p:cNvPr>
          <p:cNvSpPr txBox="1"/>
          <p:nvPr/>
        </p:nvSpPr>
        <p:spPr>
          <a:xfrm>
            <a:off x="2395515" y="1243256"/>
            <a:ext cx="249760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 UP</a:t>
            </a:r>
            <a:endParaRPr lang="ar-JO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94670" y="1928201"/>
            <a:ext cx="7732955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Chain game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 turns speaking 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  the words using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          Which        Who </a:t>
            </a:r>
          </a:p>
          <a:p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 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Park 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Phone 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Spotlight Classrooms: Kagan 101: Round ...">
            <a:extLst>
              <a:ext uri="{FF2B5EF4-FFF2-40B4-BE49-F238E27FC236}">
                <a16:creationId xmlns:a16="http://schemas.microsoft.com/office/drawing/2014/main" id="{09B84E6A-7208-48A3-9D7D-5F1D7EFF8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359" y="3006671"/>
            <a:ext cx="2489863" cy="224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Curved Left 2">
            <a:extLst>
              <a:ext uri="{FF2B5EF4-FFF2-40B4-BE49-F238E27FC236}">
                <a16:creationId xmlns:a16="http://schemas.microsoft.com/office/drawing/2014/main" id="{CC44EF85-6645-4FFF-8643-DC15EF4AEF9B}"/>
              </a:ext>
            </a:extLst>
          </p:cNvPr>
          <p:cNvSpPr/>
          <p:nvPr/>
        </p:nvSpPr>
        <p:spPr>
          <a:xfrm>
            <a:off x="10910923" y="2083359"/>
            <a:ext cx="1039385" cy="393656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Arrow: Curved Left 27">
            <a:extLst>
              <a:ext uri="{FF2B5EF4-FFF2-40B4-BE49-F238E27FC236}">
                <a16:creationId xmlns:a16="http://schemas.microsoft.com/office/drawing/2014/main" id="{18DA95F0-2968-4F27-8933-0C219ACC179B}"/>
              </a:ext>
            </a:extLst>
          </p:cNvPr>
          <p:cNvSpPr/>
          <p:nvPr/>
        </p:nvSpPr>
        <p:spPr>
          <a:xfrm rot="10800000">
            <a:off x="8786476" y="1998230"/>
            <a:ext cx="1137656" cy="397024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91482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85143" y="2400469"/>
            <a:ext cx="2158810" cy="36004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31173" y="539719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1495" y="33801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85143" y="4880714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2933" y="293020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5" name="Double Wave 44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1 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Double Wave 45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9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7" name="Double Wave 46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Grammar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8" name="Double Wave 47">
            <a:extLst>
              <a:ext uri="{FF2B5EF4-FFF2-40B4-BE49-F238E27FC236}">
                <a16:creationId xmlns:a16="http://schemas.microsoft.com/office/drawing/2014/main" id="{2F9AC521-2D58-F888-8C01-ECAF079DAA57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1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28" name="1 MINUTE COUNTDOWN TIMER (60 SECONDS TIMER)">
            <a:hlinkClick r:id="" action="ppaction://media"/>
            <a:extLst>
              <a:ext uri="{FF2B5EF4-FFF2-40B4-BE49-F238E27FC236}">
                <a16:creationId xmlns:a16="http://schemas.microsoft.com/office/drawing/2014/main" id="{DD2C78B6-5D7A-1ADE-4E16-7ADCB181920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20882" y="1144277"/>
            <a:ext cx="1336507" cy="75178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0BF14BB-81AF-497F-A007-656759DA6E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89859" y="2435665"/>
            <a:ext cx="2733675" cy="16668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60320" y="1631016"/>
            <a:ext cx="6244046" cy="3372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types of pronouns do we have in English 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55397" y="5886347"/>
            <a:ext cx="2145978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8125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8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C4D300-2A15-436F-BA08-1C98C4752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637" y="1471759"/>
            <a:ext cx="9262820" cy="5044871"/>
          </a:xfrm>
          <a:prstGeom prst="rect">
            <a:avLst/>
          </a:prstGeom>
        </p:spPr>
      </p:pic>
      <p:sp>
        <p:nvSpPr>
          <p:cNvPr id="4" name="Rounded Rectangle 30">
            <a:extLst>
              <a:ext uri="{FF2B5EF4-FFF2-40B4-BE49-F238E27FC236}">
                <a16:creationId xmlns:a16="http://schemas.microsoft.com/office/drawing/2014/main" id="{65CF5987-EF12-4B66-AFC0-B7DB567A310C}"/>
              </a:ext>
            </a:extLst>
          </p:cNvPr>
          <p:cNvSpPr/>
          <p:nvPr/>
        </p:nvSpPr>
        <p:spPr>
          <a:xfrm>
            <a:off x="3264145" y="40506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61016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212AFA-574A-39BB-FD36-19458CF09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44339689-EA43-87AD-60C4-11B66EAAE3E5}"/>
              </a:ext>
            </a:extLst>
          </p:cNvPr>
          <p:cNvSpPr/>
          <p:nvPr/>
        </p:nvSpPr>
        <p:spPr>
          <a:xfrm>
            <a:off x="106042" y="1102368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07F1FF61-316F-6A40-EB9A-93C98D23ACF0}"/>
              </a:ext>
            </a:extLst>
          </p:cNvPr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465CBC12-843F-CD4E-5EC7-5069E14686A9}"/>
              </a:ext>
            </a:extLst>
          </p:cNvPr>
          <p:cNvSpPr/>
          <p:nvPr/>
        </p:nvSpPr>
        <p:spPr>
          <a:xfrm>
            <a:off x="43937" y="33471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4FE16838-F5B3-39EE-614A-E91ED7DEAC5F}"/>
              </a:ext>
            </a:extLst>
          </p:cNvPr>
          <p:cNvSpPr/>
          <p:nvPr/>
        </p:nvSpPr>
        <p:spPr>
          <a:xfrm>
            <a:off x="98791" y="495340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1052BCC3-D407-6F09-EFA4-1F566516B530}"/>
              </a:ext>
            </a:extLst>
          </p:cNvPr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45191F8B-35BA-D672-1537-29519FE50A12}"/>
              </a:ext>
            </a:extLst>
          </p:cNvPr>
          <p:cNvSpPr/>
          <p:nvPr/>
        </p:nvSpPr>
        <p:spPr>
          <a:xfrm>
            <a:off x="106042" y="443441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ED0880CC-0806-8E80-8B89-23E5DE07322F}"/>
              </a:ext>
            </a:extLst>
          </p:cNvPr>
          <p:cNvSpPr/>
          <p:nvPr/>
        </p:nvSpPr>
        <p:spPr>
          <a:xfrm>
            <a:off x="167748" y="5406201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5044C804-D6AB-BDB8-3387-6F5F8AC9FD94}"/>
              </a:ext>
            </a:extLst>
          </p:cNvPr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659B593-524B-7BDB-2834-350D1E25F467}"/>
              </a:ext>
            </a:extLst>
          </p:cNvPr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FB231E24-32FF-37B5-8E8B-5F770C3045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6B1308AE-8FEC-57DE-FEF8-873E7CBCCB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DC93179D-D8AC-7D2D-D8D6-F6498AC23D25}"/>
              </a:ext>
            </a:extLst>
          </p:cNvPr>
          <p:cNvSpPr/>
          <p:nvPr/>
        </p:nvSpPr>
        <p:spPr>
          <a:xfrm>
            <a:off x="68468" y="241523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54BA98EB-4DD2-D9BA-FCB4-A613EDE372D0}"/>
              </a:ext>
            </a:extLst>
          </p:cNvPr>
          <p:cNvSpPr/>
          <p:nvPr/>
        </p:nvSpPr>
        <p:spPr>
          <a:xfrm>
            <a:off x="43937" y="2881977"/>
            <a:ext cx="2227050" cy="360040"/>
          </a:xfrm>
          <a:prstGeom prst="roundRect">
            <a:avLst/>
          </a:prstGeom>
          <a:solidFill>
            <a:srgbClr val="A5002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F6C91705-67BF-C4E6-CE67-53FA0109D9CB}"/>
              </a:ext>
            </a:extLst>
          </p:cNvPr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5" name="Flowchart: Alternate Process 14">
            <a:extLst>
              <a:ext uri="{FF2B5EF4-FFF2-40B4-BE49-F238E27FC236}">
                <a16:creationId xmlns:a16="http://schemas.microsoft.com/office/drawing/2014/main" id="{900BCDF7-D848-99EC-CEAA-FCBCB57C7889}"/>
              </a:ext>
            </a:extLst>
          </p:cNvPr>
          <p:cNvSpPr/>
          <p:nvPr/>
        </p:nvSpPr>
        <p:spPr>
          <a:xfrm>
            <a:off x="9522823" y="5672126"/>
            <a:ext cx="2134674" cy="855009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BUZZ IN</a:t>
            </a:r>
          </a:p>
        </p:txBody>
      </p:sp>
      <p:pic>
        <p:nvPicPr>
          <p:cNvPr id="16" name="1 MINUTE COUNTDOWN TIMER (60 SECONDS TIMER)">
            <a:hlinkClick r:id="" action="ppaction://media"/>
            <a:extLst>
              <a:ext uri="{FF2B5EF4-FFF2-40B4-BE49-F238E27FC236}">
                <a16:creationId xmlns:a16="http://schemas.microsoft.com/office/drawing/2014/main" id="{EB9D3CB1-0C6F-1D47-5A74-0EBBA6512F2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41486" y="1995757"/>
            <a:ext cx="1336507" cy="751785"/>
          </a:xfrm>
          <a:prstGeom prst="rect">
            <a:avLst/>
          </a:prstGeom>
        </p:spPr>
      </p:pic>
      <p:sp>
        <p:nvSpPr>
          <p:cNvPr id="28" name="Double Wave 27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4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5" name="Double Wave 44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9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Double Wave 45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Grammar 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7" name="Double Wave 46">
            <a:extLst>
              <a:ext uri="{FF2B5EF4-FFF2-40B4-BE49-F238E27FC236}">
                <a16:creationId xmlns:a16="http://schemas.microsoft.com/office/drawing/2014/main" id="{2F9AC521-2D58-F888-8C01-ECAF079DAA57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1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8" name="Footer Placeholder 6">
            <a:extLst>
              <a:ext uri="{FF2B5EF4-FFF2-40B4-BE49-F238E27FC236}">
                <a16:creationId xmlns:a16="http://schemas.microsoft.com/office/drawing/2014/main" id="{4197D2A9-2877-C3AD-DBEF-96AB624CA8DF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 EDUCATIONAL COLLEGE				DATE: </a:t>
            </a:r>
            <a:r>
              <a:rPr lang="en-US" sz="24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/2/ 2025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8C7409-CA09-C102-45FE-6383950C80E3}"/>
              </a:ext>
            </a:extLst>
          </p:cNvPr>
          <p:cNvSpPr txBox="1"/>
          <p:nvPr/>
        </p:nvSpPr>
        <p:spPr>
          <a:xfrm>
            <a:off x="2412190" y="2081394"/>
            <a:ext cx="89709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🔹 </a:t>
            </a:r>
            <a:r>
              <a:rPr lang="en-US" sz="2800" dirty="0"/>
              <a:t>Why do you think English has words like </a:t>
            </a:r>
            <a:r>
              <a:rPr lang="en-US" sz="2800" i="1" dirty="0"/>
              <a:t>who, which, that</a:t>
            </a:r>
            <a:r>
              <a:rPr lang="en-US" sz="2800" dirty="0"/>
              <a:t> to connect sentences instead of keeping them separate?</a:t>
            </a:r>
          </a:p>
          <a:p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79BBB1-F425-BE13-09B3-7E2DF366A74A}"/>
              </a:ext>
            </a:extLst>
          </p:cNvPr>
          <p:cNvSpPr txBox="1"/>
          <p:nvPr/>
        </p:nvSpPr>
        <p:spPr>
          <a:xfrm>
            <a:off x="2570439" y="1298732"/>
            <a:ext cx="499212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CRITICAL THINKING</a:t>
            </a:r>
            <a:endParaRPr lang="ar-JO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0021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2625" y="3429000"/>
            <a:ext cx="2158810" cy="36004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1520" y="390510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1495" y="539070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1520" y="488301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115209" y="2371115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51023" y="287676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8791" y="59159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AutoShape 2" descr="How To Make Pineapple Juice (With or Without Juicer) - Alphafoodie">
            <a:extLst>
              <a:ext uri="{FF2B5EF4-FFF2-40B4-BE49-F238E27FC236}">
                <a16:creationId xmlns:a16="http://schemas.microsoft.com/office/drawing/2014/main" id="{65E5477E-9648-1DAC-772D-6F59B8FF00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Double Wave 27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UNIT:4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5" name="Double Wave 44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9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Double Wave 45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Grammar  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7" name="Double Wave 46">
            <a:extLst>
              <a:ext uri="{FF2B5EF4-FFF2-40B4-BE49-F238E27FC236}">
                <a16:creationId xmlns:a16="http://schemas.microsoft.com/office/drawing/2014/main" id="{2F9AC521-2D58-F888-8C01-ECAF079DAA57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1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8" name="Footer Placeholder 6">
            <a:extLst>
              <a:ext uri="{FF2B5EF4-FFF2-40B4-BE49-F238E27FC236}">
                <a16:creationId xmlns:a16="http://schemas.microsoft.com/office/drawing/2014/main" id="{4197D2A9-2877-C3AD-DBEF-96AB624CA8DF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 EDUCATIONAL COLLEGE				DATE: </a:t>
            </a:r>
            <a:r>
              <a:rPr lang="en-US" sz="24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/  / 2025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2534195" y="1766316"/>
            <a:ext cx="8737250" cy="149975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 assessment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31032BB-3630-4824-9855-4B3F447B6C2D}"/>
              </a:ext>
            </a:extLst>
          </p:cNvPr>
          <p:cNvSpPr txBox="1"/>
          <p:nvPr/>
        </p:nvSpPr>
        <p:spPr>
          <a:xfrm>
            <a:off x="2869124" y="3618811"/>
            <a:ext cx="61489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https://create.kahoot.it/share/relative-pronouns/0d6feac3-a510-44a5-8a13-6cf469cd9eb9</a:t>
            </a:r>
            <a:endParaRPr lang="en-US" dirty="0"/>
          </a:p>
        </p:txBody>
      </p:sp>
      <p:pic>
        <p:nvPicPr>
          <p:cNvPr id="2050" name="Picture 2" descr="Kahoot! – Instructional Development">
            <a:extLst>
              <a:ext uri="{FF2B5EF4-FFF2-40B4-BE49-F238E27FC236}">
                <a16:creationId xmlns:a16="http://schemas.microsoft.com/office/drawing/2014/main" id="{804358A8-B9E4-4F4A-9D35-3F12897B2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254" y="461788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3797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6736" y="0"/>
            <a:ext cx="9366325" cy="66843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Relative pronouns :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806319"/>
              </p:ext>
            </p:extLst>
          </p:nvPr>
        </p:nvGraphicFramePr>
        <p:xfrm>
          <a:off x="714916" y="668435"/>
          <a:ext cx="10358844" cy="55975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7286">
                  <a:extLst>
                    <a:ext uri="{9D8B030D-6E8A-4147-A177-3AD203B41FA5}">
                      <a16:colId xmlns:a16="http://schemas.microsoft.com/office/drawing/2014/main" val="3952331133"/>
                    </a:ext>
                  </a:extLst>
                </a:gridCol>
                <a:gridCol w="8441558">
                  <a:extLst>
                    <a:ext uri="{9D8B030D-6E8A-4147-A177-3AD203B41FA5}">
                      <a16:colId xmlns:a16="http://schemas.microsoft.com/office/drawing/2014/main" val="3185002874"/>
                    </a:ext>
                  </a:extLst>
                </a:gridCol>
              </a:tblGrid>
              <a:tr h="69969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Who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subject pronoun for people only. 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E.g. The man </a:t>
                      </a:r>
                      <a:r>
                        <a:rPr lang="en-US" sz="1800" b="1" u="sng" dirty="0">
                          <a:solidFill>
                            <a:schemeClr val="tx1"/>
                          </a:solidFill>
                          <a:effectLst/>
                        </a:rPr>
                        <a:t>who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 helped me was old.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624639"/>
                  </a:ext>
                </a:extLst>
              </a:tr>
              <a:tr h="6482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Whom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Object pronoun for people only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 man </a:t>
                      </a:r>
                      <a:r>
                        <a:rPr lang="en-US" sz="1800" b="1" u="sng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whom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I saw was old.</a:t>
                      </a: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131338"/>
                  </a:ext>
                </a:extLst>
              </a:tr>
              <a:tr h="5872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Whose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used for possessions.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E.g. The man </a:t>
                      </a:r>
                      <a:r>
                        <a:rPr lang="en-US" sz="1800" b="1" u="sng" dirty="0">
                          <a:solidFill>
                            <a:schemeClr val="tx1"/>
                          </a:solidFill>
                          <a:effectLst/>
                        </a:rPr>
                        <a:t>whose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 house was for sale was old.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556483"/>
                  </a:ext>
                </a:extLst>
              </a:tr>
              <a:tr h="6254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Which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subject and object pronoun used for things only. 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E.g. The book, </a:t>
                      </a:r>
                      <a:r>
                        <a:rPr lang="en-US" sz="1800" b="1" u="sng" dirty="0">
                          <a:solidFill>
                            <a:schemeClr val="tx1"/>
                          </a:solidFill>
                          <a:effectLst/>
                        </a:rPr>
                        <a:t>which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 I saw, was red.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2311447"/>
                  </a:ext>
                </a:extLst>
              </a:tr>
              <a:tr h="6406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Where</a:t>
                      </a:r>
                      <a:endParaRPr lang="en-US" sz="18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used for places.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E.g. The restaurant </a:t>
                      </a:r>
                      <a:r>
                        <a:rPr lang="en-US" sz="1800" b="1" u="sng" dirty="0">
                          <a:effectLst/>
                        </a:rPr>
                        <a:t>where</a:t>
                      </a:r>
                      <a:r>
                        <a:rPr lang="en-US" sz="1800" b="1" dirty="0">
                          <a:effectLst/>
                        </a:rPr>
                        <a:t> we met was downtown.</a:t>
                      </a:r>
                      <a:endParaRPr lang="en-US" sz="18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8990351"/>
                  </a:ext>
                </a:extLst>
              </a:tr>
              <a:tr h="5491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When</a:t>
                      </a:r>
                      <a:endParaRPr lang="en-US" sz="18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used for times.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E.g. The day </a:t>
                      </a:r>
                      <a:r>
                        <a:rPr lang="en-US" sz="1800" b="1" u="sng" dirty="0">
                          <a:effectLst/>
                        </a:rPr>
                        <a:t>when</a:t>
                      </a:r>
                      <a:r>
                        <a:rPr lang="en-US" sz="1800" b="1" dirty="0">
                          <a:effectLst/>
                        </a:rPr>
                        <a:t> we met was cloudy.</a:t>
                      </a:r>
                      <a:endParaRPr lang="en-US" sz="18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8087706"/>
                  </a:ext>
                </a:extLst>
              </a:tr>
              <a:tr h="7497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Why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Refers to a reason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E.g. That’s the reason </a:t>
                      </a:r>
                      <a:r>
                        <a:rPr lang="en-US" sz="1800" b="1" u="sng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why</a:t>
                      </a:r>
                      <a:r>
                        <a:rPr lang="en-US" sz="18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I cancelled the meeting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7454045"/>
                  </a:ext>
                </a:extLst>
              </a:tr>
              <a:tr h="7497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That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Refers to both people and things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Works as the subject and object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E.g. The boss didn’t like the guy </a:t>
                      </a:r>
                      <a:r>
                        <a:rPr lang="en-US" sz="1800" b="1" u="sng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that</a:t>
                      </a:r>
                      <a:r>
                        <a:rPr lang="en-US" sz="18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you brought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 cake </a:t>
                      </a:r>
                      <a:r>
                        <a:rPr lang="en-US" sz="1800" b="1" u="sng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that</a:t>
                      </a:r>
                      <a:r>
                        <a:rPr lang="en-US" sz="18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you baked was delicious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5485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363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7d3d12-a688-4a65-9735-5d5242335cee">
      <Terms xmlns="http://schemas.microsoft.com/office/infopath/2007/PartnerControls"/>
    </lcf76f155ced4ddcb4097134ff3c332f>
    <TaxCatchAll xmlns="3e03e693-6f57-4a0f-8762-2487ed846c1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CD5A634654594FBBFFA6A58C1B7A05" ma:contentTypeVersion="13" ma:contentTypeDescription="Create a new document." ma:contentTypeScope="" ma:versionID="f37b025c4973909104dde76a9bef02f9">
  <xsd:schema xmlns:xsd="http://www.w3.org/2001/XMLSchema" xmlns:xs="http://www.w3.org/2001/XMLSchema" xmlns:p="http://schemas.microsoft.com/office/2006/metadata/properties" xmlns:ns2="0b7d3d12-a688-4a65-9735-5d5242335cee" xmlns:ns3="3e03e693-6f57-4a0f-8762-2487ed846c1c" targetNamespace="http://schemas.microsoft.com/office/2006/metadata/properties" ma:root="true" ma:fieldsID="e92a64b099f2c24ff20cae5981273d1c" ns2:_="" ns3:_="">
    <xsd:import namespace="0b7d3d12-a688-4a65-9735-5d5242335cee"/>
    <xsd:import namespace="3e03e693-6f57-4a0f-8762-2487ed846c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7d3d12-a688-4a65-9735-5d5242335c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3d429481-e3d0-471e-bc25-7565d51e70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03e693-6f57-4a0f-8762-2487ed846c1c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824593b5-bb6d-4ace-b8b0-595ce26c6980}" ma:internalName="TaxCatchAll" ma:showField="CatchAllData" ma:web="3e03e693-6f57-4a0f-8762-2487ed846c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035470-EF83-42A2-B100-3741CE9E0B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FCA98A1-0750-4C2A-BC0B-E63D3C9E5312}">
  <ds:schemaRefs>
    <ds:schemaRef ds:uri="http://purl.org/dc/dcmitype/"/>
    <ds:schemaRef ds:uri="3e03e693-6f57-4a0f-8762-2487ed846c1c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0b7d3d12-a688-4a65-9735-5d5242335cee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DD6869F0-D1B4-49F3-A5F8-3B0C5020DC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7d3d12-a688-4a65-9735-5d5242335cee"/>
    <ds:schemaRef ds:uri="3e03e693-6f57-4a0f-8762-2487ed846c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5061</TotalTime>
  <Words>2009</Words>
  <Application>Microsoft Office PowerPoint</Application>
  <PresentationFormat>Widescreen</PresentationFormat>
  <Paragraphs>389</Paragraphs>
  <Slides>38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Adobe Arabic</vt:lpstr>
      <vt:lpstr>Arial</vt:lpstr>
      <vt:lpstr>Calibri</vt:lpstr>
      <vt:lpstr>Calibri Light</vt:lpstr>
      <vt:lpstr>Cambria</vt:lpstr>
      <vt:lpstr>Georgia</vt:lpstr>
      <vt:lpstr>HelveticaNeueLT Arabic 45 Light</vt:lpstr>
      <vt:lpstr>HelveticaNeueLT Arabic 55 Roman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Relative pronouns : </vt:lpstr>
      <vt:lpstr>PowerPoint Presentation</vt:lpstr>
      <vt:lpstr>*  The musician who wrote this song is Canadian.   * The teacher who explained the lesson is smart .     </vt:lpstr>
      <vt:lpstr>1- My previous house, which was quite small, was in Coventry.  2- I did well in chemistry, which was always my favorite subject.  3- The car which I like to own is very expensive .    </vt:lpstr>
      <vt:lpstr>The boy whom I met yesterday is very friendly.</vt:lpstr>
      <vt:lpstr>1. The author, whom I talked to is well-known.                 The action is “ I talked to” who is doing the talking? Who is receiving the action?  </vt:lpstr>
      <vt:lpstr>I talked to a man. His wife /the man’s wife had died the year before.                                  His                                  Her   + Noun                                  Their                                  Our                                        I talked to a man Whose wife had died the year before .    </vt:lpstr>
      <vt:lpstr>PowerPoint Presentation</vt:lpstr>
      <vt:lpstr>PowerPoint Presentation</vt:lpstr>
      <vt:lpstr>What is a relative clause or  Adjective Clause :       </vt:lpstr>
      <vt:lpstr>PowerPoint Presentation</vt:lpstr>
      <vt:lpstr>PowerPoint Presentation</vt:lpstr>
      <vt:lpstr>PowerPoint Presentation</vt:lpstr>
      <vt:lpstr>PowerPoint Presentation</vt:lpstr>
      <vt:lpstr>1. The relative pronoun that is used to modify people is ________________  2. The relative pronoun that is used to modify things is ______________  3. The expression which starts with a relative pronoun is called _________  4. relative clauses are _____________</vt:lpstr>
      <vt:lpstr>PowerPoint Presentation</vt:lpstr>
      <vt:lpstr>PowerPoint Presentation</vt:lpstr>
      <vt:lpstr>  This is the park where we first met.”    Central Park, where we first met, is very beautiful.”    Where” is a relative pronoun used to refer to a place. It introduces a relative clause giving more information about a location mentioned in the main clause.  </vt:lpstr>
      <vt:lpstr>PowerPoint Presentation</vt:lpstr>
      <vt:lpstr>1- There are many reasons why I love teaching . 2- It is the reason why I hate arguing 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Write a sentence using one of the relative pronouns we learned today</vt:lpstr>
      <vt:lpstr>PowerPoint Presentation</vt:lpstr>
      <vt:lpstr>PowerPoint Presentation</vt:lpstr>
      <vt:lpstr>Exit Ticket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Ghassan Hazza</dc:creator>
  <cp:lastModifiedBy>ibrahim hussein</cp:lastModifiedBy>
  <cp:revision>365</cp:revision>
  <dcterms:created xsi:type="dcterms:W3CDTF">2019-06-13T08:00:41Z</dcterms:created>
  <dcterms:modified xsi:type="dcterms:W3CDTF">2025-09-25T05:23:02Z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0x0101005FCD5A634654594FBBFFA6A58C1B7A05</vt:lpwstr>
  </property>
  <property fmtid="{D5CDD505-2E9C-101B-9397-08002B2CF9AE}" pid="3" name="MediaServiceImageTags">
    <vt:lpwstr/>
  </property>
</Properties>
</file>