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399" r:id="rId6"/>
    <p:sldId id="340" r:id="rId7"/>
    <p:sldId id="341" r:id="rId8"/>
    <p:sldId id="326" r:id="rId9"/>
    <p:sldId id="346" r:id="rId10"/>
    <p:sldId id="357" r:id="rId11"/>
    <p:sldId id="359" r:id="rId12"/>
    <p:sldId id="355" r:id="rId13"/>
    <p:sldId id="361" r:id="rId14"/>
    <p:sldId id="367" r:id="rId15"/>
    <p:sldId id="362" r:id="rId16"/>
    <p:sldId id="384" r:id="rId17"/>
    <p:sldId id="385" r:id="rId18"/>
    <p:sldId id="387" r:id="rId19"/>
    <p:sldId id="388" r:id="rId20"/>
    <p:sldId id="400" r:id="rId21"/>
    <p:sldId id="382" r:id="rId22"/>
    <p:sldId id="383" r:id="rId23"/>
    <p:sldId id="393" r:id="rId24"/>
    <p:sldId id="386" r:id="rId25"/>
    <p:sldId id="395" r:id="rId26"/>
    <p:sldId id="380" r:id="rId27"/>
    <p:sldId id="390" r:id="rId28"/>
    <p:sldId id="391" r:id="rId29"/>
    <p:sldId id="392" r:id="rId30"/>
    <p:sldId id="397" r:id="rId31"/>
    <p:sldId id="396" r:id="rId32"/>
    <p:sldId id="398" r:id="rId33"/>
    <p:sldId id="373" r:id="rId34"/>
    <p:sldId id="337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29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9" autoAdjust="0"/>
    <p:restoredTop sz="94660"/>
  </p:normalViewPr>
  <p:slideViewPr>
    <p:cSldViewPr showGuides="1">
      <p:cViewPr varScale="1">
        <p:scale>
          <a:sx n="71" d="100"/>
          <a:sy n="71" d="100"/>
        </p:scale>
        <p:origin x="1738" y="48"/>
      </p:cViewPr>
      <p:guideLst>
        <p:guide orient="horz" pos="2232"/>
        <p:guide pos="29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C72AE8-7474-468B-ABA6-1BA60E090800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4A3F4-D171-45B4-BDFA-2E6C74BFC6D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4A3F4-D171-45B4-BDFA-2E6C74BFC6D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4A3F4-D171-45B4-BDFA-2E6C74BFC6D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4A3F4-D171-45B4-BDFA-2E6C74BFC6D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4A3F4-D171-45B4-BDFA-2E6C74BFC6D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image" Target="../media/image1.png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7620000" y="0"/>
            <a:ext cx="152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panose="05040102010807070707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panose="05040102010807070707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panose="05040102010807070707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1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wordwall.net/resource/2962479/english/noun-adjective-or-verb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irl Student Clipart | Clipart Panda - Free Clipart Images | Writing  images, Writing clipart, Clip art freebie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0" y="2438400"/>
            <a:ext cx="2825115" cy="31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8,500+ Child Writing Stock Illustrations, Royalty-Free Vector Graphics &amp;  Clip Art - iStock | Young child writing, Child writing letter, Child  writing a lette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035" y="2743200"/>
            <a:ext cx="2590165" cy="280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4400" y="228600"/>
            <a:ext cx="5987415" cy="2676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Comic Sans MS" panose="030F0702030302020204" charset="0"/>
                <a:cs typeface="Comic Sans MS" panose="030F0702030302020204" charset="0"/>
              </a:rPr>
              <a:t>Unit</a:t>
            </a:r>
            <a:r>
              <a:rPr lang="ar-SA" sz="2800" b="1" dirty="0">
                <a:latin typeface="Comic Sans MS" panose="030F0702030302020204" charset="0"/>
                <a:cs typeface="Comic Sans MS" panose="030F0702030302020204" charset="0"/>
              </a:rPr>
              <a:t> : </a:t>
            </a:r>
            <a:r>
              <a:rPr lang="en-GB" sz="2800" b="1" dirty="0">
                <a:latin typeface="Comic Sans MS" panose="030F0702030302020204" charset="0"/>
                <a:cs typeface="Comic Sans MS" panose="030F0702030302020204" charset="0"/>
              </a:rPr>
              <a:t>One</a:t>
            </a:r>
            <a:endParaRPr lang="en-GB" sz="2800" b="1" dirty="0">
              <a:latin typeface="Comic Sans MS" panose="030F0702030302020204" charset="0"/>
              <a:cs typeface="Comic Sans MS" panose="030F0702030302020204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Comic Sans MS" panose="030F0702030302020204" charset="0"/>
                <a:cs typeface="Comic Sans MS" panose="030F0702030302020204" charset="0"/>
              </a:rPr>
              <a:t>Major</a:t>
            </a:r>
            <a:r>
              <a:rPr lang="ar-SA" sz="2800" b="1" dirty="0">
                <a:latin typeface="Comic Sans MS" panose="030F0702030302020204" charset="0"/>
                <a:cs typeface="Comic Sans MS" panose="030F0702030302020204" charset="0"/>
              </a:rPr>
              <a:t> :  </a:t>
            </a:r>
            <a:r>
              <a:rPr lang="en-US" sz="2800" b="1" dirty="0">
                <a:latin typeface="Comic Sans MS" panose="030F0702030302020204" charset="0"/>
                <a:cs typeface="Comic Sans MS" panose="030F0702030302020204" charset="0"/>
              </a:rPr>
              <a:t>English</a:t>
            </a:r>
            <a:endParaRPr lang="ar-SA" sz="2800" b="1" dirty="0">
              <a:latin typeface="Comic Sans MS" panose="030F0702030302020204" charset="0"/>
              <a:cs typeface="Comic Sans MS" panose="030F0702030302020204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Comic Sans MS" panose="030F0702030302020204" charset="0"/>
                <a:cs typeface="Comic Sans MS" panose="030F0702030302020204" charset="0"/>
              </a:rPr>
              <a:t>Lesson</a:t>
            </a:r>
            <a:r>
              <a:rPr lang="ar-SA" sz="2800" b="1" dirty="0">
                <a:latin typeface="Comic Sans MS" panose="030F0702030302020204" charset="0"/>
                <a:cs typeface="Comic Sans MS" panose="030F0702030302020204" charset="0"/>
              </a:rPr>
              <a:t> :</a:t>
            </a:r>
            <a:r>
              <a:rPr lang="en-US" sz="2800" b="1" dirty="0">
                <a:latin typeface="Comic Sans MS" panose="030F0702030302020204" charset="0"/>
                <a:cs typeface="Comic Sans MS" panose="030F0702030302020204" charset="0"/>
              </a:rPr>
              <a:t>Descriptive Writing</a:t>
            </a:r>
            <a:endParaRPr lang="en-US" sz="2800" b="1" dirty="0">
              <a:latin typeface="Comic Sans MS" panose="030F0702030302020204" charset="0"/>
              <a:cs typeface="Comic Sans MS" panose="030F0702030302020204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Comic Sans MS" panose="030F0702030302020204" charset="0"/>
                <a:cs typeface="Comic Sans MS" panose="030F0702030302020204" charset="0"/>
              </a:rPr>
              <a:t>Grade</a:t>
            </a:r>
            <a:r>
              <a:rPr lang="ar-SA" sz="2800" b="1" dirty="0">
                <a:latin typeface="Comic Sans MS" panose="030F0702030302020204" charset="0"/>
                <a:cs typeface="Comic Sans MS" panose="030F0702030302020204" charset="0"/>
              </a:rPr>
              <a:t> :  </a:t>
            </a:r>
            <a:r>
              <a:rPr lang="en-GB" sz="2800" b="1" dirty="0">
                <a:latin typeface="Comic Sans MS" panose="030F0702030302020204" charset="0"/>
                <a:cs typeface="Comic Sans MS" panose="030F0702030302020204" charset="0"/>
              </a:rPr>
              <a:t>4</a:t>
            </a:r>
            <a:endParaRPr lang="en-GB" sz="2800" b="1" dirty="0"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5" name="Picture 6" descr="Islamic Educational College الكلية العلمية الإسلامي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762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reative Writing Merch &amp; Gifts for Sale | Redbubbl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45" y="2133691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7696201" cy="506410"/>
          </a:xfrm>
        </p:spPr>
        <p:txBody>
          <a:bodyPr/>
          <a:lstStyle/>
          <a:p>
            <a:r>
              <a:rPr lang="en-US" sz="2400" b="1" dirty="0">
                <a:latin typeface="Comic Sans MS" panose="030F0702030302020204" charset="0"/>
                <a:cs typeface="Comic Sans MS" panose="030F0702030302020204" charset="0"/>
              </a:rPr>
              <a:t>Who were Prophet </a:t>
            </a:r>
            <a:r>
              <a:rPr lang="en-US" sz="2400" b="1" dirty="0" err="1">
                <a:latin typeface="Comic Sans MS" panose="030F0702030302020204" charset="0"/>
                <a:cs typeface="Comic Sans MS" panose="030F0702030302020204" charset="0"/>
              </a:rPr>
              <a:t>Mohmmad’s</a:t>
            </a:r>
            <a:r>
              <a:rPr lang="en-US" sz="2400" b="1" dirty="0">
                <a:latin typeface="Comic Sans MS" panose="030F0702030302020204" charset="0"/>
                <a:cs typeface="Comic Sans MS" panose="030F0702030302020204" charset="0"/>
              </a:rPr>
              <a:t> friends?</a:t>
            </a:r>
            <a:r>
              <a:rPr lang="en-US" b="1" dirty="0">
                <a:latin typeface="Comic Sans MS" panose="030F0702030302020204" charset="0"/>
                <a:cs typeface="Comic Sans MS" panose="030F0702030302020204" charset="0"/>
              </a:rPr>
              <a:t> </a:t>
            </a:r>
            <a:endParaRPr lang="en-US" b="1" dirty="0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3505200" cy="6858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Integration with other subjects.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" name="Title 3"/>
          <p:cNvSpPr txBox="1"/>
          <p:nvPr/>
        </p:nvSpPr>
        <p:spPr>
          <a:xfrm>
            <a:off x="304800" y="5334000"/>
            <a:ext cx="2362201" cy="6858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Buzz in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11266" name="Picture 2" descr="Older Friends Stock Vector Illustration and Royalty Free Older Friends  Clipart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14400"/>
            <a:ext cx="4276090" cy="427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1448115"/>
            <a:ext cx="3429000" cy="23891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2000" b="1" dirty="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Abu Bakr</a:t>
            </a:r>
            <a:endParaRPr lang="en-US" sz="2000" b="1" dirty="0">
              <a:solidFill>
                <a:schemeClr val="tx1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pPr marL="342900" indent="-342900">
              <a:buAutoNum type="arabicPeriod"/>
            </a:pPr>
            <a:endParaRPr lang="en-US" sz="2000" b="1" dirty="0">
              <a:solidFill>
                <a:schemeClr val="tx1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pPr marL="342900" indent="-342900">
              <a:buAutoNum type="arabicPeriod"/>
            </a:pPr>
            <a:r>
              <a:rPr lang="en-US" sz="2000" b="1" dirty="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Omar Ibn al-</a:t>
            </a:r>
            <a:r>
              <a:rPr lang="en-US" sz="2000" b="1" dirty="0" err="1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Khattab</a:t>
            </a:r>
            <a:endParaRPr lang="en-US" sz="2000" b="1" dirty="0">
              <a:solidFill>
                <a:schemeClr val="tx1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pPr marL="342900" indent="-342900">
              <a:buAutoNum type="arabicPeriod"/>
            </a:pPr>
            <a:endParaRPr lang="en-US" sz="2000" b="1" dirty="0">
              <a:solidFill>
                <a:schemeClr val="tx1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pPr marL="342900" indent="-342900">
              <a:buAutoNum type="arabicPeriod"/>
            </a:pPr>
            <a:r>
              <a:rPr lang="en-US" sz="2000" b="1" dirty="0" err="1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Othman</a:t>
            </a:r>
            <a:r>
              <a:rPr lang="en-US" sz="2000" b="1" dirty="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 Ibn </a:t>
            </a:r>
            <a:r>
              <a:rPr lang="en-US" sz="2000" b="1" dirty="0" err="1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Affan</a:t>
            </a:r>
            <a:r>
              <a:rPr lang="en-US" sz="2000" b="1" dirty="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 </a:t>
            </a:r>
            <a:endParaRPr lang="en-US" sz="2000" b="1" dirty="0">
              <a:solidFill>
                <a:schemeClr val="tx1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pPr marL="342900" indent="-342900">
              <a:buAutoNum type="arabicPeriod"/>
            </a:pPr>
            <a:endParaRPr lang="en-US" sz="2000" b="1" dirty="0">
              <a:solidFill>
                <a:schemeClr val="tx1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pPr marL="342900" indent="-342900">
              <a:buAutoNum type="arabicPeriod"/>
            </a:pPr>
            <a:r>
              <a:rPr lang="en-US" sz="2000" b="1" dirty="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Ali Ibn Abi </a:t>
            </a:r>
            <a:r>
              <a:rPr lang="en-US" sz="2000" b="1" dirty="0" err="1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Talib</a:t>
            </a:r>
            <a:endParaRPr lang="en-US" sz="2000" b="1" dirty="0" err="1">
              <a:solidFill>
                <a:schemeClr val="tx1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ldLvl="0" animBg="1"/>
      <p:bldP spid="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2184" y="20653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0" y="1066800"/>
            <a:ext cx="8187055" cy="1066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latin typeface="Comic Sans MS" panose="030F0702030302020204" charset="0"/>
                <a:cs typeface="Comic Sans MS" panose="030F0702030302020204" charset="0"/>
              </a:rPr>
              <a:t>What is the first thing we think about when we start our writing? </a:t>
            </a:r>
            <a:endParaRPr lang="en-US" b="1" dirty="0"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143" r="50000" b="4286"/>
          <a:stretch>
            <a:fillRect/>
          </a:stretch>
        </p:blipFill>
        <p:spPr>
          <a:xfrm>
            <a:off x="2590800" y="1905000"/>
            <a:ext cx="2857500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04800"/>
            <a:ext cx="3505200" cy="1320800"/>
          </a:xfrm>
        </p:spPr>
        <p:txBody>
          <a:bodyPr/>
          <a:lstStyle/>
          <a:p>
            <a:pPr algn="ctr"/>
            <a:r>
              <a:rPr lang="en-US" sz="4800" b="1" dirty="0">
                <a:latin typeface="Comic Sans MS" panose="030F0702030302020204" charset="0"/>
                <a:cs typeface="Comic Sans MS" panose="030F0702030302020204" charset="0"/>
              </a:rPr>
              <a:t>The Title</a:t>
            </a:r>
            <a:r>
              <a:rPr lang="en-US" b="1" dirty="0">
                <a:latin typeface="Comic Sans MS" panose="030F0702030302020204" charset="0"/>
                <a:cs typeface="Comic Sans MS" panose="030F0702030302020204" charset="0"/>
              </a:rPr>
              <a:t> </a:t>
            </a:r>
            <a:endParaRPr lang="en-US" b="1" dirty="0"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0600" y="990600"/>
            <a:ext cx="6868160" cy="508508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609600"/>
            <a:ext cx="7818755" cy="1066800"/>
          </a:xfrm>
        </p:spPr>
        <p:txBody>
          <a:bodyPr>
            <a:normAutofit/>
          </a:bodyPr>
          <a:lstStyle/>
          <a:p>
            <a:r>
              <a:rPr lang="en-US" sz="3100" b="1" dirty="0">
                <a:latin typeface="Comic Sans MS" panose="030F0702030302020204" charset="0"/>
                <a:cs typeface="Comic Sans MS" panose="030F0702030302020204" charset="0"/>
              </a:rPr>
              <a:t>What are the rules  of writing a title</a:t>
            </a:r>
            <a:r>
              <a:rPr lang="en-US" b="1" dirty="0">
                <a:latin typeface="Comic Sans MS" panose="030F0702030302020204" charset="0"/>
                <a:cs typeface="Comic Sans MS" panose="030F0702030302020204" charset="0"/>
              </a:rPr>
              <a:t>? </a:t>
            </a:r>
            <a:endParaRPr lang="en-US" b="1" dirty="0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-15296" y="-6190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8194" name="Picture 2" descr="https://webstockreview.net/images/clean-clipart-playroom-7.png - Social  Studies 2nd - Quora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990600"/>
            <a:ext cx="2419350" cy="415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455" y="1371900"/>
            <a:ext cx="6871970" cy="12604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Every word </a:t>
            </a:r>
            <a:r>
              <a:rPr lang="en-US" sz="2800" b="1" dirty="0">
                <a:latin typeface="Comic Sans MS" panose="030F0702030302020204" charset="0"/>
                <a:cs typeface="Comic Sans MS" panose="030F0702030302020204" charset="0"/>
              </a:rPr>
              <a:t>in the title should start </a:t>
            </a:r>
            <a:endParaRPr lang="en-US" sz="2800" b="1" dirty="0">
              <a:latin typeface="Comic Sans MS" panose="030F0702030302020204" charset="0"/>
              <a:cs typeface="Comic Sans MS" panose="030F0702030302020204" charset="0"/>
            </a:endParaRPr>
          </a:p>
          <a:p>
            <a:pPr indent="0">
              <a:buFont typeface="Wingdings" panose="05000000000000000000" pitchFamily="2" charset="2"/>
              <a:buNone/>
            </a:pPr>
            <a:r>
              <a:rPr lang="en-US" sz="2800" b="1" dirty="0">
                <a:latin typeface="Comic Sans MS" panose="030F0702030302020204" charset="0"/>
                <a:cs typeface="Comic Sans MS" panose="030F0702030302020204" charset="0"/>
              </a:rPr>
              <a:t>with 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capital letter</a:t>
            </a:r>
            <a:r>
              <a:rPr lang="en-US" sz="2000" b="1" dirty="0">
                <a:latin typeface="Comic Sans MS" panose="030F0702030302020204" charset="0"/>
                <a:cs typeface="Comic Sans MS" panose="030F0702030302020204" charset="0"/>
              </a:rPr>
              <a:t>.</a:t>
            </a:r>
            <a:endParaRPr lang="en-US" sz="2000" b="1" dirty="0">
              <a:latin typeface="Comic Sans MS" panose="030F0702030302020204" charset="0"/>
              <a:cs typeface="Comic Sans MS" panose="030F0702030302020204" charset="0"/>
            </a:endParaRPr>
          </a:p>
          <a:p>
            <a:endParaRPr lang="en-US" sz="2000" b="1" dirty="0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2362200"/>
            <a:ext cx="2835910" cy="47244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b="1" dirty="0">
                <a:latin typeface="Comic Sans MS" panose="030F0702030302020204" charset="0"/>
                <a:cs typeface="Comic Sans MS" panose="030F0702030302020204" charset="0"/>
              </a:rPr>
              <a:t>It should be 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general.</a:t>
            </a:r>
            <a:endParaRPr lang="en-US" sz="2800" b="1" dirty="0">
              <a:latin typeface="Comic Sans MS" panose="030F0702030302020204" charset="0"/>
              <a:cs typeface="Comic Sans MS" panose="030F0702030302020204" charset="0"/>
            </a:endParaRPr>
          </a:p>
          <a:p>
            <a:endParaRPr lang="en-US" sz="2800" b="1" dirty="0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2873375"/>
            <a:ext cx="3788410" cy="49149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No full stops ( .)</a:t>
            </a:r>
            <a:r>
              <a:rPr lang="en-US" sz="2800" b="1" dirty="0">
                <a:latin typeface="Comic Sans MS" panose="030F0702030302020204" charset="0"/>
                <a:cs typeface="Comic Sans MS" panose="030F0702030302020204" charset="0"/>
              </a:rPr>
              <a:t> in the title.</a:t>
            </a:r>
            <a:endParaRPr lang="en-US" sz="2800" b="1" dirty="0">
              <a:latin typeface="Comic Sans MS" panose="030F0702030302020204" charset="0"/>
              <a:cs typeface="Comic Sans MS" panose="030F0702030302020204" charset="0"/>
            </a:endParaRPr>
          </a:p>
          <a:p>
            <a:endParaRPr lang="en-US" sz="2800" b="1" dirty="0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143" y="3520341"/>
            <a:ext cx="342709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EYE–CATCHING.</a:t>
            </a:r>
            <a:endParaRPr lang="en-US" sz="2800" b="1" dirty="0">
              <a:solidFill>
                <a:srgbClr val="FF000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14600" y="838200"/>
            <a:ext cx="3810000" cy="609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Parts of the paragraph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3" name="Title 3"/>
          <p:cNvSpPr txBox="1"/>
          <p:nvPr/>
        </p:nvSpPr>
        <p:spPr>
          <a:xfrm>
            <a:off x="685800" y="5410200"/>
            <a:ext cx="2362201" cy="6858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IRS / Mini Board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52400" y="100693"/>
            <a:ext cx="2158810" cy="762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945515" y="1447800"/>
            <a:ext cx="7252970" cy="308483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p>
            <a:r>
              <a:rPr lang="en-US" b="1" dirty="0">
                <a:solidFill>
                  <a:schemeClr val="tx1"/>
                </a:solidFill>
              </a:rPr>
              <a:t>                               </a:t>
            </a:r>
            <a:r>
              <a:rPr lang="en-US" sz="2000" b="1" dirty="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 My Lovely Friend</a:t>
            </a:r>
            <a:endParaRPr lang="en-US" sz="2000" b="1" dirty="0">
              <a:solidFill>
                <a:schemeClr val="tx1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br>
              <a:rPr lang="en-US" sz="2000" b="1" dirty="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</a:br>
            <a:r>
              <a:rPr lang="en-US" sz="2000" b="1" dirty="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       My favorite friend  is Anna . Anna is a very beautiful and charming girl. She is taller than me . She has straight brown hair and brown eyes. The thing I admire most about Anna is that she is protective and likes to look after people.  For me, I am proud to say that I have such loyal and helpful friend.</a:t>
            </a:r>
            <a:endParaRPr lang="en-US" sz="2000" b="1" dirty="0">
              <a:solidFill>
                <a:schemeClr val="tx1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05000" y="1676218"/>
            <a:ext cx="1295400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1</a:t>
            </a:r>
            <a:endParaRPr lang="en-US" sz="2400" b="1" dirty="0">
              <a:solidFill>
                <a:schemeClr val="tx1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2209890"/>
            <a:ext cx="1371600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2</a:t>
            </a:r>
            <a:endParaRPr lang="en-US" sz="2400" b="1" dirty="0">
              <a:solidFill>
                <a:schemeClr val="tx1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91400" y="2209800"/>
            <a:ext cx="1725386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3</a:t>
            </a:r>
            <a:endParaRPr lang="en-US" sz="2400" b="1" dirty="0">
              <a:solidFill>
                <a:schemeClr val="tx1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53400" y="2667000"/>
            <a:ext cx="1725386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4</a:t>
            </a:r>
            <a:endParaRPr lang="en-US" sz="2400" b="1" dirty="0">
              <a:solidFill>
                <a:schemeClr val="tx1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01000" y="3200400"/>
            <a:ext cx="1725386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5</a:t>
            </a:r>
            <a:endParaRPr lang="en-US" sz="2400" b="1" dirty="0">
              <a:solidFill>
                <a:schemeClr val="tx1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24600" y="4038600"/>
            <a:ext cx="1725386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6</a:t>
            </a:r>
            <a:endParaRPr lang="en-US" sz="2400" b="1" dirty="0">
              <a:solidFill>
                <a:schemeClr val="tx1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9218" name="Picture 2" descr="Tv Remote Control Clipart Transparent PNG Hd, Vector Remote Control, Remote  Control, Vector, Button PNG Image For Free Download"/>
          <p:cNvPicPr>
            <a:picLocks noChangeAspect="1" noChangeArrowheads="1"/>
          </p:cNvPicPr>
          <p:nvPr/>
        </p:nvPicPr>
        <p:blipFill rotWithShape="1"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1" t="12501" r="57878" b="16912"/>
          <a:stretch>
            <a:fillRect/>
          </a:stretch>
        </p:blipFill>
        <p:spPr bwMode="auto">
          <a:xfrm>
            <a:off x="3200400" y="4953000"/>
            <a:ext cx="762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14600" y="838200"/>
            <a:ext cx="3810000" cy="609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Parts of the paragraph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400" y="100693"/>
            <a:ext cx="2158810" cy="762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838200" y="1676400"/>
            <a:ext cx="7252970" cy="308483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p>
            <a:r>
              <a:rPr lang="en-US" b="1" dirty="0">
                <a:solidFill>
                  <a:schemeClr val="tx1"/>
                </a:solidFill>
              </a:rPr>
              <a:t>                               </a:t>
            </a:r>
            <a:r>
              <a:rPr lang="en-US" sz="2000" b="1" dirty="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 My Lovely Friend</a:t>
            </a:r>
            <a:endParaRPr lang="en-US" sz="2000" b="1" dirty="0">
              <a:solidFill>
                <a:schemeClr val="tx1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br>
              <a:rPr lang="en-US" sz="2000" b="1" dirty="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</a:br>
            <a:r>
              <a:rPr lang="en-US" sz="2000" b="1" dirty="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       My favorite friend  is Anna . Anna is a very beautiful and charming girl. She is taller than me . She has straight brown hair and brown eyes. The thing I admire most about Anna is that she is protective and likes to look after people.  For me, I am proud to say that I have such loyal and helpful friend.</a:t>
            </a:r>
            <a:endParaRPr lang="en-US" sz="2000" b="1" dirty="0">
              <a:solidFill>
                <a:schemeClr val="tx1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28800" y="1904818"/>
            <a:ext cx="1295400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Title</a:t>
            </a:r>
            <a:r>
              <a:rPr lang="en-US" dirty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829" y="1828800"/>
            <a:ext cx="4912179" cy="3352800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400" b="1" dirty="0">
                <a:latin typeface="Comic Sans MS" panose="030F0702030302020204" charset="0"/>
                <a:cs typeface="Comic Sans MS" panose="030F0702030302020204" charset="0"/>
              </a:rPr>
              <a:t>a. My Favorite school Subject.</a:t>
            </a:r>
            <a:endParaRPr lang="en-US" sz="2400" b="1" dirty="0">
              <a:latin typeface="Comic Sans MS" panose="030F0702030302020204" charset="0"/>
              <a:cs typeface="Comic Sans MS" panose="030F0702030302020204" charset="0"/>
            </a:endParaRPr>
          </a:p>
          <a:p>
            <a:pPr marL="0" indent="0">
              <a:buNone/>
            </a:pPr>
            <a:r>
              <a:rPr lang="en-US" sz="2400" b="1" dirty="0">
                <a:latin typeface="Comic Sans MS" panose="030F0702030302020204" charset="0"/>
                <a:cs typeface="Comic Sans MS" panose="030F0702030302020204" charset="0"/>
              </a:rPr>
              <a:t>b. My lovely school</a:t>
            </a:r>
            <a:endParaRPr lang="en-US" sz="2400" b="1" dirty="0">
              <a:latin typeface="Comic Sans MS" panose="030F0702030302020204" charset="0"/>
              <a:cs typeface="Comic Sans MS" panose="030F0702030302020204" charset="0"/>
            </a:endParaRPr>
          </a:p>
          <a:p>
            <a:pPr marL="0" indent="0">
              <a:buNone/>
            </a:pPr>
            <a:r>
              <a:rPr lang="en-US" sz="2400" b="1" dirty="0">
                <a:latin typeface="Comic Sans MS" panose="030F0702030302020204" charset="0"/>
                <a:cs typeface="Comic Sans MS" panose="030F0702030302020204" charset="0"/>
              </a:rPr>
              <a:t>C. my amazing friend.</a:t>
            </a:r>
            <a:endParaRPr lang="en-US" sz="2400" b="1" dirty="0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228600"/>
            <a:ext cx="2286001" cy="762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8" name="Content Placeholder 2"/>
          <p:cNvSpPr txBox="1"/>
          <p:nvPr/>
        </p:nvSpPr>
        <p:spPr>
          <a:xfrm>
            <a:off x="220436" y="1115297"/>
            <a:ext cx="7323364" cy="1066800"/>
          </a:xfrm>
          <a:prstGeom prst="rect">
            <a:avLst/>
          </a:prstGeom>
          <a:gradFill>
            <a:gsLst>
              <a:gs pos="39000">
                <a:srgbClr val="4988AE">
                  <a:alpha val="88000"/>
                </a:srgbClr>
              </a:gs>
              <a:gs pos="0">
                <a:schemeClr val="accent1">
                  <a:tint val="96000"/>
                  <a:lumMod val="100000"/>
                </a:schemeClr>
              </a:gs>
              <a:gs pos="78000">
                <a:schemeClr val="accent1">
                  <a:shade val="94000"/>
                  <a:lumMod val="94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234042" y="1417865"/>
            <a:ext cx="738595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/>
              <a:t>1. Read the following titles and find the mistakes.</a:t>
            </a:r>
            <a:endParaRPr lang="en-US" sz="2400" b="1" dirty="0"/>
          </a:p>
        </p:txBody>
      </p:sp>
      <p:sp>
        <p:nvSpPr>
          <p:cNvPr id="10" name="Content Placeholder 2"/>
          <p:cNvSpPr txBox="1"/>
          <p:nvPr/>
        </p:nvSpPr>
        <p:spPr>
          <a:xfrm>
            <a:off x="100693" y="3965121"/>
            <a:ext cx="7323364" cy="1066800"/>
          </a:xfrm>
          <a:prstGeom prst="rect">
            <a:avLst/>
          </a:prstGeom>
          <a:gradFill>
            <a:gsLst>
              <a:gs pos="39000">
                <a:srgbClr val="4988AE">
                  <a:alpha val="88000"/>
                </a:srgbClr>
              </a:gs>
              <a:gs pos="0">
                <a:schemeClr val="accent1">
                  <a:tint val="96000"/>
                  <a:lumMod val="100000"/>
                </a:schemeClr>
              </a:gs>
              <a:gs pos="78000">
                <a:schemeClr val="accent1">
                  <a:shade val="94000"/>
                  <a:lumMod val="94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234042" y="4267688"/>
            <a:ext cx="738595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/>
              <a:t>2. Circle the correct title.</a:t>
            </a:r>
            <a:endParaRPr lang="en-US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253092" y="5156618"/>
            <a:ext cx="746760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a. We have an enormous gym in our school.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b. My Lovely School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1" name="Title 3"/>
          <p:cNvSpPr txBox="1"/>
          <p:nvPr/>
        </p:nvSpPr>
        <p:spPr>
          <a:xfrm>
            <a:off x="76200" y="204107"/>
            <a:ext cx="2286001" cy="762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eedback images png - Clip Art Library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3733800" cy="365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400" y="304800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8728" y="805817"/>
            <a:ext cx="3810000" cy="609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Main idea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1026" name="Picture 2" descr="Wild animals - Queenex Publishers Limited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53"/>
          <a:stretch>
            <a:fillRect/>
          </a:stretch>
        </p:blipFill>
        <p:spPr bwMode="auto">
          <a:xfrm>
            <a:off x="-17145" y="1557020"/>
            <a:ext cx="4260850" cy="534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0+ Pet Animals Name in English with Images » Onlymyenglish.co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82"/>
          <a:stretch>
            <a:fillRect/>
          </a:stretch>
        </p:blipFill>
        <p:spPr bwMode="auto">
          <a:xfrm>
            <a:off x="4572635" y="1495425"/>
            <a:ext cx="4554855" cy="534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/>
          <p:nvPr/>
        </p:nvSpPr>
        <p:spPr>
          <a:xfrm>
            <a:off x="1447801" y="1038459"/>
            <a:ext cx="5867400" cy="10951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1758043" y="1191681"/>
            <a:ext cx="738595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/>
              <a:t>Write a title for the following topic:</a:t>
            </a:r>
            <a:endParaRPr lang="en-US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2735036" y="1653346"/>
            <a:ext cx="64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“Your Favorite Animal”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itle 3"/>
          <p:cNvSpPr txBox="1"/>
          <p:nvPr/>
        </p:nvSpPr>
        <p:spPr>
          <a:xfrm>
            <a:off x="76200" y="304800"/>
            <a:ext cx="2057400" cy="762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Application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050" name="Picture 2" descr="Animal Adjectives Word Cards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8" t="2246" r="9842" b="6325"/>
          <a:stretch>
            <a:fillRect/>
          </a:stretch>
        </p:blipFill>
        <p:spPr bwMode="auto">
          <a:xfrm>
            <a:off x="250372" y="2258481"/>
            <a:ext cx="4953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djectives for Animals Display Poster - KS1 - Writ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7" t="3548" r="17460" b="2484"/>
          <a:stretch>
            <a:fillRect/>
          </a:stretch>
        </p:blipFill>
        <p:spPr bwMode="auto">
          <a:xfrm>
            <a:off x="5257982" y="2244725"/>
            <a:ext cx="38100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"/>
          <p:cNvSpPr/>
          <p:nvPr/>
        </p:nvSpPr>
        <p:spPr>
          <a:xfrm>
            <a:off x="533400" y="5064125"/>
            <a:ext cx="1311910" cy="1793875"/>
          </a:xfrm>
          <a:custGeom>
            <a:avLst/>
            <a:gdLst/>
            <a:ahLst/>
            <a:cxnLst/>
            <a:rect l="l" t="t" r="r" b="b"/>
            <a:pathLst>
              <a:path w="2891357" h="3503360">
                <a:moveTo>
                  <a:pt x="0" y="0"/>
                </a:moveTo>
                <a:lnTo>
                  <a:pt x="2891357" y="0"/>
                </a:lnTo>
                <a:lnTo>
                  <a:pt x="2891357" y="3503360"/>
                </a:lnTo>
                <a:lnTo>
                  <a:pt x="0" y="35033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756" b="-2284"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382000" cy="2813685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latin typeface="Comic Sans MS" panose="030F0702030302020204" charset="0"/>
                <a:cs typeface="Comic Sans MS" panose="030F0702030302020204" charset="0"/>
              </a:rPr>
              <a:t>Students will be able to:</a:t>
            </a:r>
            <a:endParaRPr lang="en-US" sz="2800" b="1" dirty="0">
              <a:latin typeface="Comic Sans MS" panose="030F0702030302020204" charset="0"/>
              <a:cs typeface="Comic Sans MS" panose="030F0702030302020204" charset="0"/>
            </a:endParaRPr>
          </a:p>
          <a:p>
            <a:pPr marL="0" indent="0">
              <a:buNone/>
            </a:pPr>
            <a:endParaRPr lang="en-US" sz="2800" b="1" dirty="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sz="2400" b="1" dirty="0">
                <a:latin typeface="Comic Sans MS" panose="030F0702030302020204" charset="0"/>
                <a:cs typeface="Comic Sans MS" panose="030F0702030302020204" charset="0"/>
              </a:rPr>
              <a:t>Identify the parts of the descriptive paragraph. </a:t>
            </a:r>
            <a:endParaRPr lang="en-US" sz="2400" dirty="0">
              <a:latin typeface="Comic Sans MS" panose="030F0702030302020204" charset="0"/>
              <a:cs typeface="Comic Sans MS" panose="030F0702030302020204" charset="0"/>
            </a:endParaRPr>
          </a:p>
          <a:p>
            <a:pPr marL="0" indent="0">
              <a:buNone/>
            </a:pPr>
            <a:endParaRPr lang="en-US" sz="2400" dirty="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sz="2400" b="1" dirty="0">
                <a:latin typeface="Comic Sans MS" panose="030F0702030302020204" charset="0"/>
                <a:cs typeface="Comic Sans MS" panose="030F0702030302020204" charset="0"/>
              </a:rPr>
              <a:t> Write a title and a topic sentence.</a:t>
            </a:r>
            <a:endParaRPr lang="en-US" sz="2400" b="1" dirty="0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304800"/>
            <a:ext cx="3352801" cy="6858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r>
              <a:rPr lang="ar-S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5" name="Picture 2" descr="Premium Vector | Kids writing with a big pen cartoon vector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8600"/>
            <a:ext cx="3200400" cy="328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65843"/>
            <a:ext cx="7696201" cy="1320800"/>
          </a:xfrm>
        </p:spPr>
        <p:txBody>
          <a:bodyPr/>
          <a:lstStyle/>
          <a:p>
            <a:r>
              <a:rPr lang="en-US" dirty="0"/>
              <a:t>Share your title with your friend</a:t>
            </a:r>
            <a:endParaRPr lang="en-US" dirty="0"/>
          </a:p>
        </p:txBody>
      </p:sp>
      <p:pic>
        <p:nvPicPr>
          <p:cNvPr id="2050" name="Picture 2" descr="Behave Well - Via http://www.themangomedia.com/blog/basic-yet - Clip Art  Library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42572"/>
            <a:ext cx="5962650" cy="510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you learn? </a:t>
            </a:r>
            <a:endParaRPr lang="en-US" dirty="0"/>
          </a:p>
        </p:txBody>
      </p:sp>
      <p:pic>
        <p:nvPicPr>
          <p:cNvPr id="1028" name="Picture 4" descr="Question Mark Clip Art Animated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817" y="1981200"/>
            <a:ext cx="3571276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400" y="304800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3074" name="Picture 2" descr="Parts of a paragraph poster | TPT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7"/>
          <a:stretch>
            <a:fillRect/>
          </a:stretch>
        </p:blipFill>
        <p:spPr bwMode="auto">
          <a:xfrm>
            <a:off x="2319374" y="288471"/>
            <a:ext cx="4079585" cy="210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opic sentence anchor chart | TP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6000"/>
            <a:ext cx="3486150" cy="451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2824" y="6243971"/>
            <a:ext cx="3971960" cy="242548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42184" y="20653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"/>
          <a:srcRect l="38575" r="9676" b="13801"/>
          <a:stretch>
            <a:fillRect/>
          </a:stretch>
        </p:blipFill>
        <p:spPr>
          <a:xfrm>
            <a:off x="1905000" y="2404352"/>
            <a:ext cx="4983046" cy="35813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562800"/>
            <a:ext cx="5785605" cy="10668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" y="2823491"/>
            <a:ext cx="2449074" cy="2904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056" y="1911528"/>
            <a:ext cx="7315201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 How to write a good topic sentence? 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42184" y="20653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885908"/>
            <a:ext cx="6751955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b="1" dirty="0">
                <a:latin typeface="Comic Sans MS" panose="030F0702030302020204" charset="0"/>
                <a:cs typeface="Comic Sans MS" panose="030F0702030302020204" charset="0"/>
              </a:rPr>
              <a:t>Be Clear</a:t>
            </a:r>
            <a:r>
              <a:rPr lang="en-US" sz="2800" dirty="0">
                <a:latin typeface="Comic Sans MS" panose="030F0702030302020204" charset="0"/>
                <a:cs typeface="Comic Sans MS" panose="030F0702030302020204" charset="0"/>
              </a:rPr>
              <a:t>: State the main idea clearly.</a:t>
            </a:r>
            <a:endParaRPr lang="en-US" sz="2800" dirty="0">
              <a:latin typeface="Comic Sans MS" panose="030F0702030302020204" charset="0"/>
              <a:cs typeface="Comic Sans MS" panose="030F0702030302020204" charset="0"/>
            </a:endParaRPr>
          </a:p>
          <a:p>
            <a:endParaRPr lang="en-US" sz="2800" dirty="0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361889"/>
            <a:ext cx="525208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>
                <a:latin typeface="Comic Sans MS" panose="030F0702030302020204" charset="0"/>
                <a:cs typeface="Comic Sans MS" panose="030F0702030302020204" charset="0"/>
              </a:rPr>
              <a:t>Stay Focused</a:t>
            </a:r>
            <a:r>
              <a:rPr lang="en-US" sz="2400" dirty="0">
                <a:latin typeface="Comic Sans MS" panose="030F0702030302020204" charset="0"/>
                <a:cs typeface="Comic Sans MS" panose="030F0702030302020204" charset="0"/>
              </a:rPr>
              <a:t>: Ensure it relates </a:t>
            </a:r>
            <a:endParaRPr lang="en-US" sz="2400" dirty="0">
              <a:latin typeface="Comic Sans MS" panose="030F0702030302020204" charset="0"/>
              <a:cs typeface="Comic Sans MS" panose="030F0702030302020204" charset="0"/>
            </a:endParaRPr>
          </a:p>
          <a:p>
            <a:pPr indent="0">
              <a:buFont typeface="Wingdings" panose="05000000000000000000" pitchFamily="2" charset="2"/>
              <a:buNone/>
            </a:pPr>
            <a:r>
              <a:rPr lang="en-US" sz="2400" dirty="0">
                <a:latin typeface="Comic Sans MS" panose="030F0702030302020204" charset="0"/>
                <a:cs typeface="Comic Sans MS" panose="030F0702030302020204" charset="0"/>
              </a:rPr>
              <a:t>directly to the paragraph’s content.</a:t>
            </a:r>
            <a:endParaRPr lang="en-US" sz="2400" dirty="0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191889"/>
            <a:ext cx="703389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>
                <a:latin typeface="Comic Sans MS" panose="030F0702030302020204" charset="0"/>
                <a:cs typeface="Comic Sans MS" panose="030F0702030302020204" charset="0"/>
              </a:rPr>
              <a:t>Engage the Reader</a:t>
            </a:r>
            <a:r>
              <a:rPr lang="en-US" sz="2400" dirty="0">
                <a:latin typeface="Comic Sans MS" panose="030F0702030302020204" charset="0"/>
                <a:cs typeface="Comic Sans MS" panose="030F0702030302020204" charset="0"/>
              </a:rPr>
              <a:t>: Use interesting language </a:t>
            </a:r>
            <a:endParaRPr lang="en-US" sz="2400" dirty="0">
              <a:latin typeface="Comic Sans MS" panose="030F0702030302020204" charset="0"/>
              <a:cs typeface="Comic Sans MS" panose="030F0702030302020204" charset="0"/>
            </a:endParaRPr>
          </a:p>
          <a:p>
            <a:pPr indent="0">
              <a:buFont typeface="Wingdings" panose="05000000000000000000" pitchFamily="2" charset="2"/>
              <a:buNone/>
            </a:pPr>
            <a:r>
              <a:rPr lang="en-US" sz="2400" dirty="0">
                <a:latin typeface="Comic Sans MS" panose="030F0702030302020204" charset="0"/>
                <a:cs typeface="Comic Sans MS" panose="030F0702030302020204" charset="0"/>
              </a:rPr>
              <a:t>to grab attention.</a:t>
            </a:r>
            <a:endParaRPr lang="en-US" sz="2400" dirty="0"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1030" name="Picture 6" descr="reminder don t forget - Clip Art Library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019" y="0"/>
            <a:ext cx="3101759" cy="219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14600" y="838200"/>
            <a:ext cx="3810000" cy="609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Parts of the paragraph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400" y="100693"/>
            <a:ext cx="2158810" cy="762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3" name="Title 3"/>
          <p:cNvSpPr txBox="1"/>
          <p:nvPr/>
        </p:nvSpPr>
        <p:spPr>
          <a:xfrm>
            <a:off x="4419600" y="5943600"/>
            <a:ext cx="2362201" cy="6858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Buzz in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1219200" y="1524000"/>
            <a:ext cx="7252970" cy="308483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rnd" cmpd="sng" algn="ctr">
            <a:solidFill>
              <a:srgbClr val="000000"/>
            </a:solidFill>
            <a:prstDash val="solid"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p>
            <a:r>
              <a:rPr lang="en-US" b="1" dirty="0">
                <a:solidFill>
                  <a:schemeClr val="tx1"/>
                </a:solidFill>
              </a:rPr>
              <a:t>                               </a:t>
            </a:r>
            <a:r>
              <a:rPr lang="en-US" sz="2000" b="1" dirty="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 My Lovely Friend</a:t>
            </a:r>
            <a:endParaRPr lang="en-US" sz="2000" b="1" dirty="0">
              <a:solidFill>
                <a:schemeClr val="tx1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br>
              <a:rPr lang="en-US" sz="2000" b="1" dirty="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</a:br>
            <a:r>
              <a:rPr lang="en-US" sz="2000" b="1" dirty="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       My favorite friend  is Anna . Anna is a very beautiful and charming girl. She is taller than me . She has straight brown hair and brown eyes. The thing I admire most about Anna is that she is protective and likes to look after people.  For me, I am proud to say that I have such loyal and helpful friend.</a:t>
            </a:r>
            <a:endParaRPr lang="en-US" sz="2000" b="1" dirty="0">
              <a:solidFill>
                <a:schemeClr val="tx1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09800" y="1828618"/>
            <a:ext cx="1295400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5800" y="2362290"/>
            <a:ext cx="1371600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2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7772400" y="2376805"/>
            <a:ext cx="1714500" cy="4044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3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8305800" y="2819400"/>
            <a:ext cx="1725386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4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8001000" y="3352800"/>
            <a:ext cx="1725386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6580505" y="4038600"/>
            <a:ext cx="1725386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6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14600" y="838200"/>
            <a:ext cx="3810000" cy="609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Parts of the paragraph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400" y="100693"/>
            <a:ext cx="2158810" cy="762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914400" y="2133600"/>
            <a:ext cx="7252970" cy="308483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p>
            <a:r>
              <a:rPr lang="en-US" b="1" dirty="0">
                <a:solidFill>
                  <a:schemeClr val="tx1"/>
                </a:solidFill>
              </a:rPr>
              <a:t>                               </a:t>
            </a:r>
            <a:r>
              <a:rPr lang="en-US" sz="2000" b="1" dirty="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 My Lovely Friend</a:t>
            </a:r>
            <a:endParaRPr lang="en-US" sz="2000" b="1" dirty="0">
              <a:solidFill>
                <a:schemeClr val="tx1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br>
              <a:rPr lang="en-US" sz="2000" b="1" dirty="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</a:br>
            <a:r>
              <a:rPr lang="en-US" sz="2000" b="1" dirty="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       My favorite friend  is Anna . Anna is a very beautiful and charming girl. She is taller than me . She has straight brown hair and brown eyes. The thing I admire most about Anna is that she is protective and likes to look after people.  For me, I am proud to say that I have such loyal and helpful friend.</a:t>
            </a:r>
            <a:endParaRPr lang="en-US" sz="2000" b="1" dirty="0">
              <a:solidFill>
                <a:schemeClr val="tx1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05000" y="2397578"/>
            <a:ext cx="1295400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Title</a:t>
            </a:r>
            <a:r>
              <a:rPr lang="en-US" dirty="0"/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1000" y="2971890"/>
            <a:ext cx="1371600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Topic Sentence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7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228600"/>
            <a:ext cx="2286001" cy="762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8" name="Content Placeholder 2"/>
          <p:cNvSpPr txBox="1"/>
          <p:nvPr/>
        </p:nvSpPr>
        <p:spPr>
          <a:xfrm>
            <a:off x="220436" y="1115297"/>
            <a:ext cx="7323364" cy="1066800"/>
          </a:xfrm>
          <a:prstGeom prst="rect">
            <a:avLst/>
          </a:prstGeom>
          <a:gradFill>
            <a:gsLst>
              <a:gs pos="39000">
                <a:srgbClr val="4988AE">
                  <a:alpha val="88000"/>
                </a:srgbClr>
              </a:gs>
              <a:gs pos="0">
                <a:schemeClr val="accent1">
                  <a:tint val="96000"/>
                  <a:lumMod val="100000"/>
                </a:schemeClr>
              </a:gs>
              <a:gs pos="78000">
                <a:schemeClr val="accent1">
                  <a:shade val="94000"/>
                  <a:lumMod val="94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234042" y="1417865"/>
            <a:ext cx="7190015" cy="8299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>
                <a:latin typeface="Comic Sans MS" panose="030F0702030302020204" charset="0"/>
                <a:cs typeface="Comic Sans MS" panose="030F0702030302020204" charset="0"/>
              </a:rPr>
              <a:t>2. Read the following sentences and find the mistakes.</a:t>
            </a:r>
            <a:endParaRPr lang="en-US" sz="2400" b="1" dirty="0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0" name="Content Placeholder 2"/>
          <p:cNvSpPr txBox="1"/>
          <p:nvPr/>
        </p:nvSpPr>
        <p:spPr>
          <a:xfrm>
            <a:off x="76200" y="3662553"/>
            <a:ext cx="7323364" cy="1066800"/>
          </a:xfrm>
          <a:prstGeom prst="rect">
            <a:avLst/>
          </a:prstGeom>
          <a:gradFill>
            <a:gsLst>
              <a:gs pos="39000">
                <a:srgbClr val="4988AE">
                  <a:alpha val="88000"/>
                </a:srgbClr>
              </a:gs>
              <a:gs pos="0">
                <a:schemeClr val="accent1">
                  <a:tint val="96000"/>
                  <a:lumMod val="100000"/>
                </a:schemeClr>
              </a:gs>
              <a:gs pos="78000">
                <a:schemeClr val="accent1">
                  <a:shade val="94000"/>
                  <a:lumMod val="94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236763" y="3968390"/>
            <a:ext cx="7385957" cy="4603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/>
              <a:t>1. Circle the correct topic sentence.</a:t>
            </a:r>
            <a:endParaRPr lang="en-US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152127" y="4648380"/>
            <a:ext cx="8509908" cy="2245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omic Sans MS" panose="030F0702030302020204" charset="0"/>
                <a:cs typeface="Comic Sans MS" panose="030F0702030302020204" charset="0"/>
              </a:rPr>
              <a:t>a. My best friend, Lily, is a bright light in my life.</a:t>
            </a:r>
            <a:endParaRPr lang="en-US" sz="2800" dirty="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b.My lovely cat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c.At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the end of the day, all great shows have to come to a conclusion</a:t>
            </a:r>
            <a:r>
              <a:rPr lang="en-US" sz="2800" dirty="0">
                <a:latin typeface="Comic Sans MS" panose="030F0702030302020204" charset="0"/>
                <a:cs typeface="Comic Sans MS" panose="030F0702030302020204" charset="0"/>
              </a:rPr>
              <a:t>.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1026" name="Picture 2" descr="912,100+ Working Together Stock Illustrations, Royalty-Free Vector Graphics  &amp; Clip Art - iStock | Collaboration, Success, Business teamwork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7640"/>
            <a:ext cx="2145270" cy="143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6200" y="2160591"/>
            <a:ext cx="8229600" cy="126841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 kern="1200" dirty="0">
                <a:solidFill>
                  <a:srgbClr val="404040"/>
                </a:solidFill>
                <a:effectLst/>
                <a:latin typeface="Comic Sans MS" panose="030F0702030302020204" charset="0"/>
                <a:ea typeface="Times New Roman" panose="02020603050405020304" pitchFamily="18" charset="0"/>
                <a:cs typeface="Comic Sans MS" panose="030F0702030302020204" charset="0"/>
              </a:rPr>
              <a:t>    My lovely school is the best. Noor is kind and fun to be around. She has curly hair and bright blue eyes that light up when she laughs. ……………</a:t>
            </a:r>
            <a:endParaRPr lang="en-US" sz="1200" dirty="0">
              <a:effectLst/>
              <a:latin typeface="Comic Sans MS" panose="030F0702030302020204" charset="0"/>
              <a:ea typeface="Times New Roman" panose="02020603050405020304" pitchFamily="18" charset="0"/>
              <a:cs typeface="Comic Sans MS" panose="030F070203030202020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eedback images png - Clip Art Library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3733800" cy="365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/>
          <p:nvPr/>
        </p:nvSpPr>
        <p:spPr>
          <a:xfrm>
            <a:off x="1094013" y="1142999"/>
            <a:ext cx="5959929" cy="12465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1336221" y="1236090"/>
            <a:ext cx="738595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/>
              <a:t>Write a topic sentence for the topic:</a:t>
            </a:r>
            <a:endParaRPr lang="en-US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2590800" y="1762036"/>
            <a:ext cx="640080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“My Favorite Friend”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itle 3"/>
          <p:cNvSpPr txBox="1"/>
          <p:nvPr/>
        </p:nvSpPr>
        <p:spPr>
          <a:xfrm>
            <a:off x="76200" y="304800"/>
            <a:ext cx="2057400" cy="762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Application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4" name="Title 3"/>
          <p:cNvSpPr txBox="1"/>
          <p:nvPr/>
        </p:nvSpPr>
        <p:spPr>
          <a:xfrm>
            <a:off x="6917871" y="6131379"/>
            <a:ext cx="2057400" cy="762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Notebook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15" y="0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Warm-Up</a:t>
            </a:r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105590" y="5257800"/>
            <a:ext cx="2158810" cy="46382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Buzz in </a:t>
            </a:r>
            <a:endParaRPr lang="en-US" sz="28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080" y="491490"/>
          <a:ext cx="7315200" cy="2823210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470535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f</a:t>
                      </a:r>
                      <a:endParaRPr lang="en-US" sz="28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t</a:t>
                      </a:r>
                      <a:endParaRPr lang="en-US" sz="28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n</a:t>
                      </a:r>
                      <a:endParaRPr lang="en-US" sz="28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a</a:t>
                      </a:r>
                      <a:endParaRPr lang="en-US" sz="28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s</a:t>
                      </a:r>
                      <a:endParaRPr lang="en-US" sz="28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a</a:t>
                      </a:r>
                      <a:endParaRPr lang="en-US" sz="28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l</a:t>
                      </a:r>
                      <a:endParaRPr lang="en-US" sz="28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p</a:t>
                      </a:r>
                      <a:endParaRPr lang="en-US" sz="2800" dirty="0">
                        <a:effectLst/>
                      </a:endParaRPr>
                    </a:p>
                  </a:txBody>
                  <a:tcPr marL="68580" marR="68580" marT="0" marB="0"/>
                </a:tc>
              </a:tr>
              <a:tr h="470535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a</a:t>
                      </a:r>
                      <a:endParaRPr lang="en-US" sz="28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r</a:t>
                      </a:r>
                      <a:endParaRPr lang="en-US" sz="28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a</a:t>
                      </a:r>
                      <a:endParaRPr lang="en-US" sz="28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l</a:t>
                      </a:r>
                      <a:endParaRPr lang="en-US" sz="28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u</a:t>
                      </a:r>
                      <a:endParaRPr lang="en-US" sz="28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p</a:t>
                      </a:r>
                      <a:endParaRPr lang="en-US" sz="28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o</a:t>
                      </a:r>
                      <a:endParaRPr lang="en-US" sz="28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p</a:t>
                      </a:r>
                      <a:endParaRPr lang="en-US" sz="2800" dirty="0">
                        <a:effectLst/>
                      </a:endParaRPr>
                    </a:p>
                  </a:txBody>
                  <a:tcPr marL="68580" marR="68580" marT="0" marB="0"/>
                </a:tc>
              </a:tr>
              <a:tr h="470535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m</a:t>
                      </a:r>
                      <a:endParaRPr lang="en-US" sz="28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e</a:t>
                      </a:r>
                      <a:endParaRPr lang="en-US" sz="28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m</a:t>
                      </a:r>
                      <a:endParaRPr lang="en-US" sz="28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o</a:t>
                      </a:r>
                      <a:endParaRPr lang="en-US" sz="28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s</a:t>
                      </a:r>
                      <a:endParaRPr lang="en-US" sz="28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e</a:t>
                      </a:r>
                      <a:endParaRPr lang="en-US" sz="28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w</a:t>
                      </a:r>
                      <a:endParaRPr lang="en-US" sz="28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a</a:t>
                      </a:r>
                      <a:endParaRPr lang="en-US" sz="2800" dirty="0">
                        <a:effectLst/>
                      </a:endParaRPr>
                    </a:p>
                  </a:txBody>
                  <a:tcPr marL="68580" marR="68580" marT="0" marB="0"/>
                </a:tc>
              </a:tr>
              <a:tr h="470535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o</a:t>
                      </a:r>
                      <a:endParaRPr lang="en-US" sz="28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t</a:t>
                      </a:r>
                      <a:endParaRPr lang="en-US" sz="28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c</a:t>
                      </a:r>
                      <a:endParaRPr lang="en-US" sz="28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e</a:t>
                      </a:r>
                      <a:endParaRPr lang="en-US" sz="28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f</a:t>
                      </a:r>
                      <a:endParaRPr lang="en-US" sz="28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r</a:t>
                      </a:r>
                      <a:endParaRPr lang="en-US" sz="28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e</a:t>
                      </a:r>
                      <a:endParaRPr lang="en-US" sz="28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p</a:t>
                      </a:r>
                      <a:endParaRPr lang="en-US" sz="2800" dirty="0">
                        <a:effectLst/>
                      </a:endParaRPr>
                    </a:p>
                  </a:txBody>
                  <a:tcPr marL="68580" marR="68580" marT="0" marB="0"/>
                </a:tc>
              </a:tr>
              <a:tr h="470535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u</a:t>
                      </a:r>
                      <a:endParaRPr lang="en-US" sz="28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d</a:t>
                      </a:r>
                      <a:endParaRPr lang="en-US" sz="28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e</a:t>
                      </a:r>
                      <a:endParaRPr lang="en-US" sz="28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d</a:t>
                      </a:r>
                      <a:endParaRPr lang="en-US" sz="28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w</a:t>
                      </a:r>
                      <a:endParaRPr lang="en-US" sz="28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o</a:t>
                      </a:r>
                      <a:endParaRPr lang="en-US" sz="28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r</a:t>
                      </a:r>
                      <a:endParaRPr lang="en-US" sz="28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c</a:t>
                      </a:r>
                      <a:endParaRPr lang="en-US" sz="2800" dirty="0">
                        <a:effectLst/>
                      </a:endParaRPr>
                    </a:p>
                  </a:txBody>
                  <a:tcPr marL="68580" marR="68580" marT="0" marB="0"/>
                </a:tc>
              </a:tr>
              <a:tr h="470535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s</a:t>
                      </a:r>
                      <a:endParaRPr lang="en-US" sz="28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g</a:t>
                      </a:r>
                      <a:endParaRPr lang="en-US" sz="28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n</a:t>
                      </a:r>
                      <a:endParaRPr lang="en-US" sz="28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i</a:t>
                      </a:r>
                      <a:endParaRPr lang="en-US" sz="2800" dirty="0" err="1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z</a:t>
                      </a:r>
                      <a:endParaRPr lang="en-US" sz="28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a</a:t>
                      </a:r>
                      <a:endParaRPr lang="en-US" sz="28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m</a:t>
                      </a:r>
                      <a:endParaRPr lang="en-US" sz="28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a</a:t>
                      </a:r>
                      <a:endParaRPr lang="en-US" sz="2800" dirty="0">
                        <a:effectLst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609725" y="3428716"/>
            <a:ext cx="2362200" cy="27180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amazing  </a:t>
            </a:r>
            <a:endParaRPr lang="en-US" sz="2400" b="1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famous</a:t>
            </a:r>
            <a:endParaRPr lang="en-US" sz="2400" b="1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popular</a:t>
            </a:r>
            <a:endParaRPr lang="en-US" sz="2400" b="1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perfect</a:t>
            </a:r>
            <a:endParaRPr lang="en-US" sz="2400" b="1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Crowded</a:t>
            </a:r>
            <a:endParaRPr lang="en-US" sz="2400" b="1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awesome</a:t>
            </a:r>
            <a:endParaRPr lang="en-US" sz="2400" b="1" dirty="0">
              <a:solidFill>
                <a:schemeClr val="tx1"/>
              </a:solidFill>
            </a:endParaRPr>
          </a:p>
          <a:p>
            <a:pPr marL="342900" indent="-342900" algn="ctr">
              <a:buAutoNum type="arabicPeriod"/>
            </a:pPr>
            <a:endParaRPr lang="en-US" dirty="0"/>
          </a:p>
          <a:p>
            <a:pPr marL="342900" indent="-342900" algn="ctr">
              <a:buAutoNum type="arabicPeriod"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28"/>
            <a:ext cx="7696201" cy="1320800"/>
          </a:xfrm>
        </p:spPr>
        <p:txBody>
          <a:bodyPr/>
          <a:lstStyle/>
          <a:p>
            <a:r>
              <a:rPr lang="en-US" dirty="0">
                <a:latin typeface="Comic Sans MS" panose="030F0702030302020204" charset="0"/>
                <a:cs typeface="Comic Sans MS" panose="030F0702030302020204" charset="0"/>
              </a:rPr>
              <a:t>Share your topic sentence with your friend</a:t>
            </a:r>
            <a:endParaRPr lang="en-US" dirty="0"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2050" name="Picture 2" descr="Behave Well - Via http://www.themangomedia.com/blog/basic-yet - Clip Art  Library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42572"/>
            <a:ext cx="5962650" cy="510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ce breaker clip art - Clip Art Library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58" y="2209809"/>
            <a:ext cx="2241120" cy="168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228600"/>
            <a:ext cx="2895600" cy="762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2271" y="1164875"/>
            <a:ext cx="7323365" cy="3987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b="1" dirty="0"/>
              <a:t>The topic sentence in the following paragraph is ………..</a:t>
            </a:r>
            <a:endParaRPr lang="en-US" sz="2000" b="1" dirty="0"/>
          </a:p>
        </p:txBody>
      </p:sp>
      <p:sp>
        <p:nvSpPr>
          <p:cNvPr id="11" name="Title 3"/>
          <p:cNvSpPr txBox="1"/>
          <p:nvPr/>
        </p:nvSpPr>
        <p:spPr>
          <a:xfrm>
            <a:off x="1336221" y="6172200"/>
            <a:ext cx="1752600" cy="609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IRS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4107" y="1701329"/>
            <a:ext cx="7315200" cy="3048001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                                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My Lovely Friend</a:t>
            </a:r>
            <a:endParaRPr lang="en-US" b="1" dirty="0">
              <a:solidFill>
                <a:schemeClr val="tx1"/>
              </a:solidFill>
            </a:endParaRPr>
          </a:p>
          <a:p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             Cats are small, playful and  creatures. Bella is the name of my pet cat. I love her white and black fur, small paws, tiny claws, and a cute little tail. She enjoys eating fish, meat, mashed eggs, and many other foods. When I get home from school, she rushes up to me and starts licking my hands. Bella was a stray cat we adopted when she was just three months old. Bella does not want much attention, but she enjoys being around us. I love Bella a lot.</a:t>
            </a:r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9218" name="Picture 2" descr="Tv Remote Control Clipart Transparent PNG Hd, Vector Remote Control, Remote  Control, Vector, Button PNG Image For Free Download"/>
          <p:cNvPicPr>
            <a:picLocks noChangeAspect="1" noChangeArrowheads="1"/>
          </p:cNvPicPr>
          <p:nvPr/>
        </p:nvPicPr>
        <p:blipFill rotWithShape="1"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1" t="12501" r="57878" b="16912"/>
          <a:stretch>
            <a:fillRect/>
          </a:stretch>
        </p:blipFill>
        <p:spPr bwMode="auto">
          <a:xfrm>
            <a:off x="533400" y="5029200"/>
            <a:ext cx="762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77759" y="4926805"/>
            <a:ext cx="5155748" cy="11956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07695" y="5003733"/>
            <a:ext cx="500329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indent="-342900">
              <a:buAutoNum type="arabicPeriod"/>
            </a:pPr>
            <a:r>
              <a:rPr lang="en-US" sz="2000" b="1" dirty="0"/>
              <a:t>My Lovely Friend</a:t>
            </a:r>
            <a:endParaRPr lang="en-US" sz="2000" b="1" dirty="0"/>
          </a:p>
          <a:p>
            <a:pPr marL="342900" indent="-342900">
              <a:buAutoNum type="arabicPeriod"/>
            </a:pPr>
            <a:r>
              <a:rPr lang="en-US" sz="2000" b="1" dirty="0"/>
              <a:t>Cats are small, playful and  creatures</a:t>
            </a:r>
            <a:endParaRPr lang="en-US" sz="2000" b="1" dirty="0"/>
          </a:p>
          <a:p>
            <a:pPr marL="342900" indent="-342900">
              <a:buFontTx/>
              <a:buAutoNum type="arabicPeriod"/>
            </a:pPr>
            <a:r>
              <a:rPr lang="en-US" sz="2000" b="1" dirty="0"/>
              <a:t>I love Bella a lot.</a:t>
            </a:r>
            <a:endParaRPr lang="en-US" sz="2000" b="1" dirty="0"/>
          </a:p>
          <a:p>
            <a:pPr algn="ctr"/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you learn? </a:t>
            </a:r>
            <a:endParaRPr lang="en-US" dirty="0"/>
          </a:p>
        </p:txBody>
      </p:sp>
      <p:pic>
        <p:nvPicPr>
          <p:cNvPr id="1028" name="Picture 4" descr="Question Mark Clip Art Animated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817" y="1981200"/>
            <a:ext cx="3571276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228600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32766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1"/>
              </a:rPr>
              <a:t>https://wordwall.net/resource/2962479/english/noun-adjective-or-verb</a:t>
            </a:r>
            <a:endParaRPr lang="en-US" dirty="0"/>
          </a:p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858000" y="6160919"/>
            <a:ext cx="2158810" cy="46382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Random pick</a:t>
            </a:r>
            <a:endParaRPr lang="ar-JO" sz="1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838200"/>
            <a:ext cx="7467600" cy="60960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Comic Sans MS" panose="030F0702030302020204" charset="0"/>
                <a:cs typeface="Comic Sans MS" panose="030F0702030302020204" charset="0"/>
              </a:rPr>
              <a:t>What does the word adjective mean?</a:t>
            </a:r>
            <a:r>
              <a:rPr lang="en-US" sz="2800" dirty="0"/>
              <a:t>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Adjective Cliparts - Bring Your Writing to Life with ...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61440"/>
            <a:ext cx="7033895" cy="453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52400" y="152598"/>
            <a:ext cx="2158810" cy="46382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5100320" y="5867400"/>
            <a:ext cx="4147185" cy="1221105"/>
          </a:xfrm>
          <a:custGeom>
            <a:avLst/>
            <a:gdLst/>
            <a:ahLst/>
            <a:cxnLst/>
            <a:rect l="l" t="t" r="r" b="b"/>
            <a:pathLst>
              <a:path w="4903982" h="1439006">
                <a:moveTo>
                  <a:pt x="0" y="0"/>
                </a:moveTo>
                <a:lnTo>
                  <a:pt x="4903982" y="0"/>
                </a:lnTo>
                <a:lnTo>
                  <a:pt x="4903982" y="1439007"/>
                </a:lnTo>
                <a:lnTo>
                  <a:pt x="0" y="14390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Text Box 3"/>
          <p:cNvSpPr txBox="1"/>
          <p:nvPr/>
        </p:nvSpPr>
        <p:spPr>
          <a:xfrm>
            <a:off x="536575" y="6162040"/>
            <a:ext cx="39592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Write as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6415" y="2819400"/>
            <a:ext cx="7252970" cy="308483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                               </a:t>
            </a:r>
            <a:r>
              <a:rPr lang="en-US" sz="2000" b="1" dirty="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 My Lovely Friend</a:t>
            </a:r>
            <a:endParaRPr lang="en-US" sz="2000" b="1" dirty="0">
              <a:solidFill>
                <a:schemeClr val="tx1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br>
              <a:rPr lang="en-US" sz="2000" b="1" dirty="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</a:br>
            <a:r>
              <a:rPr lang="en-US" sz="2000" b="1" dirty="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       My favorite friend  is Anna . Anna is a very beautiful and charming girl. She is taller than me . She has straight brown hair and brown eyes. The thing I admire most about Anna is that she is protective and likes to look after people.  For me, I am proud to say that I have such loyal and helpful friend.</a:t>
            </a:r>
            <a:endParaRPr lang="en-US" sz="2000" b="1" dirty="0">
              <a:solidFill>
                <a:schemeClr val="tx1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200" y="0"/>
            <a:ext cx="2328545" cy="38862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0700" y="457200"/>
            <a:ext cx="47244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What is this? 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5122" name="Picture 2" descr="Illustration of Kids Looking Down Stock Photo - Alamy"/>
          <p:cNvPicPr>
            <a:picLocks noChangeAspect="1" noChangeArrowheads="1"/>
          </p:cNvPicPr>
          <p:nvPr/>
        </p:nvPicPr>
        <p:blipFill rotWithShape="1"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0" b="12454"/>
          <a:stretch>
            <a:fillRect/>
          </a:stretch>
        </p:blipFill>
        <p:spPr bwMode="auto">
          <a:xfrm>
            <a:off x="1981200" y="1066800"/>
            <a:ext cx="4343400" cy="180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06400" y="862965"/>
            <a:ext cx="4867275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What is this paragraph about?</a:t>
            </a:r>
            <a:endParaRPr lang="en-US" sz="2400" b="1" dirty="0">
              <a:solidFill>
                <a:schemeClr val="tx1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400" y="100693"/>
            <a:ext cx="2158810" cy="762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Rectangle 2"/>
          <p:cNvSpPr/>
          <p:nvPr/>
        </p:nvSpPr>
        <p:spPr>
          <a:xfrm>
            <a:off x="526415" y="2133600"/>
            <a:ext cx="7252970" cy="308483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p>
            <a:r>
              <a:rPr lang="en-US" b="1" dirty="0">
                <a:solidFill>
                  <a:schemeClr val="tx1"/>
                </a:solidFill>
              </a:rPr>
              <a:t>                               </a:t>
            </a:r>
            <a:r>
              <a:rPr lang="en-US" sz="2000" b="1" dirty="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 My Lovely Friend</a:t>
            </a:r>
            <a:endParaRPr lang="en-US" sz="2000" b="1" dirty="0">
              <a:solidFill>
                <a:schemeClr val="tx1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br>
              <a:rPr lang="en-US" sz="2000" b="1" dirty="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</a:br>
            <a:r>
              <a:rPr lang="en-US" sz="2000" b="1" dirty="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       My favorite friend  is Anna . Anna is a very beautiful and charming girl. She is taller than me . She has straight brown hair and brown eyes. The thing I admire most about Anna is that she is protective and likes to look after people.  For me, I am proud to say that I have such loyal and helpful friend.</a:t>
            </a:r>
            <a:endParaRPr lang="en-US" sz="2000" b="1" dirty="0">
              <a:solidFill>
                <a:schemeClr val="tx1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6146" name="Picture 2" descr="2,000+ Cute Question Marks Clip Art Stock Illustrations, Royalty-Free  Vector Graphics &amp; Clip Art - iStock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675" y="-76200"/>
            <a:ext cx="2514600" cy="301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142867"/>
            <a:ext cx="7696201" cy="963610"/>
          </a:xfrm>
        </p:spPr>
        <p:txBody>
          <a:bodyPr/>
          <a:lstStyle/>
          <a:p>
            <a:r>
              <a:rPr lang="en-US" sz="2400" b="1" dirty="0">
                <a:latin typeface="Comic Sans MS" panose="030F0702030302020204" charset="0"/>
                <a:cs typeface="Comic Sans MS" panose="030F0702030302020204" charset="0"/>
              </a:rPr>
              <a:t>Do you think siblings can be real friends? Why? Why not? </a:t>
            </a:r>
            <a:endParaRPr lang="en-US" sz="2400" b="1" dirty="0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28600"/>
            <a:ext cx="2362201" cy="6858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" name="Title 3"/>
          <p:cNvSpPr txBox="1"/>
          <p:nvPr/>
        </p:nvSpPr>
        <p:spPr>
          <a:xfrm>
            <a:off x="304800" y="4953000"/>
            <a:ext cx="2362201" cy="6858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Buzz in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6" name="Title 2"/>
          <p:cNvSpPr txBox="1"/>
          <p:nvPr/>
        </p:nvSpPr>
        <p:spPr>
          <a:xfrm>
            <a:off x="3200400" y="392384"/>
            <a:ext cx="7704000" cy="4401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i="1" dirty="0"/>
              <a:t>Real life application</a:t>
            </a:r>
            <a:endParaRPr lang="en-US" i="1" dirty="0"/>
          </a:p>
        </p:txBody>
      </p:sp>
      <p:sp>
        <p:nvSpPr>
          <p:cNvPr id="2" name="AutoShape 6" descr="The Hashemites — Jordan's Crown Princ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000" y="1676400"/>
            <a:ext cx="5105400" cy="3204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ولي العهد في حفل تخرج شقيقته الأميرة سلمى _ العائلة الملكية❤️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852805" y="0"/>
            <a:ext cx="6618605" cy="613029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ags/tag1.xml><?xml version="1.0" encoding="utf-8"?>
<p:tagLst xmlns:p="http://schemas.openxmlformats.org/presentationml/2006/main">
  <p:tag name="TABLE_ENDDRAG_ORIGIN_RECT" val="575*222"/>
  <p:tag name="TABLE_ENDDRAG_RECT" val="0*38*575*222"/>
</p:tagLst>
</file>

<file path=ppt/theme/theme1.xml><?xml version="1.0" encoding="utf-8"?>
<a:theme xmlns:a="http://schemas.openxmlformats.org/drawingml/2006/main" name="Facet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5219</Words>
  <Application>WPS Presentation</Application>
  <PresentationFormat>On-screen Show (4:3)</PresentationFormat>
  <Paragraphs>353</Paragraphs>
  <Slides>32</Slides>
  <Notes>5</Notes>
  <HiddenSlides>0</HiddenSlides>
  <MMClips>1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52" baseType="lpstr">
      <vt:lpstr>Arial</vt:lpstr>
      <vt:lpstr>SimSun</vt:lpstr>
      <vt:lpstr>Wingdings</vt:lpstr>
      <vt:lpstr>Wingdings 3</vt:lpstr>
      <vt:lpstr>Arial</vt:lpstr>
      <vt:lpstr>AGA Battouta Regular</vt:lpstr>
      <vt:lpstr>Segoe Print</vt:lpstr>
      <vt:lpstr>HelveticaNeueLT Arabic 45 Light</vt:lpstr>
      <vt:lpstr>Yu Gothic UI Semilight</vt:lpstr>
      <vt:lpstr>HelveticaNeueLT Arabic 55 Roman</vt:lpstr>
      <vt:lpstr>Calibri</vt:lpstr>
      <vt:lpstr>Trebuchet MS</vt:lpstr>
      <vt:lpstr>Aldhabi</vt:lpstr>
      <vt:lpstr>Microsoft YaHei</vt:lpstr>
      <vt:lpstr>Arial Unicode MS</vt:lpstr>
      <vt:lpstr>Times New Roman</vt:lpstr>
      <vt:lpstr>Tahoma</vt:lpstr>
      <vt:lpstr>Comic Sans MS</vt:lpstr>
      <vt:lpstr>Book Antiqua</vt:lpstr>
      <vt:lpstr>Facet</vt:lpstr>
      <vt:lpstr>PowerPoint 演示文稿</vt:lpstr>
      <vt:lpstr>Outcomes </vt:lpstr>
      <vt:lpstr>PowerPoint 演示文稿</vt:lpstr>
      <vt:lpstr>PowerPoint 演示文稿</vt:lpstr>
      <vt:lpstr>What does the word adjective mean? </vt:lpstr>
      <vt:lpstr>PowerPoint 演示文稿</vt:lpstr>
      <vt:lpstr>PowerPoint 演示文稿</vt:lpstr>
      <vt:lpstr>Critical Thinking</vt:lpstr>
      <vt:lpstr>PowerPoint 演示文稿</vt:lpstr>
      <vt:lpstr>Integration with other subjects.</vt:lpstr>
      <vt:lpstr>PowerPoint 演示文稿</vt:lpstr>
      <vt:lpstr>The Title </vt:lpstr>
      <vt:lpstr>What are the rules  of writing a title? </vt:lpstr>
      <vt:lpstr>PowerPoint 演示文稿</vt:lpstr>
      <vt:lpstr>PowerPoint 演示文稿</vt:lpstr>
      <vt:lpstr>Differentiation</vt:lpstr>
      <vt:lpstr>PowerPoint 演示文稿</vt:lpstr>
      <vt:lpstr>PowerPoint 演示文稿</vt:lpstr>
      <vt:lpstr>PowerPoint 演示文稿</vt:lpstr>
      <vt:lpstr>Share your title with your friend</vt:lpstr>
      <vt:lpstr>What did you learn? </vt:lpstr>
      <vt:lpstr>PowerPoint 演示文稿</vt:lpstr>
      <vt:lpstr>PowerPoint 演示文稿</vt:lpstr>
      <vt:lpstr> How to write a good topic sentence? </vt:lpstr>
      <vt:lpstr>PowerPoint 演示文稿</vt:lpstr>
      <vt:lpstr>PowerPoint 演示文稿</vt:lpstr>
      <vt:lpstr>Differentiation</vt:lpstr>
      <vt:lpstr>PowerPoint 演示文稿</vt:lpstr>
      <vt:lpstr>PowerPoint 演示文稿</vt:lpstr>
      <vt:lpstr>Share your title with your friend</vt:lpstr>
      <vt:lpstr>Summative assessment</vt:lpstr>
      <vt:lpstr>What did you learn?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 Simple</dc:title>
  <dc:creator>FOUAD</dc:creator>
  <cp:lastModifiedBy>User</cp:lastModifiedBy>
  <cp:revision>226</cp:revision>
  <dcterms:created xsi:type="dcterms:W3CDTF">2006-08-16T00:00:00Z</dcterms:created>
  <dcterms:modified xsi:type="dcterms:W3CDTF">2025-09-22T03:47:15Z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1D2E74EC2B2C48A79FE7549AD91AEDDA_13</vt:lpwstr>
  </property>
  <property fmtid="{D5CDD505-2E9C-101B-9397-08002B2CF9AE}" pid="3" name="KSOProductBuildVer">
    <vt:lpwstr>1033-12.2.0.22549</vt:lpwstr>
  </property>
</Properties>
</file>