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82" r:id="rId6"/>
    <p:sldId id="356" r:id="rId7"/>
    <p:sldId id="326" r:id="rId8"/>
    <p:sldId id="368" r:id="rId9"/>
    <p:sldId id="369" r:id="rId10"/>
    <p:sldId id="372" r:id="rId11"/>
    <p:sldId id="389" r:id="rId12"/>
    <p:sldId id="374" r:id="rId13"/>
    <p:sldId id="379" r:id="rId14"/>
    <p:sldId id="373" r:id="rId15"/>
    <p:sldId id="378" r:id="rId16"/>
    <p:sldId id="380" r:id="rId17"/>
    <p:sldId id="357" r:id="rId18"/>
    <p:sldId id="355" r:id="rId19"/>
    <p:sldId id="386" r:id="rId20"/>
    <p:sldId id="387" r:id="rId21"/>
    <p:sldId id="352" r:id="rId22"/>
    <p:sldId id="382" r:id="rId23"/>
    <p:sldId id="390" r:id="rId24"/>
    <p:sldId id="384" r:id="rId25"/>
    <p:sldId id="388" r:id="rId26"/>
    <p:sldId id="383" r:id="rId27"/>
    <p:sldId id="385" r:id="rId28"/>
    <p:sldId id="33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howGuides="1">
      <p:cViewPr varScale="1">
        <p:scale>
          <a:sx n="71" d="100"/>
          <a:sy n="71" d="100"/>
        </p:scale>
        <p:origin x="172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72AE8-7474-468B-ABA6-1BA60E0908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4A3F4-D171-45B4-BDFA-2E6C74BFC6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A3F4-D171-45B4-BDFA-2E6C74BFC6D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A3F4-D171-45B4-BDFA-2E6C74BFC6D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A3F4-D171-45B4-BDFA-2E6C74BFC6D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620000" y="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hangmanwords.com/play/custom?g=dGFzdHklMEF5dW1teSUwQW1vdXRoLXdhdGVyaW5nJTBBRGVsaWNpb3VzJTBBQXJvbWF0aWMlME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rl Student Clipart | Clipart Panda - Free Clipart Images | Writing  images, Writing clipart, Clip art freebi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6691"/>
            <a:ext cx="2511425" cy="316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8,500+ Child Writing Stock Illustrations, Royalty-Free Vector Graphics &amp;  Clip Art - iStock | Young child writing, Child writing letter, Child  writing a lett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85" y="3886200"/>
            <a:ext cx="2362200" cy="236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0512" y="685800"/>
            <a:ext cx="4572000" cy="22442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cs typeface="AGA Battouta Regular" pitchFamily="2" charset="-78"/>
              </a:rPr>
              <a:t>Unit</a:t>
            </a:r>
            <a:r>
              <a:rPr lang="ar-SA" sz="2400" b="1" dirty="0">
                <a:cs typeface="AGA Battouta Regular" pitchFamily="2" charset="-78"/>
              </a:rPr>
              <a:t> : </a:t>
            </a:r>
            <a:r>
              <a:rPr lang="en-GB" sz="2400" b="1" dirty="0">
                <a:cs typeface="AGA Battouta Regular" pitchFamily="2" charset="-78"/>
              </a:rPr>
              <a:t>One</a:t>
            </a:r>
            <a:endParaRPr lang="en-GB" sz="2400" b="1" dirty="0">
              <a:cs typeface="AGA Battouta Regular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cs typeface="AGA Battouta Regular" pitchFamily="2" charset="-78"/>
              </a:rPr>
              <a:t>Major</a:t>
            </a:r>
            <a:r>
              <a:rPr lang="ar-SA" sz="2400" b="1" dirty="0">
                <a:cs typeface="AGA Battouta Regular" pitchFamily="2" charset="-78"/>
              </a:rPr>
              <a:t> :  </a:t>
            </a:r>
            <a:r>
              <a:rPr lang="en-US" sz="2400" b="1" dirty="0">
                <a:cs typeface="AGA Battouta Regular" pitchFamily="2" charset="-78"/>
              </a:rPr>
              <a:t>English</a:t>
            </a:r>
            <a:endParaRPr lang="ar-SA" sz="2400" b="1" dirty="0">
              <a:cs typeface="AGA Battouta Regular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cs typeface="AGA Battouta Regular" pitchFamily="2" charset="-78"/>
              </a:rPr>
              <a:t>Lesson</a:t>
            </a:r>
            <a:r>
              <a:rPr lang="ar-SA" sz="2400" b="1" dirty="0">
                <a:cs typeface="AGA Battouta Regular" pitchFamily="2" charset="-78"/>
              </a:rPr>
              <a:t> :</a:t>
            </a:r>
            <a:r>
              <a:rPr lang="en-US" sz="2400" b="1" dirty="0">
                <a:cs typeface="AGA Battouta Regular" pitchFamily="2" charset="-78"/>
              </a:rPr>
              <a:t>Descriptive Writing</a:t>
            </a:r>
            <a:endParaRPr lang="en-US" sz="2400" b="1" dirty="0">
              <a:cs typeface="AGA Battouta Regular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cs typeface="AGA Battouta Regular" pitchFamily="2" charset="-78"/>
              </a:rPr>
              <a:t>Grade</a:t>
            </a:r>
            <a:r>
              <a:rPr lang="ar-SA" sz="2400" b="1" dirty="0">
                <a:cs typeface="AGA Battouta Regular" pitchFamily="2" charset="-78"/>
              </a:rPr>
              <a:t> :  </a:t>
            </a:r>
            <a:r>
              <a:rPr lang="en-GB" sz="2400" b="1" dirty="0">
                <a:cs typeface="AGA Battouta Regular" pitchFamily="2" charset="-78"/>
              </a:rPr>
              <a:t>4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5" name="Picture 6" descr="Islamic Educational College الكلية العلمية الإسلامي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reative Writing Merch &amp; Gifts for Sale | Redbubbl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05" y="3801836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828800"/>
            <a:ext cx="6324600" cy="37338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                               My Lovely Friend</a:t>
            </a:r>
            <a:endParaRPr lang="en-US" b="1" dirty="0">
              <a:solidFill>
                <a:schemeClr val="tx1"/>
              </a:solidFill>
            </a:endParaRPr>
          </a:p>
          <a:p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       I usually make friends easily, so I have a lot of friends . My favorite friend  is Anna .Anna is a very beautiful and charming girl  .She is taller than me .She has straight brown hair and brown eyes. By nature Anna is pretty kind and lovely. The thing I admire most about Anna is that she is protective and likes to look after people.  For me, friendship is the most important thing in the world. I am proud to say that I have such loyal and helpful friend.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4600" y="838200"/>
            <a:ext cx="38100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Parts of the paragraph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00693"/>
            <a:ext cx="215881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2016578"/>
            <a:ext cx="12954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Title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2449285"/>
            <a:ext cx="1371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Topic Sentence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694214" y="48768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7239000" y="249555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Supporting detail 1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239000" y="29718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Supporting detail 2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239000" y="35433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Supporting detail 3  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7239000" y="41148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Supporting detail 4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84" y="664287"/>
            <a:ext cx="7315201" cy="1066800"/>
          </a:xfrm>
        </p:spPr>
        <p:txBody>
          <a:bodyPr>
            <a:normAutofit/>
          </a:bodyPr>
          <a:lstStyle/>
          <a:p>
            <a:r>
              <a:rPr lang="en-US" sz="1800" b="1" dirty="0"/>
              <a:t>Here are a few tips for your writing skills and get the descriptive language just right: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62400"/>
            <a:ext cx="6347714" cy="38807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2184" y="20653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122" name="Picture 2" descr="a funny food frame, useful for menus Stock Photo - Alamy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7"/>
          <a:stretch>
            <a:fillRect/>
          </a:stretch>
        </p:blipFill>
        <p:spPr bwMode="auto">
          <a:xfrm>
            <a:off x="1066801" y="1211193"/>
            <a:ext cx="6390584" cy="559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00994" y="2514600"/>
            <a:ext cx="4252206" cy="293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surprising words. ...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Remember sensory details. ...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Make use of figurative language. ...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Think about who is doing the describing. ...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 wary of over-description. ...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Read good examples of descriptive writing.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8728" y="805817"/>
            <a:ext cx="38100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Main idea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102" name="Picture 6" descr="Top 15 Ramadan drinks and dish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553673"/>
            <a:ext cx="3352800" cy="251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110+ Ramadan Recipes {Authentic Middle Eastern} - Feel Good Foo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31796"/>
            <a:ext cx="46482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مقلوبة الدجاج الشهية على الطريقة الفلسطيني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185675"/>
            <a:ext cx="3729038" cy="209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alami, Red Onion and Oregano Piz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728" y="0"/>
            <a:ext cx="2711666" cy="330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طريقة عمل الملوخية - ويب طب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15417"/>
            <a:ext cx="3220007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0733"/>
            <a:ext cx="7391400" cy="33528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dirty="0"/>
              <a:t>a. My Favorite Teacher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dirty="0"/>
              <a:t>b. she doesn’t just teach from books. She tells us to be good people and to be kind to our friends.</a:t>
            </a: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dirty="0"/>
              <a:t>c. My lovely school</a:t>
            </a:r>
            <a:endParaRPr lang="en-US" dirty="0"/>
          </a:p>
          <a:p>
            <a:pPr marL="0" indent="0" fontAlgn="base">
              <a:buNone/>
            </a:pPr>
            <a:endParaRPr lang="en-US" sz="2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28600"/>
            <a:ext cx="2286001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0" y="1067672"/>
            <a:ext cx="4800600" cy="7897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152400" y="1204913"/>
            <a:ext cx="7385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1. Circle the detailed sentences.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34042" y="4267688"/>
            <a:ext cx="7385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81000" y="5020268"/>
            <a:ext cx="7467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Mrs. Anaya is my favorite teacher at IEC School. ………..</a:t>
            </a:r>
            <a:endParaRPr lang="en-US" dirty="0"/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391886" y="4394139"/>
            <a:ext cx="6392636" cy="7897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/>
              <a:t>2. Write details for the following topic sentence. ( 4 sentences at least)</a:t>
            </a:r>
            <a:endParaRPr lang="en-US" sz="2800" b="1" dirty="0"/>
          </a:p>
        </p:txBody>
      </p:sp>
      <p:pic>
        <p:nvPicPr>
          <p:cNvPr id="10" name="Picture 2" descr="Free Self Assessment Cliparts, Download Free Self Assessment Cliparts png  images, Free ClipArts on Clipart Library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96" y="609600"/>
            <a:ext cx="2724097" cy="181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/>
          <p:nvPr/>
        </p:nvSpPr>
        <p:spPr>
          <a:xfrm>
            <a:off x="76200" y="1205547"/>
            <a:ext cx="7086600" cy="1246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57843" y="1367135"/>
            <a:ext cx="7385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Write a detail sentence for the following topic: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828800" y="1834243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“Your Favorite Meal”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le 3"/>
          <p:cNvSpPr txBox="1"/>
          <p:nvPr/>
        </p:nvSpPr>
        <p:spPr>
          <a:xfrm>
            <a:off x="15240" y="304800"/>
            <a:ext cx="20574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Application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Title 3"/>
          <p:cNvSpPr txBox="1"/>
          <p:nvPr/>
        </p:nvSpPr>
        <p:spPr>
          <a:xfrm>
            <a:off x="6629400" y="6028182"/>
            <a:ext cx="20574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Notebook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9218" name="Picture 2" descr="Hand Drawn Food Clipart Illustration Graphic by PurMoon · Creative Fabrica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6" b="65905"/>
          <a:stretch>
            <a:fillRect/>
          </a:stretch>
        </p:blipFill>
        <p:spPr bwMode="auto">
          <a:xfrm>
            <a:off x="2438400" y="-100769"/>
            <a:ext cx="4457700" cy="137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nd Drawn Food Clipart Illustration Graphic by PurMoon · Creative Fabrica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2" t="34830" r="55555" b="33160"/>
          <a:stretch>
            <a:fillRect/>
          </a:stretch>
        </p:blipFill>
        <p:spPr bwMode="auto">
          <a:xfrm>
            <a:off x="7753350" y="16764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and Drawn Food Clipart Illustration Graphic by PurMoon · Creative Fabrica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18" r="32394"/>
          <a:stretch>
            <a:fillRect/>
          </a:stretch>
        </p:blipFill>
        <p:spPr bwMode="auto">
          <a:xfrm>
            <a:off x="1981200" y="5678316"/>
            <a:ext cx="3657600" cy="13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and Drawn Food Clipart Illustration Graphic by PurMoon · Creative Fabric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5" t="34830" r="38889" b="33160"/>
          <a:stretch>
            <a:fillRect/>
          </a:stretch>
        </p:blipFill>
        <p:spPr bwMode="auto">
          <a:xfrm>
            <a:off x="7815262" y="3084828"/>
            <a:ext cx="1019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and Drawn Food Clipart Illustration Graphic by PurMoon · Creative Fabric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4830" r="76388" b="33160"/>
          <a:stretch>
            <a:fillRect/>
          </a:stretch>
        </p:blipFill>
        <p:spPr bwMode="auto">
          <a:xfrm>
            <a:off x="7728857" y="4556505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and Drawn Food Clipart Illustration Graphic by PurMoon · Creative Fabrica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65936" r="4225"/>
          <a:stretch>
            <a:fillRect/>
          </a:stretch>
        </p:blipFill>
        <p:spPr bwMode="auto">
          <a:xfrm>
            <a:off x="0" y="2590799"/>
            <a:ext cx="685800" cy="137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and Drawn Food Clipart Illustration Graphic by PurMoon · Creative Fabrica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7" t="61197" r="15493"/>
          <a:stretch>
            <a:fillRect/>
          </a:stretch>
        </p:blipFill>
        <p:spPr bwMode="auto">
          <a:xfrm>
            <a:off x="0" y="4108045"/>
            <a:ext cx="990600" cy="157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ast Food Clipart Images - Free Download on Freepi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758043" cy="14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Premium Vector | Junk food collection set fast food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8" r="71343"/>
          <a:stretch>
            <a:fillRect/>
          </a:stretch>
        </p:blipFill>
        <p:spPr bwMode="auto">
          <a:xfrm>
            <a:off x="5638800" y="5702313"/>
            <a:ext cx="908957" cy="14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 txBox="1"/>
          <p:nvPr/>
        </p:nvSpPr>
        <p:spPr>
          <a:xfrm>
            <a:off x="848541" y="2501486"/>
            <a:ext cx="6742747" cy="709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802142" y="2537171"/>
            <a:ext cx="73859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/>
              <a:t>Where You Had It</a:t>
            </a:r>
            <a:r>
              <a:rPr lang="en-US" dirty="0"/>
              <a:t>: Mention the restaurant or location, or if it's homemade.</a:t>
            </a:r>
            <a:endParaRPr lang="en-US" b="1" dirty="0"/>
          </a:p>
        </p:txBody>
      </p:sp>
      <p:sp>
        <p:nvSpPr>
          <p:cNvPr id="31" name="Content Placeholder 2"/>
          <p:cNvSpPr txBox="1"/>
          <p:nvPr/>
        </p:nvSpPr>
        <p:spPr>
          <a:xfrm>
            <a:off x="886641" y="4170917"/>
            <a:ext cx="6504759" cy="5171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Main Components</a:t>
            </a:r>
            <a:r>
              <a:rPr lang="en-US" dirty="0"/>
              <a:t>: Detail the key ingredients</a:t>
            </a:r>
            <a:endParaRPr lang="en-US" b="1" dirty="0"/>
          </a:p>
        </p:txBody>
      </p:sp>
      <p:sp>
        <p:nvSpPr>
          <p:cNvPr id="32" name="Content Placeholder 2"/>
          <p:cNvSpPr txBox="1"/>
          <p:nvPr/>
        </p:nvSpPr>
        <p:spPr>
          <a:xfrm>
            <a:off x="801053" y="3303953"/>
            <a:ext cx="6742747" cy="7923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b="1" dirty="0">
                <a:solidFill>
                  <a:schemeClr val="tx1"/>
                </a:solidFill>
              </a:rPr>
              <a:t>Visual </a:t>
            </a:r>
            <a:r>
              <a:rPr lang="en-US" b="1" dirty="0">
                <a:solidFill>
                  <a:schemeClr val="tx1"/>
                </a:solidFill>
              </a:rPr>
              <a:t>Description</a:t>
            </a:r>
            <a:r>
              <a:rPr lang="en-US" sz="1900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Describe the burger's look. Talk about the layers, colors, and how it’s presented.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825002" y="4749684"/>
            <a:ext cx="6504759" cy="727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74272" y="4692489"/>
            <a:ext cx="6417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Taste</a:t>
            </a:r>
            <a:r>
              <a:rPr lang="en-US" dirty="0"/>
              <a:t>: Describe the flavors—savory, spicy, tangy. How do the ingredients complement each other?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48527"/>
            <a:ext cx="6477000" cy="963610"/>
          </a:xfrm>
        </p:spPr>
        <p:txBody>
          <a:bodyPr/>
          <a:lstStyle/>
          <a:p>
            <a:r>
              <a:rPr lang="en-US" dirty="0"/>
              <a:t>Do you think that we can help people in Gaza where food is scarce? How?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2362201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Title 3"/>
          <p:cNvSpPr txBox="1"/>
          <p:nvPr/>
        </p:nvSpPr>
        <p:spPr>
          <a:xfrm>
            <a:off x="4191000" y="5943600"/>
            <a:ext cx="2362201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Buzz in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Title 2"/>
          <p:cNvSpPr txBox="1"/>
          <p:nvPr/>
        </p:nvSpPr>
        <p:spPr>
          <a:xfrm>
            <a:off x="3200400" y="392384"/>
            <a:ext cx="7704000" cy="4401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/>
              <a:t>Real life application</a:t>
            </a:r>
            <a:endParaRPr lang="en-US" i="1" dirty="0"/>
          </a:p>
        </p:txBody>
      </p:sp>
      <p:sp>
        <p:nvSpPr>
          <p:cNvPr id="2" name="AutoShape 6" descr="The Hashemites — Jordan's Crown Princ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2" descr="WHO EMRO | Lethal combination of hunger and disease to lead to more deaths  in Gaza | News | Media centr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77" y="2327377"/>
            <a:ext cx="3476006" cy="210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ewborns die of hunger and mothers struggle to feed their children as  Israel's siege condemns Gazans to starvation | CN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27377"/>
            <a:ext cx="3587231" cy="263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t's not just Israeli bombs that have killed children in Gaza. Now some are  dying of hunger too - The Mainich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33" y="4491899"/>
            <a:ext cx="2063729" cy="137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98590"/>
            <a:ext cx="7696201" cy="506410"/>
          </a:xfrm>
        </p:spPr>
        <p:txBody>
          <a:bodyPr/>
          <a:lstStyle/>
          <a:p>
            <a:r>
              <a:rPr lang="en-US" dirty="0"/>
              <a:t>What was Prophet </a:t>
            </a:r>
            <a:r>
              <a:rPr lang="en-US" dirty="0" err="1"/>
              <a:t>Mohmmad’s</a:t>
            </a:r>
            <a:r>
              <a:rPr lang="en-US" dirty="0"/>
              <a:t> favorite meal?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35052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Integration with other subjects.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Title 3"/>
          <p:cNvSpPr txBox="1"/>
          <p:nvPr/>
        </p:nvSpPr>
        <p:spPr>
          <a:xfrm>
            <a:off x="4191000" y="5943600"/>
            <a:ext cx="2362201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Buzz in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234405"/>
            <a:ext cx="6477000" cy="1575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According to a number of hadith (Quranic sayings or teachings), Mohammed considered 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tharid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 “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4" name="Picture 2" descr="ثريد اللحم على الطريقة الخليجية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962400"/>
            <a:ext cx="3581400" cy="21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98590"/>
            <a:ext cx="7696201" cy="506410"/>
          </a:xfrm>
        </p:spPr>
        <p:txBody>
          <a:bodyPr/>
          <a:lstStyle/>
          <a:p>
            <a:r>
              <a:rPr lang="en-US" dirty="0"/>
              <a:t>What</a:t>
            </a:r>
            <a:r>
              <a:rPr lang="ar-JO" dirty="0"/>
              <a:t> </a:t>
            </a:r>
            <a:r>
              <a:rPr lang="en-US" dirty="0"/>
              <a:t>is King Abdullah </a:t>
            </a:r>
            <a:r>
              <a:rPr lang="en-US" b="1" dirty="0"/>
              <a:t>II</a:t>
            </a:r>
            <a:r>
              <a:rPr lang="en-US" dirty="0"/>
              <a:t> favorite meal?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35052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Integration with other subjects.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Title 3"/>
          <p:cNvSpPr txBox="1"/>
          <p:nvPr/>
        </p:nvSpPr>
        <p:spPr>
          <a:xfrm>
            <a:off x="4191000" y="5943600"/>
            <a:ext cx="2362201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Buzz in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234405"/>
            <a:ext cx="6477000" cy="1575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My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favourite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dish is 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galayet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bandora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(tomato stew) and those who served with me in the army know that nothing beats having 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galayet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bandora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while sitting on the ground next to an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armoured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tank. I prefer the simple life.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2" name="Picture 2" descr="قلاية البندورة الفلسطينيةمن اطيب الصحون اللي ممكن تعملوها #قلاية بندورة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3924"/>
          <a:stretch>
            <a:fillRect/>
          </a:stretch>
        </p:blipFill>
        <p:spPr bwMode="auto">
          <a:xfrm>
            <a:off x="342900" y="4139405"/>
            <a:ext cx="3695700" cy="198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562600"/>
            <a:ext cx="5181600" cy="506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/>
          </a:p>
        </p:txBody>
      </p:sp>
      <p:sp>
        <p:nvSpPr>
          <p:cNvPr id="7" name="Content Placeholder 2"/>
          <p:cNvSpPr txBox="1"/>
          <p:nvPr/>
        </p:nvSpPr>
        <p:spPr>
          <a:xfrm>
            <a:off x="563880" y="4800600"/>
            <a:ext cx="5181600" cy="506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school principle favorite meal? </a:t>
            </a:r>
            <a:endParaRPr lang="en-US" dirty="0"/>
          </a:p>
        </p:txBody>
      </p:sp>
      <p:pic>
        <p:nvPicPr>
          <p:cNvPr id="16386" name="Picture 2" descr="700+ Free Task &amp; Idea Images - Pixabay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2" t="-2123" r="2532" b="8861"/>
          <a:stretch>
            <a:fillRect/>
          </a:stretch>
        </p:blipFill>
        <p:spPr bwMode="auto">
          <a:xfrm>
            <a:off x="-457200" y="-1371600"/>
            <a:ext cx="6019800" cy="561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r="32166" b="38777"/>
          <a:stretch>
            <a:fillRect/>
          </a:stretch>
        </p:blipFill>
        <p:spPr>
          <a:xfrm>
            <a:off x="5599055" y="2932020"/>
            <a:ext cx="2020945" cy="2231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28600"/>
            <a:ext cx="28956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271" y="1164875"/>
            <a:ext cx="73233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A detail in the following paragraph is ………..</a:t>
            </a:r>
            <a:endParaRPr lang="en-US" sz="2400" b="1" dirty="0"/>
          </a:p>
        </p:txBody>
      </p:sp>
      <p:sp>
        <p:nvSpPr>
          <p:cNvPr id="11" name="Title 3"/>
          <p:cNvSpPr txBox="1"/>
          <p:nvPr/>
        </p:nvSpPr>
        <p:spPr>
          <a:xfrm>
            <a:off x="1371600" y="6257237"/>
            <a:ext cx="1483179" cy="4977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IRS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4107" y="1701329"/>
            <a:ext cx="7315200" cy="304800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                               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My Lovely Friend</a:t>
            </a:r>
            <a:endParaRPr lang="en-US" b="1" dirty="0">
              <a:solidFill>
                <a:schemeClr val="tx1"/>
              </a:solidFill>
            </a:endParaRPr>
          </a:p>
          <a:p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            Cats are small, playful and  creatures. Bella is the name of my pet cat. I love her white and black fur, small paws, tiny claws, and a cute little tail. She enjoys eating fish, meat, mashed eggs, and many other foods. When I get home from school, she rushes up to me and starts licking my hands. Bella was a stray cat we adopted when she was just three months old. Bella does not want much attention, but she enjoys being around us. I love Bella a lot.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Tv Remote Control Clipart Transparent PNG Hd, Vector Remote Control, Remote  Control, Vector, Button PNG Image For Free Download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1" t="12501" r="57878" b="16912"/>
          <a:stretch>
            <a:fillRect/>
          </a:stretch>
        </p:blipFill>
        <p:spPr bwMode="auto">
          <a:xfrm>
            <a:off x="533400" y="5029200"/>
            <a:ext cx="762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6221" y="4856568"/>
            <a:ext cx="6170841" cy="12934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4894009"/>
            <a:ext cx="7086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/>
              <a:t>My Lovely Friend</a:t>
            </a: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/>
              <a:t>She enjoys eating fish, meat, mashed eggs, and</a:t>
            </a:r>
            <a:endParaRPr lang="en-US" sz="2000" b="1" dirty="0"/>
          </a:p>
          <a:p>
            <a:r>
              <a:rPr lang="en-US" sz="2000" b="1" dirty="0"/>
              <a:t> many other foods.</a:t>
            </a:r>
            <a:endParaRPr lang="en-US" sz="2000" b="1" dirty="0"/>
          </a:p>
          <a:p>
            <a:r>
              <a:rPr lang="en-US" sz="2000" b="1" dirty="0"/>
              <a:t>3.  I love Bella a lot.</a:t>
            </a:r>
            <a:endParaRPr lang="en-US" sz="2000" b="1" dirty="0"/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038600"/>
            <a:ext cx="8382000" cy="240237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Students will be able to: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r>
              <a:rPr lang="en-US" b="1" dirty="0"/>
              <a:t>Identify parts of a descriptive paragraph.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 Write details and conclusion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657" y="838200"/>
            <a:ext cx="3352801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1026" name="Picture 2" descr="Premium Vector | Kids writing with a big pen cartoon vector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3200400" cy="32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7315201" cy="1066800"/>
          </a:xfrm>
        </p:spPr>
        <p:txBody>
          <a:bodyPr>
            <a:normAutofit/>
          </a:bodyPr>
          <a:lstStyle/>
          <a:p>
            <a:r>
              <a:rPr lang="en-US" dirty="0"/>
              <a:t>What is a conclusion sentence?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4" y="6243971"/>
            <a:ext cx="3971960" cy="24254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" y="15240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1320" b="957"/>
          <a:stretch>
            <a:fillRect/>
          </a:stretch>
        </p:blipFill>
        <p:spPr>
          <a:xfrm>
            <a:off x="1600200" y="1164211"/>
            <a:ext cx="3886200" cy="5693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828800"/>
            <a:ext cx="6324600" cy="37338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                               My Lovely Friend</a:t>
            </a:r>
            <a:endParaRPr lang="en-US" b="1" dirty="0">
              <a:solidFill>
                <a:schemeClr val="tx1"/>
              </a:solidFill>
            </a:endParaRPr>
          </a:p>
          <a:p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       I usually make friends easily, so I have a lot of friends . My favorite friend  is Anna .Anna is a very beautiful and charming girl  .She is taller than me .She has straight brown hair and brown eyes. By nature Anna is pretty kind and lovely. The thing I admire most about Anna is that she is protective and likes to look after people.  For me, friendship is the most important thing in the world. I am proud to say that I have such loyal and helpful friend.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4600" y="838200"/>
            <a:ext cx="38100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Parts of the paragraph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00693"/>
            <a:ext cx="215881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2016578"/>
            <a:ext cx="12954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2449285"/>
            <a:ext cx="1371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694214" y="48768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7239000" y="249555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239000" y="29718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239000" y="35433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7239000" y="41148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828800"/>
            <a:ext cx="6324600" cy="37338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                               My Lovely Friend</a:t>
            </a:r>
            <a:endParaRPr lang="en-US" b="1" dirty="0">
              <a:solidFill>
                <a:schemeClr val="tx1"/>
              </a:solidFill>
            </a:endParaRPr>
          </a:p>
          <a:p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       I usually make friends easily, so I have a lot of friends . My favorite friend  is Anna .Anna is a very beautiful and charming girl  .She is taller than me .She has straight brown hair and brown eyes. By nature Anna is pretty kind and lovely. The thing I admire most about Anna is that she is protective and likes to look after people.  For me, friendship is the most important thing in the world. I am proud to say that I have such loyal and helpful friend.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4600" y="838200"/>
            <a:ext cx="38100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Parts of the paragraph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00693"/>
            <a:ext cx="215881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2016578"/>
            <a:ext cx="12954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Title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2449285"/>
            <a:ext cx="1371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Topic Sentence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694214" y="48768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Concluding sentence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7239000" y="249555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Supporting detail 1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239000" y="29718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Supporting detail 2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239000" y="35433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Supporting detail 3  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7239000" y="41148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Supporting detail 4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0733"/>
            <a:ext cx="7391400" cy="33528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dirty="0"/>
              <a:t>a. My Favorite Teacher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dirty="0"/>
              <a:t>b. she doesn’t just teach from books. She tells us to be good people and to be kind to our friends.</a:t>
            </a: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dirty="0"/>
              <a:t>c. My lovely school</a:t>
            </a:r>
            <a:endParaRPr lang="en-US" dirty="0"/>
          </a:p>
          <a:p>
            <a:pPr marL="0" indent="0" fontAlgn="base">
              <a:buNone/>
            </a:pPr>
            <a:endParaRPr lang="en-US" sz="2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28600"/>
            <a:ext cx="2286001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0" y="1067672"/>
            <a:ext cx="5029201" cy="7897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152400" y="1204913"/>
            <a:ext cx="7385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1. Circle the conclusion sentence.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34042" y="4267688"/>
            <a:ext cx="7385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81000" y="5020268"/>
            <a:ext cx="7467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Mrs. Anaya is my favorite teacher at IEC School. ………..</a:t>
            </a:r>
            <a:endParaRPr lang="en-US" dirty="0"/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391886" y="4394139"/>
            <a:ext cx="6770914" cy="7897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/>
              <a:t>2. Write conclusion sentence for the following topic sentence. </a:t>
            </a:r>
            <a:endParaRPr lang="en-US" sz="2800" b="1" dirty="0"/>
          </a:p>
        </p:txBody>
      </p:sp>
      <p:pic>
        <p:nvPicPr>
          <p:cNvPr id="1028" name="Picture 4" descr="Free Differentiation Cliparts, Download Free Differentiation Cliparts png  images, Free ClipArts on Clipart Library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586" y="337940"/>
            <a:ext cx="1905585" cy="190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/>
          <p:nvPr/>
        </p:nvSpPr>
        <p:spPr>
          <a:xfrm>
            <a:off x="76200" y="1205547"/>
            <a:ext cx="7086600" cy="1246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57843" y="1367135"/>
            <a:ext cx="7385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Write a conclusion for the following topic: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828800" y="1834243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“Your Favorite Meal”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le 3"/>
          <p:cNvSpPr txBox="1"/>
          <p:nvPr/>
        </p:nvSpPr>
        <p:spPr>
          <a:xfrm>
            <a:off x="15240" y="304800"/>
            <a:ext cx="20574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Application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Title 3"/>
          <p:cNvSpPr txBox="1"/>
          <p:nvPr/>
        </p:nvSpPr>
        <p:spPr>
          <a:xfrm>
            <a:off x="6629400" y="6028182"/>
            <a:ext cx="20574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Notebook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9218" name="Picture 2" descr="Hand Drawn Food Clipart Illustration Graphic by PurMoon · Creative Fabrica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6" b="65905"/>
          <a:stretch>
            <a:fillRect/>
          </a:stretch>
        </p:blipFill>
        <p:spPr bwMode="auto">
          <a:xfrm>
            <a:off x="2438400" y="-100769"/>
            <a:ext cx="4457700" cy="137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nd Drawn Food Clipart Illustration Graphic by PurMoon · Creative Fabrica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2" t="34830" r="55555" b="33160"/>
          <a:stretch>
            <a:fillRect/>
          </a:stretch>
        </p:blipFill>
        <p:spPr bwMode="auto">
          <a:xfrm>
            <a:off x="7753350" y="16764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and Drawn Food Clipart Illustration Graphic by PurMoon · Creative Fabrica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18" r="32394"/>
          <a:stretch>
            <a:fillRect/>
          </a:stretch>
        </p:blipFill>
        <p:spPr bwMode="auto">
          <a:xfrm>
            <a:off x="1981200" y="5678316"/>
            <a:ext cx="3657600" cy="13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and Drawn Food Clipart Illustration Graphic by PurMoon · Creative Fabric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5" t="34830" r="38889" b="33160"/>
          <a:stretch>
            <a:fillRect/>
          </a:stretch>
        </p:blipFill>
        <p:spPr bwMode="auto">
          <a:xfrm>
            <a:off x="7815262" y="3084828"/>
            <a:ext cx="1019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and Drawn Food Clipart Illustration Graphic by PurMoon · Creative Fabric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4830" r="76388" b="33160"/>
          <a:stretch>
            <a:fillRect/>
          </a:stretch>
        </p:blipFill>
        <p:spPr bwMode="auto">
          <a:xfrm>
            <a:off x="7728857" y="4556505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and Drawn Food Clipart Illustration Graphic by PurMoon · Creative Fabrica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65936" r="4225"/>
          <a:stretch>
            <a:fillRect/>
          </a:stretch>
        </p:blipFill>
        <p:spPr bwMode="auto">
          <a:xfrm>
            <a:off x="0" y="2590799"/>
            <a:ext cx="685800" cy="137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and Drawn Food Clipart Illustration Graphic by PurMoon · Creative Fabrica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7" t="61197" r="15493"/>
          <a:stretch>
            <a:fillRect/>
          </a:stretch>
        </p:blipFill>
        <p:spPr bwMode="auto">
          <a:xfrm>
            <a:off x="0" y="4108045"/>
            <a:ext cx="990600" cy="157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ast Food Clipart Images - Free Download on Freepi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758043" cy="14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Premium Vector | Junk food collection set fast food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8" r="71343"/>
          <a:stretch>
            <a:fillRect/>
          </a:stretch>
        </p:blipFill>
        <p:spPr bwMode="auto">
          <a:xfrm>
            <a:off x="5638800" y="5702313"/>
            <a:ext cx="908957" cy="14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 txBox="1"/>
          <p:nvPr/>
        </p:nvSpPr>
        <p:spPr>
          <a:xfrm>
            <a:off x="848541" y="2501486"/>
            <a:ext cx="6742747" cy="709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802142" y="2537171"/>
            <a:ext cx="73859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/>
              <a:t>Reflect</a:t>
            </a:r>
            <a:r>
              <a:rPr lang="en-US" dirty="0"/>
              <a:t> on why this meal is meaningful to you. What memories or feelings does it evoke?</a:t>
            </a:r>
            <a:endParaRPr lang="en-US" b="1" dirty="0"/>
          </a:p>
        </p:txBody>
      </p:sp>
      <p:sp>
        <p:nvSpPr>
          <p:cNvPr id="32" name="Content Placeholder 2"/>
          <p:cNvSpPr txBox="1"/>
          <p:nvPr/>
        </p:nvSpPr>
        <p:spPr>
          <a:xfrm>
            <a:off x="848541" y="3570252"/>
            <a:ext cx="6742747" cy="5793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Recommendation</a:t>
            </a:r>
            <a:r>
              <a:rPr lang="en-US" dirty="0"/>
              <a:t>: Encourage others to try this meal.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770573" y="4248853"/>
            <a:ext cx="6742747" cy="10478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Final Thought</a:t>
            </a:r>
            <a:r>
              <a:rPr lang="en-US" dirty="0"/>
              <a:t>: End with a memorable statement that captures the essence of your favorite meal. This could be a </a:t>
            </a:r>
            <a:r>
              <a:rPr lang="en-US" dirty="0" err="1"/>
              <a:t>quoteor</a:t>
            </a:r>
            <a:r>
              <a:rPr lang="en-US" dirty="0"/>
              <a:t> a personal touch that sums up your experience.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28600"/>
            <a:ext cx="28956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271" y="1164875"/>
            <a:ext cx="73233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The conclusion in the following paragraph is ………..</a:t>
            </a:r>
            <a:endParaRPr lang="en-US" sz="2400" b="1" dirty="0"/>
          </a:p>
        </p:txBody>
      </p:sp>
      <p:sp>
        <p:nvSpPr>
          <p:cNvPr id="11" name="Title 3"/>
          <p:cNvSpPr txBox="1"/>
          <p:nvPr/>
        </p:nvSpPr>
        <p:spPr>
          <a:xfrm>
            <a:off x="1371600" y="6257237"/>
            <a:ext cx="1483179" cy="4977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IRS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4107" y="1701329"/>
            <a:ext cx="7315200" cy="304800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                               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My Lovely Friend</a:t>
            </a:r>
            <a:endParaRPr lang="en-US" b="1" dirty="0">
              <a:solidFill>
                <a:schemeClr val="tx1"/>
              </a:solidFill>
            </a:endParaRPr>
          </a:p>
          <a:p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            Cats are small, playful and  creatures. Bella is the name of my pet cat. I love her white and black fur, small paws, tiny claws, and a cute little tail. She enjoys eating fish, meat, mashed eggs, and many other foods. When I get home from school, she rushes up to me and starts licking my hands. Bella was a stray cat we adopted when she was just three months old. Bella does not want much attention, but she enjoys being around us. I love Bella a lot.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Tv Remote Control Clipart Transparent PNG Hd, Vector Remote Control, Remote  Control, Vector, Button PNG Image For Free Download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1" t="12501" r="57878" b="16912"/>
          <a:stretch>
            <a:fillRect/>
          </a:stretch>
        </p:blipFill>
        <p:spPr bwMode="auto">
          <a:xfrm>
            <a:off x="533400" y="5029200"/>
            <a:ext cx="762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6221" y="4856568"/>
            <a:ext cx="6170841" cy="12934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4894009"/>
            <a:ext cx="7086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/>
              <a:t>Cats are small, playful and  creatures .</a:t>
            </a: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/>
              <a:t>Bella was a stray cat we adopted when she was</a:t>
            </a:r>
            <a:endParaRPr lang="en-US" sz="2000" b="1" dirty="0"/>
          </a:p>
          <a:p>
            <a:r>
              <a:rPr lang="en-US" sz="2000" b="1" dirty="0"/>
              <a:t> just three months old. </a:t>
            </a: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/>
              <a:t>3.  I love Bella a lot.</a:t>
            </a:r>
            <a:endParaRPr lang="en-US" sz="2000" b="1" dirty="0"/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you learn? </a:t>
            </a:r>
            <a:endParaRPr lang="en-US" dirty="0"/>
          </a:p>
        </p:txBody>
      </p:sp>
      <p:pic>
        <p:nvPicPr>
          <p:cNvPr id="1028" name="Picture 4" descr="Question Mark Clip Art Animated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17" y="1981200"/>
            <a:ext cx="357127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2345" y="228600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85190" y="6248400"/>
            <a:ext cx="2158810" cy="4638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Buzz in </a:t>
            </a:r>
            <a:endParaRPr lang="ar-JO" sz="1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828836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1"/>
              </a:rPr>
              <a:t>https://www.hangmanwords.com/play/custom?g=dGFzdHklMEF5dW1teSUwQW1vdXRoLXdhdGVyaW5nJTBBRGVsaWNpb3VzJTBBQXJvbWF0aWMlMEE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ar-JO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914400"/>
            <a:ext cx="1426276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Game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5066" y="377686"/>
            <a:ext cx="3290455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Search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45" y="2828836"/>
            <a:ext cx="8853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2" descr="Loading Bar Vector Art, Icons, and Graphics for Free Download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347" y="108132"/>
            <a:ext cx="526694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5670" y="5961907"/>
            <a:ext cx="172334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2811936"/>
            <a:ext cx="6934200" cy="24289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What does “Full of Beans "mean?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at Looking Down Stock Illustrations – 1,663 Cat Looking Down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"/>
          <a:stretch>
            <a:fillRect/>
          </a:stretch>
        </p:blipFill>
        <p:spPr bwMode="auto">
          <a:xfrm>
            <a:off x="838200" y="1492733"/>
            <a:ext cx="2709999" cy="195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3200400"/>
            <a:ext cx="6324600" cy="37338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                               My Lovely Friend</a:t>
            </a:r>
            <a:endParaRPr lang="en-US" b="1" dirty="0">
              <a:solidFill>
                <a:schemeClr val="tx1"/>
              </a:solidFill>
            </a:endParaRPr>
          </a:p>
          <a:p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       I usually make friends easily, so I have a lot of friends . My favorite friend  is Anna .Anna is a very beautiful and charming girl  .She is taller than me .She has straight brown hair and brown eyes. By nature Anna is pretty kind and lovely. The thing I admire most about Anna is that she is protective and likes to look after people.  For me, friendship is the most important thing in the world. I am proud to say that I have such loyal and helpful friend.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30480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762000"/>
            <a:ext cx="472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What is this?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Illustration of Kids Looking Down Stock Photo - Alamy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0" b="12454"/>
          <a:stretch>
            <a:fillRect/>
          </a:stretch>
        </p:blipFill>
        <p:spPr bwMode="auto">
          <a:xfrm>
            <a:off x="1447800" y="1447800"/>
            <a:ext cx="4343400" cy="180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54" y="1524000"/>
            <a:ext cx="7315201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rules  of writing a title?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2" y="3657600"/>
            <a:ext cx="6347714" cy="3880773"/>
          </a:xfrm>
        </p:spPr>
        <p:txBody>
          <a:bodyPr/>
          <a:lstStyle/>
          <a:p>
            <a:r>
              <a:rPr lang="en-US" dirty="0"/>
              <a:t>Every word in the title should start with Capital letter.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Should be general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Full stops ( .) in the title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Eye catching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2184" y="20653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Previous learning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8194" name="Picture 2" descr="https://webstockreview.net/images/clean-clipart-playroom-7.png - Social  Studies 2nd - Quor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12" y="1768411"/>
            <a:ext cx="3368086" cy="507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34" y="508074"/>
            <a:ext cx="7315201" cy="1066800"/>
          </a:xfrm>
        </p:spPr>
        <p:txBody>
          <a:bodyPr>
            <a:normAutofit/>
          </a:bodyPr>
          <a:lstStyle/>
          <a:p>
            <a:r>
              <a:rPr lang="en-US" dirty="0"/>
              <a:t>What is a topic sentence?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4" y="6243971"/>
            <a:ext cx="3971960" cy="24254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170" name="Picture 2" descr="How To Write a Paragraph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92442"/>
            <a:ext cx="3810000" cy="57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24014" y="15075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Previous learning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1371600"/>
            <a:ext cx="41910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What is the next Part of the paragraph?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052" name="Picture 4" descr="Main Idea &amp; Details - Ms. Caroline's Grade 4 Websit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8" t="21948" r="3065" b="58098"/>
          <a:stretch>
            <a:fillRect/>
          </a:stretch>
        </p:blipFill>
        <p:spPr bwMode="auto">
          <a:xfrm>
            <a:off x="1828800" y="2362200"/>
            <a:ext cx="414528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828800"/>
            <a:ext cx="6324600" cy="37338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                               My Lovely Friend</a:t>
            </a:r>
            <a:endParaRPr lang="en-US" b="1" dirty="0">
              <a:solidFill>
                <a:schemeClr val="tx1"/>
              </a:solidFill>
            </a:endParaRPr>
          </a:p>
          <a:p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       I usually make friends easily, so I have a lot of friends . My favorite friend  is Anna .Anna is a very beautiful and charming girl  .She is taller than me .She has straight brown hair and brown eyes. By nature Anna is pretty kind and lovely. The thing I admire most about Anna is that she is protective and likes to look after people.  For me, friendship is the most important thing in the world. I am proud to say that I have such loyal and helpful friend.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4600" y="838200"/>
            <a:ext cx="38100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Parts of the paragraph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00693"/>
            <a:ext cx="215881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2016578"/>
            <a:ext cx="12954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2449285"/>
            <a:ext cx="1371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694214" y="48768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7239000" y="249555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239000" y="29718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239000" y="35433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7239000" y="41148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7475</Words>
  <Application>WPS Presentation</Application>
  <PresentationFormat>On-screen Show (4:3)</PresentationFormat>
  <Paragraphs>315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SimSun</vt:lpstr>
      <vt:lpstr>Wingdings</vt:lpstr>
      <vt:lpstr>Wingdings 3</vt:lpstr>
      <vt:lpstr>Arial</vt:lpstr>
      <vt:lpstr>AGA Battouta Regular</vt:lpstr>
      <vt:lpstr>Segoe Print</vt:lpstr>
      <vt:lpstr>HelveticaNeueLT Arabic 45 Light</vt:lpstr>
      <vt:lpstr>Yu Gothic UI Semilight</vt:lpstr>
      <vt:lpstr>HelveticaNeueLT Arabic 55 Roman</vt:lpstr>
      <vt:lpstr>Trebuchet MS</vt:lpstr>
      <vt:lpstr>Aldhabi</vt:lpstr>
      <vt:lpstr>Microsoft YaHei</vt:lpstr>
      <vt:lpstr>Arial Unicode MS</vt:lpstr>
      <vt:lpstr>Calibri</vt:lpstr>
      <vt:lpstr>Tahoma</vt:lpstr>
      <vt:lpstr>Facet</vt:lpstr>
      <vt:lpstr>PowerPoint 演示文稿</vt:lpstr>
      <vt:lpstr>Outcomes </vt:lpstr>
      <vt:lpstr>PowerPoint 演示文稿</vt:lpstr>
      <vt:lpstr>PowerPoint 演示文稿</vt:lpstr>
      <vt:lpstr>PowerPoint 演示文稿</vt:lpstr>
      <vt:lpstr>What are the rules  of writing a title? </vt:lpstr>
      <vt:lpstr>What is a topic sentence? </vt:lpstr>
      <vt:lpstr>PowerPoint 演示文稿</vt:lpstr>
      <vt:lpstr>PowerPoint 演示文稿</vt:lpstr>
      <vt:lpstr>PowerPoint 演示文稿</vt:lpstr>
      <vt:lpstr>Here are a few tips for your writing skills and get the descriptive language just right:</vt:lpstr>
      <vt:lpstr>PowerPoint 演示文稿</vt:lpstr>
      <vt:lpstr>Differentiation</vt:lpstr>
      <vt:lpstr>PowerPoint 演示文稿</vt:lpstr>
      <vt:lpstr>Critical Thinking</vt:lpstr>
      <vt:lpstr>Integration with other subjects.</vt:lpstr>
      <vt:lpstr>Integration with other subjects.</vt:lpstr>
      <vt:lpstr>PowerPoint 演示文稿</vt:lpstr>
      <vt:lpstr>Summative assessment</vt:lpstr>
      <vt:lpstr>What is a conclusion sentence? </vt:lpstr>
      <vt:lpstr>PowerPoint 演示文稿</vt:lpstr>
      <vt:lpstr>PowerPoint 演示文稿</vt:lpstr>
      <vt:lpstr>Differentiation</vt:lpstr>
      <vt:lpstr>PowerPoint 演示文稿</vt:lpstr>
      <vt:lpstr>Summative assessment</vt:lpstr>
      <vt:lpstr>What did you learn?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</dc:title>
  <dc:creator>FOUAD</dc:creator>
  <cp:lastModifiedBy>User</cp:lastModifiedBy>
  <cp:revision>196</cp:revision>
  <dcterms:created xsi:type="dcterms:W3CDTF">2006-08-16T00:00:00Z</dcterms:created>
  <dcterms:modified xsi:type="dcterms:W3CDTF">2025-09-23T03:44:38Z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4547B9CFC0FE43E98DE29724DAB68EF0_12</vt:lpwstr>
  </property>
  <property fmtid="{D5CDD505-2E9C-101B-9397-08002B2CF9AE}" pid="3" name="KSOProductBuildVer">
    <vt:lpwstr>1033-12.2.0.22549</vt:lpwstr>
  </property>
</Properties>
</file>