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09" r:id="rId4"/>
    <p:sldId id="310" r:id="rId5"/>
    <p:sldId id="280" r:id="rId6"/>
    <p:sldId id="288" r:id="rId7"/>
    <p:sldId id="289" r:id="rId8"/>
    <p:sldId id="290" r:id="rId9"/>
    <p:sldId id="293" r:id="rId10"/>
    <p:sldId id="294" r:id="rId11"/>
    <p:sldId id="292" r:id="rId12"/>
    <p:sldId id="260" r:id="rId13"/>
    <p:sldId id="295" r:id="rId14"/>
    <p:sldId id="296" r:id="rId15"/>
    <p:sldId id="299" r:id="rId16"/>
    <p:sldId id="298" r:id="rId17"/>
    <p:sldId id="297" r:id="rId18"/>
    <p:sldId id="303" r:id="rId19"/>
    <p:sldId id="300" r:id="rId20"/>
    <p:sldId id="302" r:id="rId21"/>
    <p:sldId id="301" r:id="rId22"/>
    <p:sldId id="304" r:id="rId23"/>
    <p:sldId id="307" r:id="rId24"/>
    <p:sldId id="306" r:id="rId25"/>
    <p:sldId id="305" r:id="rId26"/>
    <p:sldId id="3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67EFB-1F14-4349-E39C-D6BCDA500E36}" v="108" dt="2024-09-07T17:33:40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6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9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1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D055-4726-4BA1-9E44-E51B998F5B2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5110" y="1574647"/>
            <a:ext cx="9144000" cy="2387600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Taking Care of the Young</a:t>
            </a:r>
          </a:p>
        </p:txBody>
      </p:sp>
    </p:spTree>
    <p:extLst>
      <p:ext uri="{BB962C8B-B14F-4D97-AF65-F5344CB8AC3E}">
        <p14:creationId xmlns:p14="http://schemas.microsoft.com/office/powerpoint/2010/main" val="26436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Gill Sans MT"/>
              </a:rPr>
              <a:t>Differentiation </a:t>
            </a:r>
            <a:r>
              <a:rPr lang="en-US" b="1"/>
              <a:t> I 2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131095" y="1752900"/>
            <a:ext cx="5903133" cy="2210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</a:rPr>
              <a:t>Students 1: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600">
                <a:solidFill>
                  <a:schemeClr val="tx1"/>
                </a:solidFill>
              </a:rPr>
              <a:t>Use the following words in 2 meaningful  sentences:</a:t>
            </a:r>
            <a:endParaRPr lang="en-US" sz="260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600" b="1">
                <a:solidFill>
                  <a:schemeClr val="tx1"/>
                </a:solidFill>
                <a:ea typeface="Calibri"/>
                <a:cs typeface="Calibri"/>
              </a:rPr>
              <a:t>Communicate, protect</a:t>
            </a:r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>
              <a:solidFill>
                <a:schemeClr val="tx1"/>
              </a:solidFill>
              <a:latin typeface="Calibri"/>
              <a:ea typeface="Calibri"/>
              <a:cs typeface="Calibri" panose="020F0502020204030204" pitchFamily="34" charset="0"/>
            </a:endParaRPr>
          </a:p>
          <a:p>
            <a:pPr>
              <a:buAutoNum type="arabicPeriod"/>
            </a:pPr>
            <a:endParaRPr lang="en-US">
              <a:solidFill>
                <a:srgbClr val="262626"/>
              </a:solidFill>
              <a:ea typeface="Calibri"/>
              <a:cs typeface="Calibri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41B06081-A980-BC62-AEF5-B35F4215A867}"/>
              </a:ext>
            </a:extLst>
          </p:cNvPr>
          <p:cNvSpPr txBox="1">
            <a:spLocks/>
          </p:cNvSpPr>
          <p:nvPr/>
        </p:nvSpPr>
        <p:spPr>
          <a:xfrm>
            <a:off x="129396" y="4110786"/>
            <a:ext cx="5917509" cy="25839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Students 2: </a:t>
            </a:r>
          </a:p>
          <a:p>
            <a:r>
              <a:rPr lang="en-US" sz="2800">
                <a:solidFill>
                  <a:srgbClr val="000000"/>
                </a:solidFill>
                <a:ea typeface="Calibri"/>
                <a:cs typeface="Calibri"/>
              </a:rPr>
              <a:t>Choose the correct answer: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This bike helmet will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protect</a:t>
            </a:r>
            <a:r>
              <a:rPr lang="en-US" sz="2400" b="1">
                <a:solidFill>
                  <a:srgbClr val="FF0000"/>
                </a:solidFill>
              </a:rPr>
              <a:t> your head . </a:t>
            </a:r>
            <a:endParaRPr lang="en-US" sz="2400" b="1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( verb \ Noun \Adjective)</a:t>
            </a:r>
            <a:endParaRPr lang="en-US" sz="2400" b="1"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I feel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secure </a:t>
            </a:r>
            <a:r>
              <a:rPr lang="en-US" sz="2400" b="1">
                <a:solidFill>
                  <a:srgbClr val="FF0000"/>
                </a:solidFill>
              </a:rPr>
              <a:t>when my dad is with me . </a:t>
            </a:r>
            <a:endParaRPr lang="en-US" sz="2400" b="1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( verb \ Noun \Adjective)</a:t>
            </a:r>
            <a:endParaRPr lang="en-US" sz="2400" b="1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>
              <a:ea typeface="Calibri"/>
              <a:cs typeface="Calibri"/>
            </a:endParaRPr>
          </a:p>
          <a:p>
            <a:pPr marL="0" indent="0">
              <a:buNone/>
            </a:pPr>
            <a:endParaRPr lang="en-US" sz="2800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xmlns="" id="{35ACC38B-C635-774B-CE75-F0037D659188}"/>
              </a:ext>
            </a:extLst>
          </p:cNvPr>
          <p:cNvSpPr>
            <a:spLocks noGrp="1"/>
          </p:cNvSpPr>
          <p:nvPr/>
        </p:nvSpPr>
        <p:spPr>
          <a:xfrm>
            <a:off x="6054566" y="1752899"/>
            <a:ext cx="5860001" cy="2210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</a:rPr>
              <a:t>Students 3: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Fill in the blanks with the correct word:</a:t>
            </a: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I ______ with my friends using my phone.</a:t>
            </a: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I feel _______ when I hug my mom .</a:t>
            </a: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>
              <a:solidFill>
                <a:schemeClr val="tx1"/>
              </a:solidFill>
              <a:latin typeface="Calibri"/>
              <a:ea typeface="Calibri"/>
              <a:cs typeface="Calibri" panose="020F0502020204030204" pitchFamily="34" charset="0"/>
            </a:endParaRPr>
          </a:p>
          <a:p>
            <a:pPr>
              <a:buAutoNum type="arabicPeriod"/>
            </a:pPr>
            <a:endParaRPr lang="en-US">
              <a:solidFill>
                <a:srgbClr val="262626"/>
              </a:solidFill>
              <a:ea typeface="Calibri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09869C9-FB85-774F-A9AD-7ED0E9D7464D}"/>
              </a:ext>
            </a:extLst>
          </p:cNvPr>
          <p:cNvSpPr txBox="1">
            <a:spLocks/>
          </p:cNvSpPr>
          <p:nvPr/>
        </p:nvSpPr>
        <p:spPr>
          <a:xfrm>
            <a:off x="6038491" y="4110786"/>
            <a:ext cx="5831246" cy="2583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Students 4: </a:t>
            </a:r>
            <a:endParaRPr lang="en-US"/>
          </a:p>
          <a:p>
            <a:r>
              <a:rPr lang="en-US" sz="2800">
                <a:ea typeface="Calibri"/>
                <a:cs typeface="Calibri"/>
              </a:rPr>
              <a:t>Match the words with the pictures.</a:t>
            </a:r>
          </a:p>
          <a:p>
            <a:endParaRPr lang="en-US" sz="2800"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en-US" sz="2800" b="1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BF1F9D8-0651-D1E8-BCE8-697B8CDF2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55439"/>
              </p:ext>
            </p:extLst>
          </p:nvPr>
        </p:nvGraphicFramePr>
        <p:xfrm>
          <a:off x="8094452" y="5204602"/>
          <a:ext cx="219269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698">
                  <a:extLst>
                    <a:ext uri="{9D8B030D-6E8A-4147-A177-3AD203B41FA5}">
                      <a16:colId xmlns:a16="http://schemas.microsoft.com/office/drawing/2014/main" xmlns="" val="525787533"/>
                    </a:ext>
                  </a:extLst>
                </a:gridCol>
              </a:tblGrid>
              <a:tr h="360634">
                <a:tc>
                  <a:txBody>
                    <a:bodyPr/>
                    <a:lstStyle/>
                    <a:p>
                      <a:pPr marL="0" marR="0" indent="733425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omic Sans MS"/>
                          <a:ea typeface="Times New Roman" panose="02020603050405020304" pitchFamily="18" charset="0"/>
                          <a:cs typeface="Arial"/>
                        </a:rPr>
                        <a:t>Young</a:t>
                      </a:r>
                      <a:endParaRPr lang="en-US" sz="2800">
                        <a:effectLst/>
                        <a:latin typeface="Times New Roman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6238429"/>
                  </a:ext>
                </a:extLst>
              </a:tr>
              <a:tr h="360634">
                <a:tc>
                  <a:txBody>
                    <a:bodyPr/>
                    <a:lstStyle/>
                    <a:p>
                      <a:pPr marL="0" marR="0" indent="733425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omic Sans MS"/>
                          <a:ea typeface="Times New Roman" panose="02020603050405020304" pitchFamily="18" charset="0"/>
                          <a:cs typeface="Arial"/>
                        </a:rPr>
                        <a:t>Protect</a:t>
                      </a:r>
                      <a:endParaRPr lang="en-US" sz="2800">
                        <a:effectLst/>
                        <a:latin typeface="Times New Roman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100512"/>
                  </a:ext>
                </a:extLst>
              </a:tr>
            </a:tbl>
          </a:graphicData>
        </a:graphic>
      </p:graphicFrame>
      <p:pic>
        <p:nvPicPr>
          <p:cNvPr id="10" name="Picture 9" descr="A child standing on a block with her arms out&#10;&#10;Description automatically generated">
            <a:extLst>
              <a:ext uri="{FF2B5EF4-FFF2-40B4-BE49-F238E27FC236}">
                <a16:creationId xmlns:a16="http://schemas.microsoft.com/office/drawing/2014/main" xmlns="" id="{C8AFBC9F-B23A-8A98-F6D8-7FBF72D66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01" y="4954482"/>
            <a:ext cx="1462084" cy="1750746"/>
          </a:xfrm>
          <a:prstGeom prst="rect">
            <a:avLst/>
          </a:prstGeom>
        </p:spPr>
      </p:pic>
      <p:pic>
        <p:nvPicPr>
          <p:cNvPr id="14" name="Picture 13" descr="A child wearing roller skates and helmet&#10;&#10;Description automatically generated">
            <a:extLst>
              <a:ext uri="{FF2B5EF4-FFF2-40B4-BE49-F238E27FC236}">
                <a16:creationId xmlns:a16="http://schemas.microsoft.com/office/drawing/2014/main" xmlns="" id="{4C4BE6EB-7E1E-94EC-9E38-D82C211154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34" y="5083489"/>
            <a:ext cx="1946022" cy="13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Real-life application I 30 seconds I Buzz in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F098A647-81D7-4AE1-F3BD-55FBA3065561}"/>
              </a:ext>
            </a:extLst>
          </p:cNvPr>
          <p:cNvSpPr>
            <a:spLocks noGrp="1"/>
          </p:cNvSpPr>
          <p:nvPr/>
        </p:nvSpPr>
        <p:spPr>
          <a:xfrm>
            <a:off x="2540525" y="2206723"/>
            <a:ext cx="7110949" cy="310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</a:rPr>
              <a:t>Can you think of a way you communicate your friends?</a:t>
            </a:r>
            <a:endParaRPr lang="en-US"/>
          </a:p>
          <a:p>
            <a:pPr>
              <a:spcBef>
                <a:spcPts val="0"/>
              </a:spcBef>
            </a:pPr>
            <a:endParaRPr lang="en-US" sz="40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4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5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Critical Thinking </a:t>
            </a:r>
            <a:r>
              <a:rPr lang="en-US" b="1" dirty="0" smtClean="0"/>
              <a:t>30 </a:t>
            </a:r>
            <a:r>
              <a:rPr lang="en-US" b="1" dirty="0"/>
              <a:t>seconds I buzz in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F098A647-81D7-4AE1-F3BD-55FBA3065561}"/>
              </a:ext>
            </a:extLst>
          </p:cNvPr>
          <p:cNvSpPr>
            <a:spLocks noGrp="1"/>
          </p:cNvSpPr>
          <p:nvPr/>
        </p:nvSpPr>
        <p:spPr>
          <a:xfrm>
            <a:off x="2540525" y="2206723"/>
            <a:ext cx="7110949" cy="310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</a:rPr>
              <a:t>What are some dangers that young children might face? How to protect them</a:t>
            </a:r>
            <a:r>
              <a:rPr lang="en-US" sz="4000" dirty="0">
                <a:solidFill>
                  <a:srgbClr val="000000"/>
                </a:solidFill>
                <a:ea typeface="Calibri"/>
                <a:cs typeface="Calibri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Summative assessment I </a:t>
            </a:r>
            <a:r>
              <a:rPr lang="en-US" b="1" err="1"/>
              <a:t>irs</a:t>
            </a:r>
            <a:r>
              <a:rPr lang="en-US" b="1"/>
              <a:t> I </a:t>
            </a:r>
          </a:p>
          <a:p>
            <a:r>
              <a:rPr lang="en-US" b="1"/>
              <a:t>1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2230190" y="2011692"/>
            <a:ext cx="7729058" cy="4539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My hat _______ me from the sun.</a:t>
            </a:r>
            <a:endParaRPr lang="en-US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 1. young</a:t>
            </a:r>
            <a:endParaRPr lang="en-US">
              <a:ea typeface="Calibri"/>
              <a:cs typeface="Calibri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2. communicate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3.  protect 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sz="2800" b="1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A very nice _____ man greeted us at the door.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1.secure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2.  young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3. protect   </a:t>
            </a:r>
          </a:p>
          <a:p>
            <a:pPr lvl="1" indent="0">
              <a:spcBef>
                <a:spcPts val="0"/>
              </a:spcBef>
              <a:buNone/>
            </a:pPr>
            <a:endParaRPr lang="en-US" sz="2800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We __________ with our friends by talking and listening.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1. young</a:t>
            </a:r>
            <a:endParaRPr 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2. protect </a:t>
            </a:r>
            <a:endParaRPr lang="en-US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3. communicate  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6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closure I 1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2230190" y="2701805"/>
            <a:ext cx="7729058" cy="1016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Choose a word you learnt today and write a sentence.</a:t>
            </a:r>
            <a:endParaRPr lang="en-US" sz="2000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8453AC0-C757-538F-3F7A-C40471C76F1F}"/>
              </a:ext>
            </a:extLst>
          </p:cNvPr>
          <p:cNvSpPr>
            <a:spLocks noGrp="1"/>
          </p:cNvSpPr>
          <p:nvPr/>
        </p:nvSpPr>
        <p:spPr>
          <a:xfrm>
            <a:off x="-198638" y="2537402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>
              <a:ea typeface="Calibri"/>
              <a:cs typeface="Calibri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xmlns="" id="{13CBDAED-7456-07C0-70B6-20E201969B2A}"/>
              </a:ext>
            </a:extLst>
          </p:cNvPr>
          <p:cNvSpPr>
            <a:spLocks noGrp="1"/>
          </p:cNvSpPr>
          <p:nvPr/>
        </p:nvSpPr>
        <p:spPr>
          <a:xfrm>
            <a:off x="4084868" y="4240181"/>
            <a:ext cx="3588380" cy="786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>
                <a:solidFill>
                  <a:srgbClr val="000000"/>
                </a:solidFill>
                <a:latin typeface="Colonna MT"/>
                <a:ea typeface="Calibri"/>
                <a:cs typeface="Calibri"/>
              </a:rPr>
              <a:t>Mini-Boards</a:t>
            </a:r>
            <a:endParaRPr lang="en-US" sz="2000">
              <a:solidFill>
                <a:srgbClr val="000000"/>
              </a:solidFill>
              <a:latin typeface="Colonna MT"/>
            </a:endParaRPr>
          </a:p>
        </p:txBody>
      </p:sp>
    </p:spTree>
    <p:extLst>
      <p:ext uri="{BB962C8B-B14F-4D97-AF65-F5344CB8AC3E}">
        <p14:creationId xmlns:p14="http://schemas.microsoft.com/office/powerpoint/2010/main" val="358577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0029" y="6087745"/>
            <a:ext cx="2215543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/>
                <a:ea typeface="Calibri Light"/>
                <a:cs typeface="Calibri Light"/>
              </a:rPr>
              <a:t>Page </a:t>
            </a:r>
            <a:r>
              <a:rPr lang="en-US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/>
                <a:ea typeface="Calibri Light"/>
                <a:cs typeface="Calibri Light"/>
              </a:rPr>
              <a:t>10</a:t>
            </a:r>
            <a:r>
              <a:rPr lang="en-US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/>
                <a:ea typeface="Calibri Light"/>
                <a:cs typeface="Calibri Ligh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B662A8-3137-8315-2909-54F03AC7EE9C}"/>
              </a:ext>
            </a:extLst>
          </p:cNvPr>
          <p:cNvSpPr>
            <a:spLocks noGrp="1"/>
          </p:cNvSpPr>
          <p:nvPr/>
        </p:nvSpPr>
        <p:spPr bwMode="black">
          <a:xfrm>
            <a:off x="2231136" y="792164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Let’s Begin with the end In mind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07F7D4-DD3B-EE9B-3428-FBC2C4CC3FDB}"/>
              </a:ext>
            </a:extLst>
          </p:cNvPr>
          <p:cNvSpPr txBox="1"/>
          <p:nvPr/>
        </p:nvSpPr>
        <p:spPr>
          <a:xfrm>
            <a:off x="713117" y="2323381"/>
            <a:ext cx="1118270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62626"/>
                </a:solidFill>
                <a:latin typeface="Gill Sans MT"/>
              </a:rPr>
              <a:t>By the end of today's class, students will: </a:t>
            </a:r>
            <a:r>
              <a:rPr lang="en-US" sz="3000">
                <a:latin typeface="Gill Sans MT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0DC6EF-4A77-D138-2F43-2BA5A5723CBB}"/>
              </a:ext>
            </a:extLst>
          </p:cNvPr>
          <p:cNvSpPr txBox="1"/>
          <p:nvPr/>
        </p:nvSpPr>
        <p:spPr>
          <a:xfrm>
            <a:off x="698741" y="3200400"/>
            <a:ext cx="10808896" cy="139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000">
                <a:solidFill>
                  <a:srgbClr val="262626"/>
                </a:solidFill>
                <a:latin typeface="Gill Sans MT"/>
                <a:cs typeface="Segoe UI"/>
              </a:rPr>
              <a:t>Recognize the meanings of new words.</a:t>
            </a:r>
            <a:r>
              <a:rPr lang="en-US" sz="3000">
                <a:latin typeface="Gill Sans MT"/>
                <a:cs typeface="Segoe UI"/>
              </a:rPr>
              <a:t>​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000">
                <a:solidFill>
                  <a:srgbClr val="262626"/>
                </a:solidFill>
                <a:latin typeface="Gill Sans MT"/>
                <a:cs typeface="Segoe UI"/>
              </a:rPr>
              <a:t>2.  Use them correctly in sentences.</a:t>
            </a:r>
            <a:r>
              <a:rPr lang="en-US" sz="3000">
                <a:latin typeface="Gill Sans MT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4315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0029" y="6087745"/>
            <a:ext cx="2215543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/>
                <a:ea typeface="Calibri Light"/>
                <a:cs typeface="Calibri Light"/>
              </a:rPr>
              <a:t>Page 8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07F7D4-DD3B-EE9B-3428-FBC2C4CC3FDB}"/>
              </a:ext>
            </a:extLst>
          </p:cNvPr>
          <p:cNvSpPr txBox="1"/>
          <p:nvPr/>
        </p:nvSpPr>
        <p:spPr>
          <a:xfrm>
            <a:off x="554966" y="1144438"/>
            <a:ext cx="5848709" cy="2998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00000"/>
                </a:solidFill>
                <a:highlight>
                  <a:srgbClr val="FFFF00"/>
                </a:highlight>
                <a:latin typeface="Gill Sans MT"/>
              </a:rPr>
              <a:t>Target Vocabulary:</a:t>
            </a:r>
          </a:p>
          <a:p>
            <a:endParaRPr lang="en-US" sz="3000">
              <a:latin typeface="Gill Sans MT"/>
            </a:endParaRPr>
          </a:p>
          <a:p>
            <a:endParaRPr lang="en-US" sz="3000">
              <a:latin typeface="Gill Sans M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b="1">
                <a:solidFill>
                  <a:srgbClr val="262626"/>
                </a:solidFill>
                <a:latin typeface="Gill Sans MT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>
              <a:latin typeface="Colonna MT"/>
            </a:endParaRPr>
          </a:p>
          <a:p>
            <a:endParaRPr lang="en-US" sz="3000">
              <a:latin typeface="Gill Sans M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EFFD0D7-B2BC-2788-19F2-7905959F0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09338"/>
              </p:ext>
            </p:extLst>
          </p:nvPr>
        </p:nvGraphicFramePr>
        <p:xfrm>
          <a:off x="559566" y="1915697"/>
          <a:ext cx="3968715" cy="275253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968715">
                  <a:extLst>
                    <a:ext uri="{9D8B030D-6E8A-4147-A177-3AD203B41FA5}">
                      <a16:colId xmlns:a16="http://schemas.microsoft.com/office/drawing/2014/main" xmlns="" val="2805180368"/>
                    </a:ext>
                  </a:extLst>
                </a:gridCol>
              </a:tblGrid>
              <a:tr h="917510">
                <a:tc>
                  <a:txBody>
                    <a:bodyPr/>
                    <a:lstStyle/>
                    <a:p>
                      <a:r>
                        <a:rPr lang="en-US" sz="2800"/>
                        <a:t>goal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188718"/>
                  </a:ext>
                </a:extLst>
              </a:tr>
              <a:tr h="917510">
                <a:tc>
                  <a:txBody>
                    <a:bodyPr/>
                    <a:lstStyle/>
                    <a:p>
                      <a:r>
                        <a:rPr lang="en-US" sz="2800"/>
                        <a:t>challenge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9837533"/>
                  </a:ext>
                </a:extLst>
              </a:tr>
              <a:tr h="917510">
                <a:tc>
                  <a:txBody>
                    <a:bodyPr/>
                    <a:lstStyle/>
                    <a:p>
                      <a:r>
                        <a:rPr lang="en-US" sz="2800"/>
                        <a:t>involve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5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6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goal</a:t>
            </a:r>
            <a:endParaRPr lang="en-US" sz="2800"/>
          </a:p>
          <a:p>
            <a:r>
              <a:rPr lang="en-US" sz="2800"/>
              <a:t> (Noun)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>
                <a:solidFill>
                  <a:srgbClr val="000000"/>
                </a:solidFill>
              </a:rPr>
              <a:t>Example</a:t>
            </a:r>
            <a:endParaRPr lang="en-US" sz="1600" b="1" u="sng">
              <a:ea typeface="Calibri"/>
              <a:cs typeface="Calibri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My goal this year is to read 20 books.</a:t>
            </a:r>
            <a:endParaRPr lang="en-US"/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2000" b="1" u="sng">
              <a:solidFill>
                <a:srgbClr val="000000"/>
              </a:solidFill>
            </a:endParaRPr>
          </a:p>
          <a:p>
            <a:pPr algn="ctr"/>
            <a:r>
              <a:rPr lang="en-US" sz="3200" b="1">
                <a:solidFill>
                  <a:srgbClr val="000000"/>
                </a:solidFill>
              </a:rPr>
              <a:t>Something you want </a:t>
            </a: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 achieve</a:t>
            </a:r>
            <a:endParaRPr lang="en-US"/>
          </a:p>
          <a:p>
            <a:pPr algn="ctr"/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Content Placeholder 3" descr="Chloe Books Setting Goals | Great PowerPoint ClipArt for Presentations -  PresenterMedia.com">
            <a:extLst>
              <a:ext uri="{FF2B5EF4-FFF2-40B4-BE49-F238E27FC236}">
                <a16:creationId xmlns:a16="http://schemas.microsoft.com/office/drawing/2014/main" xmlns="" id="{0434128E-8B6E-D2A6-794A-B5365C222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3033" y="125053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53409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Real-life application I 30 seconds I Buzz in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F098A647-81D7-4AE1-F3BD-55FBA3065561}"/>
              </a:ext>
            </a:extLst>
          </p:cNvPr>
          <p:cNvSpPr>
            <a:spLocks noGrp="1"/>
          </p:cNvSpPr>
          <p:nvPr/>
        </p:nvSpPr>
        <p:spPr>
          <a:xfrm>
            <a:off x="2540525" y="2206723"/>
            <a:ext cx="7110949" cy="310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</a:rPr>
              <a:t>Think of a goal you want to achieve this year? What steps will you take to reach it?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challenge</a:t>
            </a:r>
            <a:endParaRPr lang="en-US"/>
          </a:p>
          <a:p>
            <a:r>
              <a:rPr lang="en-US" sz="2800"/>
              <a:t> (Noun)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>
                <a:solidFill>
                  <a:srgbClr val="000000"/>
                </a:solidFill>
              </a:rPr>
              <a:t>Example</a:t>
            </a:r>
            <a:endParaRPr lang="en-US" sz="1600" b="1" u="sng">
              <a:ea typeface="Calibri"/>
              <a:cs typeface="Calibri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Learning to ride a bike was a fun challenge</a:t>
            </a:r>
            <a:endParaRPr lang="en-US"/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2000" b="1" u="sng">
              <a:solidFill>
                <a:srgbClr val="000000"/>
              </a:solidFill>
            </a:endParaRPr>
          </a:p>
          <a:p>
            <a:pPr algn="ctr"/>
            <a:r>
              <a:rPr lang="en-US" sz="3200" b="1">
                <a:solidFill>
                  <a:srgbClr val="000000"/>
                </a:solidFill>
              </a:rPr>
              <a:t>Something that is </a:t>
            </a: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hard to do</a:t>
            </a:r>
            <a:endParaRPr lang="en-US"/>
          </a:p>
          <a:p>
            <a:pPr algn="ctr"/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Content Placeholder 4" descr="10,800+ Child Riding Bike Stock Illustrations, Royalty-Free Vector Graphics  &amp; Clip Art - iStock | Child riding bike with helmet, Black child riding  bike, Young child riding bike">
            <a:extLst>
              <a:ext uri="{FF2B5EF4-FFF2-40B4-BE49-F238E27FC236}">
                <a16:creationId xmlns:a16="http://schemas.microsoft.com/office/drawing/2014/main" xmlns="" id="{06F12B8D-670A-F903-F496-1855ACD92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840" y="883248"/>
            <a:ext cx="5143414" cy="5200923"/>
          </a:xfrm>
        </p:spPr>
      </p:pic>
    </p:spTree>
    <p:extLst>
      <p:ext uri="{BB962C8B-B14F-4D97-AF65-F5344CB8AC3E}">
        <p14:creationId xmlns:p14="http://schemas.microsoft.com/office/powerpoint/2010/main" val="3429857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0029" y="6087745"/>
            <a:ext cx="2215543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/>
                <a:ea typeface="Calibri Light"/>
                <a:cs typeface="Calibri Light"/>
              </a:rPr>
              <a:t>Page 8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B662A8-3137-8315-2909-54F03AC7EE9C}"/>
              </a:ext>
            </a:extLst>
          </p:cNvPr>
          <p:cNvSpPr>
            <a:spLocks noGrp="1"/>
          </p:cNvSpPr>
          <p:nvPr/>
        </p:nvSpPr>
        <p:spPr bwMode="black">
          <a:xfrm>
            <a:off x="2231136" y="792164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Let’s Begin with the end In mind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07F7D4-DD3B-EE9B-3428-FBC2C4CC3FDB}"/>
              </a:ext>
            </a:extLst>
          </p:cNvPr>
          <p:cNvSpPr txBox="1"/>
          <p:nvPr/>
        </p:nvSpPr>
        <p:spPr>
          <a:xfrm>
            <a:off x="713117" y="2323381"/>
            <a:ext cx="1118270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62626"/>
                </a:solidFill>
                <a:latin typeface="Gill Sans MT"/>
              </a:rPr>
              <a:t>By the end of today's class, students will: </a:t>
            </a:r>
            <a:r>
              <a:rPr lang="en-US" sz="3000">
                <a:latin typeface="Gill Sans MT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0DC6EF-4A77-D138-2F43-2BA5A5723CBB}"/>
              </a:ext>
            </a:extLst>
          </p:cNvPr>
          <p:cNvSpPr txBox="1"/>
          <p:nvPr/>
        </p:nvSpPr>
        <p:spPr>
          <a:xfrm>
            <a:off x="698741" y="3200400"/>
            <a:ext cx="10808896" cy="139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000">
                <a:solidFill>
                  <a:srgbClr val="262626"/>
                </a:solidFill>
                <a:latin typeface="Gill Sans MT"/>
                <a:cs typeface="Segoe UI"/>
              </a:rPr>
              <a:t>Recognize the meanings of new words.</a:t>
            </a:r>
            <a:r>
              <a:rPr lang="en-US" sz="3000">
                <a:latin typeface="Gill Sans MT"/>
                <a:cs typeface="Segoe UI"/>
              </a:rPr>
              <a:t>​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000">
                <a:solidFill>
                  <a:srgbClr val="262626"/>
                </a:solidFill>
                <a:latin typeface="Gill Sans MT"/>
                <a:cs typeface="Segoe UI"/>
              </a:rPr>
              <a:t>2.  Use them correctly in sentences.</a:t>
            </a:r>
            <a:r>
              <a:rPr lang="en-US" sz="3000">
                <a:latin typeface="Gill Sans MT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1948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Critical Thinking I 30 seconds I buzz in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F098A647-81D7-4AE1-F3BD-55FBA3065561}"/>
              </a:ext>
            </a:extLst>
          </p:cNvPr>
          <p:cNvSpPr>
            <a:spLocks noGrp="1"/>
          </p:cNvSpPr>
          <p:nvPr/>
        </p:nvSpPr>
        <p:spPr>
          <a:xfrm>
            <a:off x="2540525" y="2206723"/>
            <a:ext cx="7110949" cy="310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</a:rPr>
              <a:t>What is a challenge you faced, and how did you solve </a:t>
            </a:r>
            <a:r>
              <a:rPr lang="en-US" sz="4000">
                <a:solidFill>
                  <a:srgbClr val="000000"/>
                </a:solidFill>
                <a:ea typeface="Calibri"/>
                <a:cs typeface="Calibri"/>
              </a:rPr>
              <a:t>it?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Involve</a:t>
            </a:r>
            <a:endParaRPr lang="en-US"/>
          </a:p>
          <a:p>
            <a:r>
              <a:rPr lang="en-US" sz="2800"/>
              <a:t> (verb)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>
                <a:solidFill>
                  <a:srgbClr val="000000"/>
                </a:solidFill>
              </a:rPr>
              <a:t>Example</a:t>
            </a:r>
            <a:endParaRPr lang="en-US" sz="1600" b="1" u="sng">
              <a:ea typeface="Calibri"/>
              <a:cs typeface="Calibri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school play will involve everyone in the class.</a:t>
            </a:r>
            <a:endParaRPr lang="en-US"/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2000" b="1" u="sng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rgbClr val="000000"/>
                </a:solidFill>
              </a:rPr>
              <a:t>Include or be</a:t>
            </a: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part of </a:t>
            </a:r>
          </a:p>
          <a:p>
            <a:pPr algn="ctr"/>
            <a:endParaRPr lang="en-US" sz="3200" b="1">
              <a:ea typeface="Calibri"/>
              <a:cs typeface="Calibri"/>
            </a:endParaRPr>
          </a:p>
          <a:p>
            <a:pPr algn="ctr"/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Content Placeholder 3" descr="Free Participation Cliparts, Download Free Participation Cliparts png  images, Free ClipArts on Clipart Library">
            <a:extLst>
              <a:ext uri="{FF2B5EF4-FFF2-40B4-BE49-F238E27FC236}">
                <a16:creationId xmlns:a16="http://schemas.microsoft.com/office/drawing/2014/main" xmlns="" id="{38D784F2-3255-046D-D053-615258738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0257" y="934229"/>
            <a:ext cx="4799146" cy="4998319"/>
          </a:xfrm>
        </p:spPr>
      </p:pic>
    </p:spTree>
    <p:extLst>
      <p:ext uri="{BB962C8B-B14F-4D97-AF65-F5344CB8AC3E}">
        <p14:creationId xmlns:p14="http://schemas.microsoft.com/office/powerpoint/2010/main" val="104260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Search: 30 Seconds I Random Pick </a:t>
            </a:r>
            <a:endParaRPr lang="en-US" b="1">
              <a:ea typeface="Calibri Light"/>
              <a:cs typeface="Calibri Light"/>
            </a:endParaRPr>
          </a:p>
          <a:p>
            <a:endParaRPr lang="en-US" b="1">
              <a:ea typeface="Calibri Light"/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3BC087-2815-7CD5-6E43-AB30310E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14" y="2516780"/>
            <a:ext cx="5294643" cy="2821766"/>
          </a:xfrm>
          <a:prstGeom prst="rect">
            <a:avLst/>
          </a:prstGeom>
        </p:spPr>
      </p:pic>
      <p:sp>
        <p:nvSpPr>
          <p:cNvPr id="4" name="TextBox 20">
            <a:extLst>
              <a:ext uri="{FF2B5EF4-FFF2-40B4-BE49-F238E27FC236}">
                <a16:creationId xmlns:a16="http://schemas.microsoft.com/office/drawing/2014/main" xmlns="" id="{F331EFFA-BA34-FBA0-4185-917107AEFB5F}"/>
              </a:ext>
            </a:extLst>
          </p:cNvPr>
          <p:cNvSpPr txBox="1"/>
          <p:nvPr/>
        </p:nvSpPr>
        <p:spPr>
          <a:xfrm>
            <a:off x="3453906" y="1717955"/>
            <a:ext cx="5284933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Search: Synonyms of “</a:t>
            </a:r>
            <a:r>
              <a:rPr lang="en-US" sz="2800" b="1">
                <a:highlight>
                  <a:srgbClr val="FFFF00"/>
                </a:highlight>
              </a:rPr>
              <a:t>involve</a:t>
            </a:r>
            <a:r>
              <a:rPr lang="en-US" sz="2800"/>
              <a:t>” 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Formative assessment I Rally coach I </a:t>
            </a:r>
          </a:p>
          <a:p>
            <a:r>
              <a:rPr lang="en-US" b="1"/>
              <a:t>1-2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763699" y="3104371"/>
            <a:ext cx="10647662" cy="1764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The teacher tried to __________ all the students in</a:t>
            </a:r>
            <a:r>
              <a:rPr lang="en-US" sz="2600">
                <a:solidFill>
                  <a:schemeClr val="tx1"/>
                </a:solidFill>
                <a:ea typeface="Calibri"/>
                <a:cs typeface="Calibri"/>
              </a:rPr>
              <a:t> the group project</a:t>
            </a: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sz="2600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Climbing the</a:t>
            </a:r>
            <a:r>
              <a:rPr lang="en-US" sz="2600">
                <a:solidFill>
                  <a:schemeClr val="tx1"/>
                </a:solidFill>
                <a:ea typeface="Calibri"/>
                <a:cs typeface="Calibri"/>
              </a:rPr>
              <a:t> big hill was a tough</a:t>
            </a: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 __________ </a:t>
            </a:r>
            <a:r>
              <a:rPr lang="en-US" sz="2600">
                <a:solidFill>
                  <a:schemeClr val="tx1"/>
                </a:solidFill>
                <a:ea typeface="Calibri"/>
                <a:cs typeface="Calibri"/>
              </a:rPr>
              <a:t>for me</a:t>
            </a: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600">
                <a:solidFill>
                  <a:schemeClr val="tx1"/>
                </a:solidFill>
                <a:ea typeface="Calibri"/>
                <a:cs typeface="Calibri"/>
              </a:rPr>
              <a:t>My __________ for this year is to learn how to swim.</a:t>
            </a:r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93624A17-1706-3A64-EBBE-012C7FBDB3B5}"/>
              </a:ext>
            </a:extLst>
          </p:cNvPr>
          <p:cNvSpPr>
            <a:spLocks noGrp="1"/>
          </p:cNvSpPr>
          <p:nvPr/>
        </p:nvSpPr>
        <p:spPr bwMode="black">
          <a:xfrm>
            <a:off x="2432418" y="1942351"/>
            <a:ext cx="7312786" cy="9586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Goal- challenge- involve</a:t>
            </a:r>
          </a:p>
        </p:txBody>
      </p:sp>
    </p:spTree>
    <p:extLst>
      <p:ext uri="{BB962C8B-B14F-4D97-AF65-F5344CB8AC3E}">
        <p14:creationId xmlns:p14="http://schemas.microsoft.com/office/powerpoint/2010/main" val="2944367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130805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Gill Sans MT"/>
              </a:rPr>
              <a:t>Differentiation </a:t>
            </a:r>
            <a:r>
              <a:rPr lang="en-US" b="1"/>
              <a:t> I 2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131095" y="1522863"/>
            <a:ext cx="5903133" cy="2583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</a:rPr>
              <a:t>Students 1: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600">
                <a:solidFill>
                  <a:schemeClr val="tx1"/>
                </a:solidFill>
              </a:rPr>
              <a:t>Use the following words in 2 meaningful  sentences:</a:t>
            </a:r>
            <a:endParaRPr lang="en-US" sz="260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600" b="1">
                <a:solidFill>
                  <a:schemeClr val="tx1"/>
                </a:solidFill>
                <a:ea typeface="Calibri"/>
                <a:cs typeface="Calibri"/>
              </a:rPr>
              <a:t>Goal , challenge </a:t>
            </a:r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>
              <a:solidFill>
                <a:schemeClr val="tx1"/>
              </a:solidFill>
              <a:latin typeface="Calibri"/>
              <a:ea typeface="Calibri"/>
              <a:cs typeface="Calibri" panose="020F0502020204030204" pitchFamily="34" charset="0"/>
            </a:endParaRPr>
          </a:p>
          <a:p>
            <a:pPr>
              <a:buAutoNum type="arabicPeriod"/>
            </a:pPr>
            <a:endParaRPr lang="en-US">
              <a:solidFill>
                <a:srgbClr val="262626"/>
              </a:solidFill>
              <a:ea typeface="Calibri"/>
              <a:cs typeface="Calibri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41B06081-A980-BC62-AEF5-B35F4215A867}"/>
              </a:ext>
            </a:extLst>
          </p:cNvPr>
          <p:cNvSpPr txBox="1">
            <a:spLocks/>
          </p:cNvSpPr>
          <p:nvPr/>
        </p:nvSpPr>
        <p:spPr>
          <a:xfrm>
            <a:off x="129396" y="4110786"/>
            <a:ext cx="5917509" cy="25839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Students 2: </a:t>
            </a:r>
          </a:p>
          <a:p>
            <a:r>
              <a:rPr lang="en-US" sz="2800">
                <a:solidFill>
                  <a:srgbClr val="000000"/>
                </a:solidFill>
                <a:ea typeface="Calibri"/>
                <a:cs typeface="Calibri"/>
              </a:rPr>
              <a:t>Choose the correct answer: 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b="1">
                <a:solidFill>
                  <a:srgbClr val="FF0000"/>
                </a:solidFill>
              </a:rPr>
              <a:t>My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goal </a:t>
            </a:r>
            <a:r>
              <a:rPr lang="en-US" sz="2400" b="1">
                <a:solidFill>
                  <a:srgbClr val="FF0000"/>
                </a:solidFill>
              </a:rPr>
              <a:t>last year was to get a job.</a:t>
            </a:r>
            <a:endParaRPr lang="en-US"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( verb \ Noun \Adjective)</a:t>
            </a:r>
            <a:endParaRPr lang="en-US" sz="2400" b="1"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2. The football game was a real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challenge </a:t>
            </a:r>
            <a:r>
              <a:rPr lang="en-US" sz="2400" b="1">
                <a:solidFill>
                  <a:srgbClr val="FF0000"/>
                </a:solidFill>
              </a:rPr>
              <a:t>.</a:t>
            </a:r>
            <a:endParaRPr lang="en-US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( verb \ Noun \Adjective)</a:t>
            </a:r>
            <a:endParaRPr lang="en-US" sz="2400" b="1"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3. This project can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involve </a:t>
            </a:r>
            <a:r>
              <a:rPr lang="en-US" sz="2400" b="1">
                <a:solidFill>
                  <a:srgbClr val="FF0000"/>
                </a:solidFill>
              </a:rPr>
              <a:t>all the students .</a:t>
            </a:r>
            <a:endParaRPr lang="en-US" sz="2400" b="1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2400" b="1">
                <a:ea typeface="Calibri"/>
                <a:cs typeface="Calibri"/>
              </a:rPr>
              <a:t> ( verb \ Noun \Adjective)</a:t>
            </a:r>
          </a:p>
          <a:p>
            <a:endParaRPr lang="en-US" sz="2400" b="1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</a:pPr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xmlns="" id="{35ACC38B-C635-774B-CE75-F0037D659188}"/>
              </a:ext>
            </a:extLst>
          </p:cNvPr>
          <p:cNvSpPr>
            <a:spLocks noGrp="1"/>
          </p:cNvSpPr>
          <p:nvPr/>
        </p:nvSpPr>
        <p:spPr>
          <a:xfrm>
            <a:off x="6054566" y="1522862"/>
            <a:ext cx="5816869" cy="2583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</a:rPr>
              <a:t>Students 3: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Fill in the blanks with the correct word:</a:t>
            </a: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The new project will __________ working with different teams. </a:t>
            </a:r>
            <a:endParaRPr lang="en-US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Solving the puzzle was a real __________ for the class.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My __________ for this year is to improve my drawing skills.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09869C9-FB85-774F-A9AD-7ED0E9D7464D}"/>
              </a:ext>
            </a:extLst>
          </p:cNvPr>
          <p:cNvSpPr txBox="1">
            <a:spLocks/>
          </p:cNvSpPr>
          <p:nvPr/>
        </p:nvSpPr>
        <p:spPr>
          <a:xfrm>
            <a:off x="6038491" y="4110786"/>
            <a:ext cx="5831246" cy="2583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Students 4: </a:t>
            </a:r>
            <a:endParaRPr lang="en-US"/>
          </a:p>
          <a:p>
            <a:r>
              <a:rPr lang="en-US" sz="2800">
                <a:ea typeface="Calibri"/>
                <a:cs typeface="Calibri"/>
              </a:rPr>
              <a:t>Match the words with the pictures.</a:t>
            </a:r>
          </a:p>
          <a:p>
            <a:endParaRPr lang="en-US" sz="2800"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en-US" sz="2800" b="1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BF1F9D8-0651-D1E8-BCE8-697B8CDF2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36120"/>
              </p:ext>
            </p:extLst>
          </p:nvPr>
        </p:nvGraphicFramePr>
        <p:xfrm>
          <a:off x="7735018" y="5190226"/>
          <a:ext cx="2511673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673">
                  <a:extLst>
                    <a:ext uri="{9D8B030D-6E8A-4147-A177-3AD203B41FA5}">
                      <a16:colId xmlns:a16="http://schemas.microsoft.com/office/drawing/2014/main" xmlns="" val="525787533"/>
                    </a:ext>
                  </a:extLst>
                </a:gridCol>
              </a:tblGrid>
              <a:tr h="360634">
                <a:tc>
                  <a:txBody>
                    <a:bodyPr/>
                    <a:lstStyle/>
                    <a:p>
                      <a:pPr marL="0" marR="0" indent="733425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omic Sans MS"/>
                          <a:ea typeface="Times New Roman" panose="02020603050405020304" pitchFamily="18" charset="0"/>
                          <a:cs typeface="Arial"/>
                        </a:rPr>
                        <a:t>involve</a:t>
                      </a:r>
                      <a:endParaRPr lang="en-US" sz="2800">
                        <a:effectLst/>
                        <a:latin typeface="Times New Roman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6238429"/>
                  </a:ext>
                </a:extLst>
              </a:tr>
              <a:tr h="360634">
                <a:tc>
                  <a:txBody>
                    <a:bodyPr/>
                    <a:lstStyle/>
                    <a:p>
                      <a:pPr marL="0" marR="0" indent="733425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omic Sans MS"/>
                          <a:ea typeface="Times New Roman" panose="02020603050405020304" pitchFamily="18" charset="0"/>
                          <a:cs typeface="Arial"/>
                        </a:rPr>
                        <a:t>Challange </a:t>
                      </a:r>
                      <a:endParaRPr lang="en-US" sz="2800">
                        <a:effectLst/>
                        <a:latin typeface="Times New Roman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100512"/>
                  </a:ext>
                </a:extLst>
              </a:tr>
            </a:tbl>
          </a:graphicData>
        </a:graphic>
      </p:graphicFrame>
      <p:pic>
        <p:nvPicPr>
          <p:cNvPr id="9" name="Picture 8" descr="A group of people in a circle&#10;&#10;Description automatically generated">
            <a:extLst>
              <a:ext uri="{FF2B5EF4-FFF2-40B4-BE49-F238E27FC236}">
                <a16:creationId xmlns:a16="http://schemas.microsoft.com/office/drawing/2014/main" xmlns="" id="{717CDF9B-41D6-BC87-630A-3079F18A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33" y="5024527"/>
            <a:ext cx="1618711" cy="1215247"/>
          </a:xfrm>
          <a:prstGeom prst="rect">
            <a:avLst/>
          </a:prstGeom>
        </p:spPr>
      </p:pic>
      <p:pic>
        <p:nvPicPr>
          <p:cNvPr id="12" name="Picture 11" descr="A person and person walking on stairs&#10;&#10;Description automatically generated">
            <a:extLst>
              <a:ext uri="{FF2B5EF4-FFF2-40B4-BE49-F238E27FC236}">
                <a16:creationId xmlns:a16="http://schemas.microsoft.com/office/drawing/2014/main" xmlns="" id="{2883F38A-702B-3005-9F0C-45689FB42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8" y="5193415"/>
            <a:ext cx="1995831" cy="1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61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Summative assessment I </a:t>
            </a:r>
            <a:r>
              <a:rPr lang="en-US" b="1" err="1"/>
              <a:t>irs</a:t>
            </a:r>
            <a:r>
              <a:rPr lang="en-US" b="1"/>
              <a:t> I </a:t>
            </a:r>
          </a:p>
          <a:p>
            <a:r>
              <a:rPr lang="en-US" b="1"/>
              <a:t>1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2230190" y="2011692"/>
            <a:ext cx="7729058" cy="4539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The group project will ________ working together to create a presentation."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1. Challenge</a:t>
            </a:r>
            <a:b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2.  Goal</a:t>
            </a:r>
            <a:b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3. Involve</a:t>
            </a:r>
            <a:endParaRPr lang="en-US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endParaRPr lang="en-US" dirty="0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Her ________ for the summer is to finish reading all the books on her list.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1. Involve </a:t>
            </a:r>
            <a:b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2. Goal</a:t>
            </a:r>
            <a:b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3. Challenge </a:t>
            </a:r>
            <a:endParaRPr lang="en-US" dirty="0">
              <a:ea typeface="Calibri"/>
              <a:cs typeface="Calibri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Running a marathon is a big ________ for many people.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1. Goal </a:t>
            </a:r>
            <a:b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2. Involve </a:t>
            </a:r>
            <a:b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3. Challenge  </a:t>
            </a:r>
            <a:endParaRPr lang="en-US" dirty="0">
              <a:ea typeface="Calibri"/>
              <a:cs typeface="Calibri"/>
            </a:endParaRPr>
          </a:p>
          <a:p>
            <a:pPr lvl="1">
              <a:buNone/>
            </a:pPr>
            <a:endParaRPr lang="en-US" sz="2800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614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closure I 1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2230190" y="2701805"/>
            <a:ext cx="7729058" cy="1016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Choose a word you learnt today and write a sentence.</a:t>
            </a:r>
            <a:endParaRPr lang="en-US" sz="2000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8453AC0-C757-538F-3F7A-C40471C76F1F}"/>
              </a:ext>
            </a:extLst>
          </p:cNvPr>
          <p:cNvSpPr>
            <a:spLocks noGrp="1"/>
          </p:cNvSpPr>
          <p:nvPr/>
        </p:nvSpPr>
        <p:spPr>
          <a:xfrm>
            <a:off x="-198638" y="2537402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>
              <a:ea typeface="Calibri"/>
              <a:cs typeface="Calibri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xmlns="" id="{13CBDAED-7456-07C0-70B6-20E201969B2A}"/>
              </a:ext>
            </a:extLst>
          </p:cNvPr>
          <p:cNvSpPr>
            <a:spLocks noGrp="1"/>
          </p:cNvSpPr>
          <p:nvPr/>
        </p:nvSpPr>
        <p:spPr>
          <a:xfrm>
            <a:off x="4084868" y="4240181"/>
            <a:ext cx="3588380" cy="786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>
                <a:solidFill>
                  <a:srgbClr val="000000"/>
                </a:solidFill>
                <a:latin typeface="Colonna MT"/>
                <a:ea typeface="Calibri"/>
                <a:cs typeface="Calibri"/>
              </a:rPr>
              <a:t>Mini-Boards</a:t>
            </a:r>
            <a:endParaRPr lang="en-US" sz="2000">
              <a:solidFill>
                <a:srgbClr val="000000"/>
              </a:solidFill>
              <a:latin typeface="Colonna MT"/>
            </a:endParaRPr>
          </a:p>
        </p:txBody>
      </p:sp>
    </p:spTree>
    <p:extLst>
      <p:ext uri="{BB962C8B-B14F-4D97-AF65-F5344CB8AC3E}">
        <p14:creationId xmlns:p14="http://schemas.microsoft.com/office/powerpoint/2010/main" val="364053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D63D2-CBFE-D631-5F07-7DD4535A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Lead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602D04-4845-149B-76E4-E8FCC7C7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Talk about the following pictures.</a:t>
            </a:r>
          </a:p>
          <a:p>
            <a:r>
              <a:rPr lang="en-US" dirty="0" smtClean="0">
                <a:ea typeface="Calibri"/>
                <a:cs typeface="Calibri"/>
              </a:rPr>
              <a:t>Which animals take care of their young?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Just Like Us: Animals Also Mooch Off Their Parents | Discover Magazine">
            <a:extLst>
              <a:ext uri="{FF2B5EF4-FFF2-40B4-BE49-F238E27FC236}">
                <a16:creationId xmlns:a16="http://schemas.microsoft.com/office/drawing/2014/main" xmlns="" id="{2B0100FA-F825-CBB2-779B-A4873AED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0" y="3164006"/>
            <a:ext cx="3482916" cy="2341533"/>
          </a:xfrm>
          <a:prstGeom prst="rect">
            <a:avLst/>
          </a:prstGeom>
        </p:spPr>
      </p:pic>
      <p:pic>
        <p:nvPicPr>
          <p:cNvPr id="5" name="Picture 4" descr="Anadolu Images on X: &quot;#Mother #animals take care of their #babies in  #Bursa, #Turkey. The extremely strong #bond between a #mother and her #baby  is not limited to #human #species #AA #cow #">
            <a:extLst>
              <a:ext uri="{FF2B5EF4-FFF2-40B4-BE49-F238E27FC236}">
                <a16:creationId xmlns:a16="http://schemas.microsoft.com/office/drawing/2014/main" xmlns="" id="{D5199C2C-2153-3E57-F236-5DBE47F08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473" y="3150707"/>
            <a:ext cx="3680605" cy="2353755"/>
          </a:xfrm>
          <a:prstGeom prst="rect">
            <a:avLst/>
          </a:prstGeom>
        </p:spPr>
      </p:pic>
      <p:pic>
        <p:nvPicPr>
          <p:cNvPr id="6" name="Picture 5" descr="Surprising Ways Animals Care For Their Young - The Dodo">
            <a:extLst>
              <a:ext uri="{FF2B5EF4-FFF2-40B4-BE49-F238E27FC236}">
                <a16:creationId xmlns:a16="http://schemas.microsoft.com/office/drawing/2014/main" xmlns="" id="{196A60AC-4B67-8347-A4F4-23B2E68AC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231" y="3586431"/>
            <a:ext cx="3935084" cy="2100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A9D5FA-DF16-09DB-A473-0DE42B139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781" y="5753100"/>
            <a:ext cx="1949450" cy="55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98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A9E3F-AAF4-B353-AE41-53FC5241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Pre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7FD98-F1AE-E169-6D2B-1224FE741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ea typeface="Calibri"/>
                <a:cs typeface="Calibri"/>
              </a:rPr>
              <a:t>Look at the following words.</a:t>
            </a:r>
          </a:p>
          <a:p>
            <a:r>
              <a:rPr lang="en-US" dirty="0" smtClean="0">
                <a:ea typeface="Calibri"/>
                <a:cs typeface="Calibri"/>
              </a:rPr>
              <a:t>If you know 3words and more ,Take off!</a:t>
            </a:r>
          </a:p>
          <a:p>
            <a:endParaRPr lang="en-US" dirty="0" smtClean="0">
              <a:ea typeface="Calibri"/>
              <a:cs typeface="Calibri"/>
            </a:endParaRPr>
          </a:p>
          <a:p>
            <a:pPr marL="0" indent="0" fontAlgn="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EFFD0D7-B2BC-2788-19F2-7905959F0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20060"/>
              </p:ext>
            </p:extLst>
          </p:nvPr>
        </p:nvGraphicFramePr>
        <p:xfrm>
          <a:off x="2504048" y="3015166"/>
          <a:ext cx="2249315" cy="35744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249315">
                  <a:extLst>
                    <a:ext uri="{9D8B030D-6E8A-4147-A177-3AD203B41FA5}">
                      <a16:colId xmlns:a16="http://schemas.microsoft.com/office/drawing/2014/main" xmlns="" val="2805180368"/>
                    </a:ext>
                  </a:extLst>
                </a:gridCol>
              </a:tblGrid>
              <a:tr h="893610">
                <a:tc>
                  <a:txBody>
                    <a:bodyPr/>
                    <a:lstStyle/>
                    <a:p>
                      <a:r>
                        <a:rPr lang="en-US" sz="2800" dirty="0"/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188718"/>
                  </a:ext>
                </a:extLst>
              </a:tr>
              <a:tr h="893610">
                <a:tc>
                  <a:txBody>
                    <a:bodyPr/>
                    <a:lstStyle/>
                    <a:p>
                      <a:r>
                        <a:rPr lang="en-US" sz="2800"/>
                        <a:t>protect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9837533"/>
                  </a:ext>
                </a:extLst>
              </a:tr>
              <a:tr h="893610">
                <a:tc>
                  <a:txBody>
                    <a:bodyPr/>
                    <a:lstStyle/>
                    <a:p>
                      <a:r>
                        <a:rPr lang="en-US" sz="2800"/>
                        <a:t>secure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51360"/>
                  </a:ext>
                </a:extLst>
              </a:tr>
              <a:tr h="893610">
                <a:tc>
                  <a:txBody>
                    <a:bodyPr/>
                    <a:lstStyle/>
                    <a:p>
                      <a:r>
                        <a:rPr lang="en-US" sz="2800" dirty="0"/>
                        <a:t>Communicate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048735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49" y="5190978"/>
            <a:ext cx="2762070" cy="13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Young</a:t>
            </a:r>
            <a:endParaRPr lang="en-US" sz="2800"/>
          </a:p>
          <a:p>
            <a:r>
              <a:rPr lang="en-US" sz="2800"/>
              <a:t> (</a:t>
            </a:r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Adjective</a:t>
            </a:r>
            <a:r>
              <a:rPr lang="en-US" sz="2800"/>
              <a:t>)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>
                <a:solidFill>
                  <a:srgbClr val="000000"/>
                </a:solidFill>
              </a:rPr>
              <a:t>Example</a:t>
            </a:r>
            <a:endParaRPr lang="en-US" sz="1600" b="1" u="sng" dirty="0">
              <a:ea typeface="Calibri"/>
              <a:cs typeface="Calibri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young girl loves her grandmother.</a:t>
            </a:r>
            <a:endParaRPr lang="en-US" dirty="0"/>
          </a:p>
          <a:p>
            <a:endParaRPr lang="en-US" sz="3200" b="1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2000" b="1" u="sng">
              <a:solidFill>
                <a:srgbClr val="000000"/>
              </a:solidFill>
            </a:endParaRPr>
          </a:p>
          <a:p>
            <a:pPr algn="ctr"/>
            <a:r>
              <a:rPr lang="en-US" sz="3200" b="1">
                <a:solidFill>
                  <a:srgbClr val="000000"/>
                </a:solidFill>
              </a:rPr>
              <a:t>not</a:t>
            </a: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grown up</a:t>
            </a:r>
            <a:endParaRPr lang="en-US"/>
          </a:p>
          <a:p>
            <a:pPr algn="ctr"/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7" name="Content Placeholder 26" descr="Opposite adjectives words with old and young 1783986 Vector Art at Vecteezy">
            <a:extLst>
              <a:ext uri="{FF2B5EF4-FFF2-40B4-BE49-F238E27FC236}">
                <a16:creationId xmlns:a16="http://schemas.microsoft.com/office/drawing/2014/main" xmlns="" id="{D7562DD9-0952-4147-E2D0-BF8F5BEC8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98" b="19472"/>
          <a:stretch/>
        </p:blipFill>
        <p:spPr>
          <a:xfrm>
            <a:off x="6536172" y="459777"/>
            <a:ext cx="5215672" cy="5099936"/>
          </a:xfrm>
        </p:spPr>
      </p:pic>
    </p:spTree>
    <p:extLst>
      <p:ext uri="{BB962C8B-B14F-4D97-AF65-F5344CB8AC3E}">
        <p14:creationId xmlns:p14="http://schemas.microsoft.com/office/powerpoint/2010/main" val="392369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protect</a:t>
            </a:r>
            <a:endParaRPr lang="en-US" sz="2800"/>
          </a:p>
          <a:p>
            <a:r>
              <a:rPr lang="en-US" sz="2800"/>
              <a:t> (verb)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>
                <a:solidFill>
                  <a:srgbClr val="000000"/>
                </a:solidFill>
              </a:rPr>
              <a:t>Example</a:t>
            </a:r>
            <a:endParaRPr lang="en-US" sz="1600" b="1" u="sng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 should protect the environment.</a:t>
            </a:r>
            <a:endParaRPr lang="en-US"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2000" b="1" u="sng">
              <a:solidFill>
                <a:srgbClr val="000000"/>
              </a:solidFill>
            </a:endParaRPr>
          </a:p>
          <a:p>
            <a:pPr algn="ctr"/>
            <a:r>
              <a:rPr lang="en-US" sz="3200" b="1">
                <a:solidFill>
                  <a:srgbClr val="000000"/>
                </a:solidFill>
              </a:rPr>
              <a:t>To</a:t>
            </a: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keep someone or something safe</a:t>
            </a:r>
            <a:endParaRPr lang="en-US"/>
          </a:p>
          <a:p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Content Placeholder 3" descr="A child touching a blue monster&#10;&#10;Description automatically generated">
            <a:extLst>
              <a:ext uri="{FF2B5EF4-FFF2-40B4-BE49-F238E27FC236}">
                <a16:creationId xmlns:a16="http://schemas.microsoft.com/office/drawing/2014/main" xmlns="" id="{86C2F27B-5506-A36C-3325-111451515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1" r="272" b="20606"/>
          <a:stretch/>
        </p:blipFill>
        <p:spPr>
          <a:xfrm>
            <a:off x="6095254" y="1101650"/>
            <a:ext cx="5266840" cy="3771010"/>
          </a:xfrm>
        </p:spPr>
      </p:pic>
    </p:spTree>
    <p:extLst>
      <p:ext uri="{BB962C8B-B14F-4D97-AF65-F5344CB8AC3E}">
        <p14:creationId xmlns:p14="http://schemas.microsoft.com/office/powerpoint/2010/main" val="2467148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secure</a:t>
            </a:r>
            <a:endParaRPr lang="en-US" sz="2800"/>
          </a:p>
          <a:p>
            <a:r>
              <a:rPr lang="en-US" sz="2800"/>
              <a:t> (adjective)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>
                <a:solidFill>
                  <a:srgbClr val="000000"/>
                </a:solidFill>
              </a:rPr>
              <a:t>Example</a:t>
            </a:r>
            <a:endParaRPr lang="en-US" sz="1600" b="1" u="sng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don’t feel secure when I am alone at home.</a:t>
            </a:r>
          </a:p>
          <a:p>
            <a:pPr>
              <a:lnSpc>
                <a:spcPct val="90000"/>
              </a:lnSpc>
            </a:pPr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2000" b="1" u="sng">
              <a:solidFill>
                <a:srgbClr val="000000"/>
              </a:solidFill>
            </a:endParaRPr>
          </a:p>
          <a:p>
            <a:pPr algn="ctr"/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 from harm</a:t>
            </a:r>
            <a:endParaRPr lang="en-US" sz="3200" b="1"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Content Placeholder 4" descr="A pink and green text with cartoon faces&#10;&#10;Description automatically generated">
            <a:extLst>
              <a:ext uri="{FF2B5EF4-FFF2-40B4-BE49-F238E27FC236}">
                <a16:creationId xmlns:a16="http://schemas.microsoft.com/office/drawing/2014/main" xmlns="" id="{9E2A752B-280A-33F3-F9AA-0C3A1BC5F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9477" y="956439"/>
            <a:ext cx="4891536" cy="4939521"/>
          </a:xfrm>
        </p:spPr>
      </p:pic>
    </p:spTree>
    <p:extLst>
      <p:ext uri="{BB962C8B-B14F-4D97-AF65-F5344CB8AC3E}">
        <p14:creationId xmlns:p14="http://schemas.microsoft.com/office/powerpoint/2010/main" val="3141603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communicate</a:t>
            </a:r>
            <a:endParaRPr lang="en-US" sz="2800"/>
          </a:p>
          <a:p>
            <a:r>
              <a:rPr lang="en-US" sz="2800"/>
              <a:t> (verb)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>
                <a:solidFill>
                  <a:srgbClr val="000000"/>
                </a:solidFill>
              </a:rPr>
              <a:t>Example</a:t>
            </a:r>
            <a:endParaRPr lang="en-US" sz="1600" b="1" u="sng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Animals communicate in their own ways.</a:t>
            </a:r>
          </a:p>
          <a:p>
            <a:pPr>
              <a:lnSpc>
                <a:spcPct val="80000"/>
              </a:lnSpc>
            </a:pPr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3200" b="1" u="sng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express and change ideas and thoughts.</a:t>
            </a:r>
          </a:p>
          <a:p>
            <a:endParaRPr lang="en-US" sz="3200" b="1">
              <a:ea typeface="Calibri"/>
              <a:cs typeface="Calibri"/>
            </a:endParaRPr>
          </a:p>
        </p:txBody>
      </p:sp>
      <p:pic>
        <p:nvPicPr>
          <p:cNvPr id="4" name="Content Placeholder 3" descr="A couple of cartoon characters using tin cans&#10;&#10;Description automatically generated">
            <a:extLst>
              <a:ext uri="{FF2B5EF4-FFF2-40B4-BE49-F238E27FC236}">
                <a16:creationId xmlns:a16="http://schemas.microsoft.com/office/drawing/2014/main" xmlns="" id="{5E2864CB-904A-D3A4-7340-B7AA62279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9811" y="535811"/>
            <a:ext cx="4489509" cy="5320700"/>
          </a:xfrm>
        </p:spPr>
      </p:pic>
    </p:spTree>
    <p:extLst>
      <p:ext uri="{BB962C8B-B14F-4D97-AF65-F5344CB8AC3E}">
        <p14:creationId xmlns:p14="http://schemas.microsoft.com/office/powerpoint/2010/main" val="2846752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Formative assessment I </a:t>
            </a:r>
            <a:r>
              <a:rPr lang="en-US" b="1" dirty="0" smtClean="0"/>
              <a:t>Round table </a:t>
            </a:r>
          </a:p>
          <a:p>
            <a:r>
              <a:rPr lang="en-US" b="1" dirty="0" smtClean="0"/>
              <a:t>1-2 </a:t>
            </a:r>
            <a:r>
              <a:rPr lang="en-US" b="1" dirty="0"/>
              <a:t>min</a:t>
            </a:r>
            <a:endParaRPr lang="en-US" b="1" dirty="0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763699" y="3104371"/>
            <a:ext cx="10647662" cy="3274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600" dirty="0">
                <a:solidFill>
                  <a:schemeClr val="tx1"/>
                </a:solidFill>
                <a:ea typeface="+mn-lt"/>
                <a:cs typeface="+mn-lt"/>
              </a:rPr>
              <a:t>Babies and young animals need to feel __________ to grow up healthy and strong. </a:t>
            </a:r>
            <a:endParaRPr lang="en-US" sz="2600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AutoNum type="arabicPeriod"/>
            </a:pPr>
            <a:r>
              <a:rPr lang="en-US" sz="2600" dirty="0">
                <a:solidFill>
                  <a:schemeClr val="tx1"/>
                </a:solidFill>
                <a:ea typeface="+mn-lt"/>
                <a:cs typeface="+mn-lt"/>
              </a:rPr>
              <a:t> Parents __________ their children from danger by keeping them safe. </a:t>
            </a: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chemeClr val="tx1"/>
                </a:solidFill>
                <a:ea typeface="Calibri"/>
                <a:cs typeface="Calibri"/>
              </a:rPr>
              <a:t>It’s important for babies to __________ when they need something, like food or comfort. </a:t>
            </a: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chemeClr val="tx1"/>
                </a:solidFill>
                <a:ea typeface="Calibri"/>
                <a:cs typeface="Calibri"/>
              </a:rPr>
              <a:t>When animals are __________, they need extra care from their parents.</a:t>
            </a:r>
          </a:p>
          <a:p>
            <a:pPr>
              <a:buAutoNum type="arabicPeriod"/>
            </a:pPr>
            <a:endParaRPr lang="en-US" sz="26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93624A17-1706-3A64-EBBE-012C7FBDB3B5}"/>
              </a:ext>
            </a:extLst>
          </p:cNvPr>
          <p:cNvSpPr>
            <a:spLocks noGrp="1"/>
          </p:cNvSpPr>
          <p:nvPr/>
        </p:nvSpPr>
        <p:spPr bwMode="black">
          <a:xfrm>
            <a:off x="763699" y="2145688"/>
            <a:ext cx="10647662" cy="9586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none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secure – communicate – protect- young</a:t>
            </a:r>
          </a:p>
        </p:txBody>
      </p:sp>
    </p:spTree>
    <p:extLst>
      <p:ext uri="{BB962C8B-B14F-4D97-AF65-F5344CB8AC3E}">
        <p14:creationId xmlns:p14="http://schemas.microsoft.com/office/powerpoint/2010/main" val="26304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740</Words>
  <Application>Microsoft Office PowerPoint</Application>
  <PresentationFormat>Widescreen</PresentationFormat>
  <Paragraphs>185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Colonna MT</vt:lpstr>
      <vt:lpstr>Comic Sans MS</vt:lpstr>
      <vt:lpstr>Gill Sans MT</vt:lpstr>
      <vt:lpstr>Segoe UI</vt:lpstr>
      <vt:lpstr>Times New Roman</vt:lpstr>
      <vt:lpstr>Office Theme</vt:lpstr>
      <vt:lpstr>Taking Care of the Young</vt:lpstr>
      <vt:lpstr>PowerPoint Presentation</vt:lpstr>
      <vt:lpstr>Lead in</vt:lpstr>
      <vt:lpstr>Pre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Facts</dc:title>
  <dc:creator>DELL</dc:creator>
  <cp:lastModifiedBy>HP</cp:lastModifiedBy>
  <cp:revision>35</cp:revision>
  <dcterms:created xsi:type="dcterms:W3CDTF">2020-10-21T01:32:46Z</dcterms:created>
  <dcterms:modified xsi:type="dcterms:W3CDTF">2025-09-07T18:11:17Z</dcterms:modified>
</cp:coreProperties>
</file>