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4" r:id="rId5"/>
    <p:sldId id="303" r:id="rId6"/>
    <p:sldId id="528" r:id="rId7"/>
    <p:sldId id="304" r:id="rId8"/>
    <p:sldId id="481" r:id="rId9"/>
    <p:sldId id="577" r:id="rId10"/>
    <p:sldId id="578" r:id="rId11"/>
    <p:sldId id="579" r:id="rId12"/>
    <p:sldId id="560" r:id="rId13"/>
    <p:sldId id="562" r:id="rId14"/>
    <p:sldId id="564" r:id="rId15"/>
    <p:sldId id="561" r:id="rId16"/>
    <p:sldId id="573" r:id="rId17"/>
    <p:sldId id="576" r:id="rId18"/>
    <p:sldId id="575" r:id="rId19"/>
    <p:sldId id="570" r:id="rId20"/>
    <p:sldId id="558" r:id="rId21"/>
    <p:sldId id="534" r:id="rId22"/>
    <p:sldId id="551" r:id="rId23"/>
    <p:sldId id="502" r:id="rId24"/>
    <p:sldId id="495" r:id="rId25"/>
    <p:sldId id="39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52AD-806A-468C-AA32-C794E6307764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E099-0D45-4B8E-88A1-FF8C43FB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04-10-2025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em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ordwall.net/play/86770/102/3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e.kahoot.it/details/58082f06-b5b6-48f1-85dc-e36318f61a32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98791" y="1788372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5" action="ppaction://hlinksldjump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B737CE5B-B25A-494B-BFEF-F96EEBED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3" y="0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C2AA7B-D64D-447F-9275-A7C3DB2D8282}"/>
              </a:ext>
            </a:extLst>
          </p:cNvPr>
          <p:cNvSpPr/>
          <p:nvPr/>
        </p:nvSpPr>
        <p:spPr>
          <a:xfrm>
            <a:off x="3232298" y="1938740"/>
            <a:ext cx="7009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Unit</a:t>
            </a:r>
            <a:r>
              <a:rPr lang="ar-SA" sz="3600" dirty="0">
                <a:cs typeface="+mj-cs"/>
              </a:rPr>
              <a:t>: </a:t>
            </a:r>
            <a:r>
              <a:rPr lang="en-US" sz="3600" dirty="0">
                <a:cs typeface="+mj-cs"/>
              </a:rPr>
              <a:t> 3 - Let’s Eat</a:t>
            </a:r>
            <a:endParaRPr lang="en-US" sz="3600" b="1" u="sng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Lesson</a:t>
            </a:r>
            <a:r>
              <a:rPr lang="ar-SA" sz="3600" dirty="0">
                <a:cs typeface="+mj-cs"/>
              </a:rPr>
              <a:t>:  </a:t>
            </a:r>
            <a:r>
              <a:rPr lang="en-US" sz="3600" dirty="0">
                <a:cs typeface="+mj-cs"/>
              </a:rPr>
              <a:t> Grammar</a:t>
            </a:r>
            <a:endParaRPr lang="ar-JO" sz="36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Subject: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Relative Pronouns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Grade: 10</a:t>
            </a:r>
            <a:endParaRPr lang="ar-JO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1980E-C6E7-42BF-A146-59AFF09F041D}"/>
              </a:ext>
            </a:extLst>
          </p:cNvPr>
          <p:cNvSpPr txBox="1"/>
          <p:nvPr/>
        </p:nvSpPr>
        <p:spPr>
          <a:xfrm>
            <a:off x="171451" y="635567"/>
            <a:ext cx="11630024" cy="49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story of a man       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he man’s ideas saved lots of lives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6E167B2-0CC7-424E-9E8F-2E8DE7EB36B9}"/>
              </a:ext>
            </a:extLst>
          </p:cNvPr>
          <p:cNvSpPr/>
          <p:nvPr/>
        </p:nvSpPr>
        <p:spPr>
          <a:xfrm>
            <a:off x="5519738" y="98137"/>
            <a:ext cx="933450" cy="1504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3B810-3F11-475D-8E7F-7005E2F2914D}"/>
              </a:ext>
            </a:extLst>
          </p:cNvPr>
          <p:cNvSpPr txBox="1"/>
          <p:nvPr/>
        </p:nvSpPr>
        <p:spPr>
          <a:xfrm>
            <a:off x="1352550" y="16030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Man’s   : whose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DABF-0FDF-4122-A5FA-94A581892D8C}"/>
              </a:ext>
            </a:extLst>
          </p:cNvPr>
          <p:cNvSpPr txBox="1"/>
          <p:nvPr/>
        </p:nvSpPr>
        <p:spPr>
          <a:xfrm>
            <a:off x="276225" y="2869168"/>
            <a:ext cx="11525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This is the story of a man  </a:t>
            </a:r>
            <a:r>
              <a:rPr lang="en-US" sz="4400" u="sng" dirty="0">
                <a:highlight>
                  <a:srgbClr val="FFFF00"/>
                </a:highlight>
              </a:rPr>
              <a:t>whose</a:t>
            </a:r>
            <a:r>
              <a:rPr lang="en-US" sz="4400" dirty="0">
                <a:highlight>
                  <a:srgbClr val="FFFF00"/>
                </a:highlight>
              </a:rPr>
              <a:t> ideas saved lots of lives</a:t>
            </a:r>
            <a:r>
              <a:rPr lang="en-US" sz="4400" dirty="0">
                <a:highlight>
                  <a:srgbClr val="00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6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1980E-C6E7-42BF-A146-59AFF09F041D}"/>
              </a:ext>
            </a:extLst>
          </p:cNvPr>
          <p:cNvSpPr txBox="1"/>
          <p:nvPr/>
        </p:nvSpPr>
        <p:spPr>
          <a:xfrm>
            <a:off x="171451" y="635567"/>
            <a:ext cx="11630024" cy="49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Next week, I'm going to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pain             My family lives in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pain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6E167B2-0CC7-424E-9E8F-2E8DE7EB36B9}"/>
              </a:ext>
            </a:extLst>
          </p:cNvPr>
          <p:cNvSpPr/>
          <p:nvPr/>
        </p:nvSpPr>
        <p:spPr>
          <a:xfrm>
            <a:off x="9291638" y="128736"/>
            <a:ext cx="933450" cy="1504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3B810-3F11-475D-8E7F-7005E2F2914D}"/>
              </a:ext>
            </a:extLst>
          </p:cNvPr>
          <p:cNvSpPr txBox="1"/>
          <p:nvPr/>
        </p:nvSpPr>
        <p:spPr>
          <a:xfrm>
            <a:off x="1352550" y="16030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Spain/live   : where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DABF-0FDF-4122-A5FA-94A581892D8C}"/>
              </a:ext>
            </a:extLst>
          </p:cNvPr>
          <p:cNvSpPr txBox="1"/>
          <p:nvPr/>
        </p:nvSpPr>
        <p:spPr>
          <a:xfrm>
            <a:off x="276225" y="2869168"/>
            <a:ext cx="11525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Next week I’m going to Spain ,</a:t>
            </a:r>
            <a:r>
              <a:rPr lang="en-US" sz="4400" dirty="0">
                <a:highlight>
                  <a:srgbClr val="FFFF00"/>
                </a:highlight>
              </a:rPr>
              <a:t>Where</a:t>
            </a:r>
            <a:r>
              <a:rPr lang="en-US" sz="4400" u="sng" dirty="0">
                <a:highlight>
                  <a:srgbClr val="FFFF00"/>
                </a:highlight>
              </a:rPr>
              <a:t> my family lives.</a:t>
            </a:r>
            <a:endParaRPr lang="en-US" sz="4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40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lly Coach -- Kagan Strategy ...">
            <a:extLst>
              <a:ext uri="{FF2B5EF4-FFF2-40B4-BE49-F238E27FC236}">
                <a16:creationId xmlns:a16="http://schemas.microsoft.com/office/drawing/2014/main" id="{81D45789-CD46-4CC1-9F62-08FA1419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64422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640B9-7704-4C6F-B7AD-9A4A63AE4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83" y="971550"/>
            <a:ext cx="8267543" cy="56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7086A-0FB7-4AA7-A1A2-D1CF2C00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81" y="574729"/>
            <a:ext cx="7850456" cy="5452720"/>
          </a:xfrm>
          <a:prstGeom prst="rect">
            <a:avLst/>
          </a:prstGeom>
        </p:spPr>
      </p:pic>
      <p:pic>
        <p:nvPicPr>
          <p:cNvPr id="4" name="Picture 2" descr="Rally Coach -- Kagan Strategy ...">
            <a:extLst>
              <a:ext uri="{FF2B5EF4-FFF2-40B4-BE49-F238E27FC236}">
                <a16:creationId xmlns:a16="http://schemas.microsoft.com/office/drawing/2014/main" id="{2CB570AF-1A76-49C5-A9ED-3ED2B595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37" y="141913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FF91D-29E5-60DB-F6D4-4650A5B9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8F5B21C3-A313-A798-DA84-B86668C59562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C8FC876-BA36-B7CE-D3A2-6001498EA088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0B6B43A-9F35-9A93-61CF-BE745F0DF5D2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E294CA9-2FC8-1480-EF79-80A50E12756B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003C5-B9A7-0CBE-6402-9E66B33B77DB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AD9A046-C04F-05D2-D500-9DD737199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2198332-557F-A061-61B2-0F244B8827DA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7B94795-F41D-D0DE-0E63-B17D8187ADD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7DC179D-1C60-3923-775D-17DB60B5BB2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15A10D97-953B-3F30-3004-AB279ED2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66CAB6A-0797-6FAD-A993-E2CAF953228C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perimenting with 360 Degree Feedback ...">
            <a:extLst>
              <a:ext uri="{FF2B5EF4-FFF2-40B4-BE49-F238E27FC236}">
                <a16:creationId xmlns:a16="http://schemas.microsoft.com/office/drawing/2014/main" id="{1C083E91-7B00-1E30-EE67-F4EE9F64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22" y="5532971"/>
            <a:ext cx="1937857" cy="8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3770B-9015-DFBB-CF48-91766F4D9C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6824711" y="1669409"/>
            <a:ext cx="1824340" cy="1759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D9B00-4BB2-1FBE-9551-810239CED5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6824711" y="3651377"/>
            <a:ext cx="1824340" cy="1759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23BE0-1D8D-737D-058F-509CE93C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8692913" y="3651377"/>
            <a:ext cx="1824340" cy="1759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6048F-B588-A89C-940C-0CC83D1D19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00" t="9170" r="20363" b="20738"/>
          <a:stretch/>
        </p:blipFill>
        <p:spPr>
          <a:xfrm>
            <a:off x="8692913" y="1669408"/>
            <a:ext cx="1824340" cy="1759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7B7FFD-8B18-D075-CA08-EBC61A3F72BD}"/>
              </a:ext>
            </a:extLst>
          </p:cNvPr>
          <p:cNvSpPr txBox="1"/>
          <p:nvPr/>
        </p:nvSpPr>
        <p:spPr>
          <a:xfrm>
            <a:off x="7575259" y="2869035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9A7B1-4069-FA8C-5C22-74893801DF89}"/>
              </a:ext>
            </a:extLst>
          </p:cNvPr>
          <p:cNvSpPr txBox="1"/>
          <p:nvPr/>
        </p:nvSpPr>
        <p:spPr>
          <a:xfrm>
            <a:off x="9486325" y="2844224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B3036A-E718-137B-D10B-F566589BEB8E}"/>
              </a:ext>
            </a:extLst>
          </p:cNvPr>
          <p:cNvSpPr txBox="1"/>
          <p:nvPr/>
        </p:nvSpPr>
        <p:spPr>
          <a:xfrm>
            <a:off x="9449237" y="4781025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1358B-20CE-461B-E1D5-B8EC48BAD117}"/>
              </a:ext>
            </a:extLst>
          </p:cNvPr>
          <p:cNvSpPr txBox="1"/>
          <p:nvPr/>
        </p:nvSpPr>
        <p:spPr>
          <a:xfrm>
            <a:off x="7575259" y="4781026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320F3C02-7117-509E-F829-78D0A16F9868}"/>
              </a:ext>
            </a:extLst>
          </p:cNvPr>
          <p:cNvSpPr/>
          <p:nvPr/>
        </p:nvSpPr>
        <p:spPr>
          <a:xfrm>
            <a:off x="8422547" y="2952925"/>
            <a:ext cx="460688" cy="25369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59285B6-CF4E-FE7D-0881-3C9331D5745A}"/>
              </a:ext>
            </a:extLst>
          </p:cNvPr>
          <p:cNvSpPr/>
          <p:nvPr/>
        </p:nvSpPr>
        <p:spPr>
          <a:xfrm>
            <a:off x="8422547" y="4874179"/>
            <a:ext cx="460688" cy="25369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0E24A-AF2A-BC5F-AC70-CEF5F67333BA}"/>
              </a:ext>
            </a:extLst>
          </p:cNvPr>
          <p:cNvSpPr txBox="1"/>
          <p:nvPr/>
        </p:nvSpPr>
        <p:spPr>
          <a:xfrm>
            <a:off x="552064" y="2273698"/>
            <a:ext cx="6250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4 minutes: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your booklet/Page 13.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Q3 (8-12)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51D7C-9B2F-ACC4-2681-2C01FC7223EE}"/>
              </a:ext>
            </a:extLst>
          </p:cNvPr>
          <p:cNvSpPr txBox="1"/>
          <p:nvPr/>
        </p:nvSpPr>
        <p:spPr>
          <a:xfrm>
            <a:off x="677879" y="1610350"/>
            <a:ext cx="43042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Formative Assessment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86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38A96-A64F-418A-B311-3E0E38E7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9" y="1762125"/>
            <a:ext cx="7874431" cy="4416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82862-728E-4E37-8EC2-C7A0137B0FCA}"/>
              </a:ext>
            </a:extLst>
          </p:cNvPr>
          <p:cNvSpPr txBox="1"/>
          <p:nvPr/>
        </p:nvSpPr>
        <p:spPr>
          <a:xfrm>
            <a:off x="1003343" y="595211"/>
            <a:ext cx="43042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Formative Assessment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3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7FD2-4020-4B78-9E3B-C6907423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D5578-BC23-4B7F-87FA-9302E0C72354}"/>
              </a:ext>
            </a:extLst>
          </p:cNvPr>
          <p:cNvSpPr txBox="1"/>
          <p:nvPr/>
        </p:nvSpPr>
        <p:spPr>
          <a:xfrm>
            <a:off x="2184400" y="2092961"/>
            <a:ext cx="695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Which relative pronouns are most useful in daily conversation and why?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F657E2AD-BB6F-4058-9BAB-9F6E22B0909A}"/>
              </a:ext>
            </a:extLst>
          </p:cNvPr>
          <p:cNvSpPr/>
          <p:nvPr/>
        </p:nvSpPr>
        <p:spPr>
          <a:xfrm>
            <a:off x="1700582" y="542394"/>
            <a:ext cx="4547817" cy="1032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141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35B59-2932-424D-81DA-10D020EA2A07}"/>
              </a:ext>
            </a:extLst>
          </p:cNvPr>
          <p:cNvSpPr txBox="1"/>
          <p:nvPr/>
        </p:nvSpPr>
        <p:spPr>
          <a:xfrm>
            <a:off x="961292" y="711200"/>
            <a:ext cx="1006621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is the man.                 The man stole my car.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b="1" dirty="0">
                <a:highlight>
                  <a:srgbClr val="FFFF00"/>
                </a:highlight>
              </a:rPr>
              <a:t>This is the man </a:t>
            </a:r>
            <a:r>
              <a:rPr lang="en-US" sz="4000" u="sng" dirty="0">
                <a:highlight>
                  <a:srgbClr val="00FFFF"/>
                </a:highlight>
              </a:rPr>
              <a:t>who</a:t>
            </a:r>
            <a:r>
              <a:rPr lang="en-US" sz="4000" dirty="0">
                <a:highlight>
                  <a:srgbClr val="00FFFF"/>
                </a:highlight>
              </a:rPr>
              <a:t> stole my car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D8B67-A607-43FF-BFC6-CD57CE6290F5}"/>
              </a:ext>
            </a:extLst>
          </p:cNvPr>
          <p:cNvSpPr/>
          <p:nvPr/>
        </p:nvSpPr>
        <p:spPr>
          <a:xfrm>
            <a:off x="1303218" y="1753916"/>
            <a:ext cx="2117969" cy="131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Main clause /Independent clause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6C0558-0C9A-4A1D-9CFD-9382D01BC16D}"/>
              </a:ext>
            </a:extLst>
          </p:cNvPr>
          <p:cNvSpPr/>
          <p:nvPr/>
        </p:nvSpPr>
        <p:spPr>
          <a:xfrm>
            <a:off x="6096000" y="1753916"/>
            <a:ext cx="2117969" cy="131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Relative clause /Dependent clause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67D37-EED6-47F7-8B97-7D81661857F5}"/>
              </a:ext>
            </a:extLst>
          </p:cNvPr>
          <p:cNvSpPr/>
          <p:nvPr/>
        </p:nvSpPr>
        <p:spPr>
          <a:xfrm>
            <a:off x="4321910" y="2489977"/>
            <a:ext cx="1012092" cy="58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Relative pronoun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05B70-E2F5-4EC3-9072-32479FB669DB}"/>
              </a:ext>
            </a:extLst>
          </p:cNvPr>
          <p:cNvSpPr txBox="1"/>
          <p:nvPr/>
        </p:nvSpPr>
        <p:spPr>
          <a:xfrm>
            <a:off x="27473" y="3973631"/>
            <a:ext cx="11933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A clause </a:t>
            </a:r>
            <a:r>
              <a:rPr lang="en-US" sz="3600" dirty="0"/>
              <a:t>is a group of words that has a subject and a verb</a:t>
            </a:r>
          </a:p>
          <a:p>
            <a:r>
              <a:rPr lang="en-US" sz="3600" dirty="0">
                <a:highlight>
                  <a:srgbClr val="FFFF00"/>
                </a:highlight>
              </a:rPr>
              <a:t>Clauses</a:t>
            </a:r>
            <a:r>
              <a:rPr lang="en-US" sz="3600" dirty="0"/>
              <a:t> could be </a:t>
            </a:r>
            <a:r>
              <a:rPr lang="en-US" sz="3600" dirty="0">
                <a:solidFill>
                  <a:srgbClr val="FF0000"/>
                </a:solidFill>
              </a:rPr>
              <a:t>independent</a:t>
            </a:r>
            <a:r>
              <a:rPr lang="en-US" sz="3600" dirty="0"/>
              <a:t>(can stand alone ) or </a:t>
            </a:r>
            <a:r>
              <a:rPr lang="en-US" sz="3600" dirty="0">
                <a:solidFill>
                  <a:srgbClr val="FF0000"/>
                </a:solidFill>
              </a:rPr>
              <a:t>dependent</a:t>
            </a:r>
            <a:r>
              <a:rPr lang="en-US" sz="3600" dirty="0"/>
              <a:t>(can’t stand alone)  </a:t>
            </a:r>
          </a:p>
          <a:p>
            <a:r>
              <a:rPr lang="en-US" sz="3600" dirty="0">
                <a:highlight>
                  <a:srgbClr val="FFFF00"/>
                </a:highlight>
              </a:rPr>
              <a:t>A relative clause </a:t>
            </a:r>
            <a:r>
              <a:rPr lang="en-US" sz="3600" dirty="0"/>
              <a:t>is a </a:t>
            </a:r>
            <a:r>
              <a:rPr lang="en-US" sz="3600" dirty="0">
                <a:solidFill>
                  <a:srgbClr val="FF0000"/>
                </a:solidFill>
              </a:rPr>
              <a:t>dependent</a:t>
            </a:r>
            <a:r>
              <a:rPr lang="en-US" sz="3600" dirty="0"/>
              <a:t> clause that starts with a </a:t>
            </a:r>
            <a:r>
              <a:rPr lang="en-US" sz="3600" dirty="0">
                <a:solidFill>
                  <a:srgbClr val="FF0000"/>
                </a:solidFill>
              </a:rPr>
              <a:t>relative pronoun</a:t>
            </a:r>
          </a:p>
        </p:txBody>
      </p:sp>
    </p:spTree>
    <p:extLst>
      <p:ext uri="{BB962C8B-B14F-4D97-AF65-F5344CB8AC3E}">
        <p14:creationId xmlns:p14="http://schemas.microsoft.com/office/powerpoint/2010/main" val="396699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Googling, says Google — unless you really mean it">
            <a:extLst>
              <a:ext uri="{FF2B5EF4-FFF2-40B4-BE49-F238E27FC236}">
                <a16:creationId xmlns:a16="http://schemas.microsoft.com/office/drawing/2014/main" id="{65F19BAD-E9BE-4108-9B04-B1658A2A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68" y="990600"/>
            <a:ext cx="458763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6A3621-64A3-4F91-A7A7-CFE35DF54AA4}"/>
              </a:ext>
            </a:extLst>
          </p:cNvPr>
          <p:cNvSpPr txBox="1"/>
          <p:nvPr/>
        </p:nvSpPr>
        <p:spPr>
          <a:xfrm>
            <a:off x="1555262" y="1109785"/>
            <a:ext cx="2766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Another name for relative clauses is ?</a:t>
            </a:r>
          </a:p>
        </p:txBody>
      </p:sp>
    </p:spTree>
    <p:extLst>
      <p:ext uri="{BB962C8B-B14F-4D97-AF65-F5344CB8AC3E}">
        <p14:creationId xmlns:p14="http://schemas.microsoft.com/office/powerpoint/2010/main" val="192462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A4F7-338B-40C2-909C-62D8F70E8DB9}"/>
              </a:ext>
            </a:extLst>
          </p:cNvPr>
          <p:cNvSpPr txBox="1">
            <a:spLocks/>
          </p:cNvSpPr>
          <p:nvPr/>
        </p:nvSpPr>
        <p:spPr>
          <a:xfrm>
            <a:off x="1412837" y="1409337"/>
            <a:ext cx="9366325" cy="2442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relative clauses modify (describe) the noun that comes before just like adjectives so we call them relative adjectives.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884575" y="1840213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706FF-838A-7336-5009-F360C5EC8EA5}"/>
              </a:ext>
            </a:extLst>
          </p:cNvPr>
          <p:cNvSpPr txBox="1"/>
          <p:nvPr/>
        </p:nvSpPr>
        <p:spPr>
          <a:xfrm>
            <a:off x="839194" y="3478989"/>
            <a:ext cx="94764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relative pronouns (who, whom, whose, which, that) and relative adverbs (where, when, why).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what relative clauses are and their function in a sentence. 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 sentences using relative pronouns</a:t>
            </a:r>
            <a:endParaRPr lang="en-US" dirty="0"/>
          </a:p>
        </p:txBody>
      </p:sp>
      <p:pic>
        <p:nvPicPr>
          <p:cNvPr id="7" name="Picture 2" descr="Outcomes - Connecting the Dots">
            <a:extLst>
              <a:ext uri="{FF2B5EF4-FFF2-40B4-BE49-F238E27FC236}">
                <a16:creationId xmlns:a16="http://schemas.microsoft.com/office/drawing/2014/main" id="{5638A2A4-D27A-5D27-EF6B-341AEFF8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1" y="1468355"/>
            <a:ext cx="2071610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77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9AF9-21A3-AF06-54FE-638AACBC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4DEA2F3D-3B68-3948-57B8-025CEFF60026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A522D5C-D90C-0905-5969-D019755056A4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AC40A78-5800-7FBA-6A42-36431E9C73B0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CECE2FB-E9E3-029D-CE87-F041752CCCA9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738669-F649-7E8D-22A2-DDABED5C531C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6E514AB0-C020-BE90-97D2-6D0CFD62F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B088001-1485-1EA6-D2F2-17F8FDD7834B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6F18A05-24CF-F2E2-1E08-D381735C9FA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3D6F17D-35C1-ACFA-0BF6-E5A923EB90F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ABDC1AFE-C5CF-4E39-D680-664DAC6A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20E6286-11BE-D08B-E80E-8C63C3F3C990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5C5BF-68C4-2EB9-00B6-B23242E67AB3}"/>
              </a:ext>
            </a:extLst>
          </p:cNvPr>
          <p:cNvSpPr txBox="1"/>
          <p:nvPr/>
        </p:nvSpPr>
        <p:spPr>
          <a:xfrm>
            <a:off x="692759" y="1607140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ritical Thinking Exercises - WATCH CDC">
            <a:extLst>
              <a:ext uri="{FF2B5EF4-FFF2-40B4-BE49-F238E27FC236}">
                <a16:creationId xmlns:a16="http://schemas.microsoft.com/office/drawing/2014/main" id="{C4D817B7-47DF-0CCA-9BFC-056DD5C7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70" y="2263836"/>
            <a:ext cx="1080152" cy="11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BB92CAB-67E3-971C-1CCE-475ED104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5" y="5200280"/>
            <a:ext cx="3968990" cy="13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D7183B-2482-BC5F-21D8-7A138261EE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2569"/>
          <a:stretch/>
        </p:blipFill>
        <p:spPr>
          <a:xfrm>
            <a:off x="4894361" y="5088368"/>
            <a:ext cx="1083388" cy="1095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7EEE2-92A6-4265-EB46-E78F7B583B7C}"/>
              </a:ext>
            </a:extLst>
          </p:cNvPr>
          <p:cNvSpPr txBox="1"/>
          <p:nvPr/>
        </p:nvSpPr>
        <p:spPr>
          <a:xfrm>
            <a:off x="692759" y="2263836"/>
            <a:ext cx="49087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"Imagine you are writing a story about a magical island. You want to describe a talking parrot that helps lost travelers. Which relative pronoun would you use to describe the parrot, and why? Would you choose 'who' or 'which'? Explain your choice."</a:t>
            </a:r>
            <a:endParaRPr lang="en-U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alking Parrot | VOANews">
            <a:extLst>
              <a:ext uri="{FF2B5EF4-FFF2-40B4-BE49-F238E27FC236}">
                <a16:creationId xmlns:a16="http://schemas.microsoft.com/office/drawing/2014/main" id="{C63E94A7-BFC2-9126-8BB2-2D03DFB63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8414" r="7592" b="1"/>
          <a:stretch/>
        </p:blipFill>
        <p:spPr bwMode="auto">
          <a:xfrm>
            <a:off x="6096000" y="2075616"/>
            <a:ext cx="4069812" cy="29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4191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22238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/2/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412190" y="2081394"/>
            <a:ext cx="8970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🔹</a:t>
            </a:r>
            <a:endParaRPr lang="en-US" sz="2800" dirty="0"/>
          </a:p>
          <a:p>
            <a:r>
              <a:rPr lang="en-US" sz="2800" dirty="0"/>
              <a:t>In your language, do you join sentences in a similar way? How does it compare to English?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4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0703-8ACF-9BCF-5E91-3BCCBA74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B002122-286F-080E-0A11-98C12DA59D12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B230DE-78E5-9D86-A5D0-CF44F873CFB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95BFA9C-88B3-C248-A248-10CF059C8D9E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815B6B-1A94-8241-8C7B-0FA109B5DBE4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6ED2BA8-4477-20A1-6A65-4DC853B53216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E1E974-B134-8CAD-BD7B-DCFA89E303B3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085CF81-4D1B-97B5-C31F-D00A0DECA27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164EA6-18E2-25AF-974C-DEA4D684FE39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6FEE0B9-3920-B661-B6C0-2A70FA1719E1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9984B50-43BB-DA8D-2F65-8B4080EAD1DB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EAEC63C-3689-9D8A-625C-74402D5042EF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C49089-F760-1F15-8BBD-0EFD2E7BF0C4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D73D61-E37F-AD75-2EB7-EC2D4A5DB6E8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FCFE409-D6FE-BBB5-6912-4C8BA9652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3223973-B21C-A6CF-D5F9-535E591C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D1E6F-7476-B5E5-808B-31771485F66C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EB98CAB8-6392-07AF-CF81-8199996F8C3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3A86C20-FB5A-D0CF-EE1E-CF7159AA3DD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6AB84D-B6F6-1A7B-C01A-77411069C2B0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2151E1C-0CF8-B839-B0D3-5BC248A59F6B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4FDA51D-601A-1A01-A1AC-1908A31511B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CF5FEB82-D04E-63BF-B437-BD561FA6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9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ntry And Exit Sign Stock Illustration - Download Image Now - Exit Sign,  Entering, Sign - iStock">
            <a:extLst>
              <a:ext uri="{FF2B5EF4-FFF2-40B4-BE49-F238E27FC236}">
                <a16:creationId xmlns:a16="http://schemas.microsoft.com/office/drawing/2014/main" id="{79C2BFF4-87ED-8AD9-C1BF-8F193F30E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 t="2757" r="3274" b="3427"/>
          <a:stretch/>
        </p:blipFill>
        <p:spPr bwMode="auto">
          <a:xfrm>
            <a:off x="8385620" y="1998230"/>
            <a:ext cx="2581275" cy="39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Printable Exit Ticket Templates [PDF, Word] Examples">
            <a:extLst>
              <a:ext uri="{FF2B5EF4-FFF2-40B4-BE49-F238E27FC236}">
                <a16:creationId xmlns:a16="http://schemas.microsoft.com/office/drawing/2014/main" id="{89B83AE6-77E9-5E5B-1393-47806E802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4825"/>
          <a:stretch/>
        </p:blipFill>
        <p:spPr bwMode="auto">
          <a:xfrm>
            <a:off x="3026569" y="1467372"/>
            <a:ext cx="5015046" cy="50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F2893-F92B-D7B5-3029-68079EE3D666}"/>
              </a:ext>
            </a:extLst>
          </p:cNvPr>
          <p:cNvSpPr txBox="1"/>
          <p:nvPr/>
        </p:nvSpPr>
        <p:spPr>
          <a:xfrm rot="10800000" flipV="1">
            <a:off x="2434712" y="1189135"/>
            <a:ext cx="31055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Summative Assessment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389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B014-D0C5-833D-DEC5-BE0D2518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E384DA2B-679D-1876-04A3-7B57E84AE641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3E8F67C-2BF5-24AC-2F8C-686E47451EC4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6050940-D540-3F51-5BBF-949D43484C66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20784DA-4213-4DF2-C518-05CD259E890C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257EA3-0BEB-440E-862F-12C74EB4D181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126937F-5F38-E2EA-FF48-1EB902FA0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B9EB3E-CAA6-0EBF-1D93-DA041B4F1AF4}"/>
              </a:ext>
            </a:extLst>
          </p:cNvPr>
          <p:cNvGrpSpPr/>
          <p:nvPr/>
        </p:nvGrpSpPr>
        <p:grpSpPr>
          <a:xfrm>
            <a:off x="10866475" y="141191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1318BECD-8422-BF06-2E3A-50EB59B8CFC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DD6F6EA-1661-6F9C-889D-6BA2CB1364F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17894E1-4077-C12A-C4AD-A02A502DDF1C}"/>
              </a:ext>
            </a:extLst>
          </p:cNvPr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AFC6BBAC-1A87-2ABA-777B-7AEEC11E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07C1E01-1531-C61D-6D9B-42A2D03316F2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5EE55-5278-D700-8895-1806AA5FF78C}"/>
              </a:ext>
            </a:extLst>
          </p:cNvPr>
          <p:cNvSpPr txBox="1"/>
          <p:nvPr/>
        </p:nvSpPr>
        <p:spPr>
          <a:xfrm>
            <a:off x="649634" y="1668695"/>
            <a:ext cx="23403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D37D1-388A-2E7A-E363-E904F5B488F3}"/>
              </a:ext>
            </a:extLst>
          </p:cNvPr>
          <p:cNvSpPr txBox="1"/>
          <p:nvPr/>
        </p:nvSpPr>
        <p:spPr>
          <a:xfrm>
            <a:off x="3343221" y="2753763"/>
            <a:ext cx="611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https://wordwall.net/play/86770/102/364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F7FE-BEB0-E7D6-AB69-E1A4363E1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452" y="3652760"/>
            <a:ext cx="24003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EB3C8-E681-16BB-D4D3-48368003D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632" y="4249996"/>
            <a:ext cx="2286000" cy="228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88033B-A2A2-A348-FF45-A748EA82EF13}"/>
              </a:ext>
            </a:extLst>
          </p:cNvPr>
          <p:cNvSpPr/>
          <p:nvPr/>
        </p:nvSpPr>
        <p:spPr>
          <a:xfrm>
            <a:off x="4399740" y="1468640"/>
            <a:ext cx="6155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Knowing each other!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50596F-AA3C-FFA5-2941-79A97424E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56" y="3392391"/>
            <a:ext cx="2915773" cy="29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31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66930"/>
              <a:ext cx="1299081" cy="5583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590342" y="1475515"/>
            <a:ext cx="41740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PRE-ASSESSMENT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B66EE-D428-CF80-8138-FFEA8C7D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569"/>
          <a:stretch/>
        </p:blipFill>
        <p:spPr>
          <a:xfrm>
            <a:off x="9181485" y="4507126"/>
            <a:ext cx="1606266" cy="2105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23B77-43F9-49DC-5770-384E36B89E83}"/>
              </a:ext>
            </a:extLst>
          </p:cNvPr>
          <p:cNvSpPr txBox="1"/>
          <p:nvPr/>
        </p:nvSpPr>
        <p:spPr>
          <a:xfrm>
            <a:off x="892621" y="2175981"/>
            <a:ext cx="98724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Choose the correct relative pronoun to complete the sentence: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The girl ______ I was talking to is my cousin.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whose                  2) whom                   3) who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Do you like the song______ I wrote.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whose                  2) when                   3) which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400" dirty="0"/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64D4A-64FD-3A1C-4A65-D4D813AA72A6}"/>
              </a:ext>
            </a:extLst>
          </p:cNvPr>
          <p:cNvSpPr/>
          <p:nvPr/>
        </p:nvSpPr>
        <p:spPr>
          <a:xfrm>
            <a:off x="10889781" y="2394566"/>
            <a:ext cx="1005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17BF2-F655-470D-B888-FED0BFD26340}"/>
              </a:ext>
            </a:extLst>
          </p:cNvPr>
          <p:cNvSpPr txBox="1"/>
          <p:nvPr/>
        </p:nvSpPr>
        <p:spPr>
          <a:xfrm>
            <a:off x="1800206" y="5603953"/>
            <a:ext cx="611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https://create.kahoot.it/details/58082f06-b5b6-48f1-85dc-e36318f61a32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925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07:00 minutes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AE068-92BB-0328-C326-A14787F29D92}"/>
              </a:ext>
            </a:extLst>
          </p:cNvPr>
          <p:cNvSpPr txBox="1"/>
          <p:nvPr/>
        </p:nvSpPr>
        <p:spPr>
          <a:xfrm>
            <a:off x="478560" y="1345529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Relative pronouns part 1">
            <a:hlinkClick r:id="" action="ppaction://media"/>
            <a:extLst>
              <a:ext uri="{FF2B5EF4-FFF2-40B4-BE49-F238E27FC236}">
                <a16:creationId xmlns:a16="http://schemas.microsoft.com/office/drawing/2014/main" id="{1B4FD3A1-F693-C145-AB0E-42862D0EC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439" y="1968019"/>
            <a:ext cx="7916272" cy="44529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E9BAE-2DCA-1A6D-1845-58DA28AF7AAE}"/>
              </a:ext>
            </a:extLst>
          </p:cNvPr>
          <p:cNvSpPr/>
          <p:nvPr/>
        </p:nvSpPr>
        <p:spPr>
          <a:xfrm>
            <a:off x="8018602" y="1375759"/>
            <a:ext cx="332122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notes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watching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7C7120-8405-9FE7-C7EF-B65B43E51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769" y="2680671"/>
            <a:ext cx="1560894" cy="14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67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64" y="250235"/>
            <a:ext cx="8814163" cy="64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6" y="575854"/>
            <a:ext cx="11344301" cy="4597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7D5F4-2CE2-433B-A69F-042F185215EB}"/>
              </a:ext>
            </a:extLst>
          </p:cNvPr>
          <p:cNvSpPr txBox="1"/>
          <p:nvPr/>
        </p:nvSpPr>
        <p:spPr>
          <a:xfrm>
            <a:off x="1371600" y="2474893"/>
            <a:ext cx="59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Place the relative clauses after the noun it describes </a:t>
            </a:r>
          </a:p>
        </p:txBody>
      </p:sp>
    </p:spTree>
    <p:extLst>
      <p:ext uri="{BB962C8B-B14F-4D97-AF65-F5344CB8AC3E}">
        <p14:creationId xmlns:p14="http://schemas.microsoft.com/office/powerpoint/2010/main" val="10174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3" y="887185"/>
            <a:ext cx="11464694" cy="43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1980E-C6E7-42BF-A146-59AFF09F041D}"/>
              </a:ext>
            </a:extLst>
          </p:cNvPr>
          <p:cNvSpPr txBox="1"/>
          <p:nvPr/>
        </p:nvSpPr>
        <p:spPr>
          <a:xfrm>
            <a:off x="1133473" y="635567"/>
            <a:ext cx="10668001" cy="49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The shirt is too small                     I bought a shirt yesterday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F6E167B2-0CC7-424E-9E8F-2E8DE7EB36B9}"/>
              </a:ext>
            </a:extLst>
          </p:cNvPr>
          <p:cNvSpPr/>
          <p:nvPr/>
        </p:nvSpPr>
        <p:spPr>
          <a:xfrm>
            <a:off x="8791575" y="180975"/>
            <a:ext cx="933450" cy="15049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3B810-3F11-475D-8E7F-7005E2F2914D}"/>
              </a:ext>
            </a:extLst>
          </p:cNvPr>
          <p:cNvSpPr txBox="1"/>
          <p:nvPr/>
        </p:nvSpPr>
        <p:spPr>
          <a:xfrm>
            <a:off x="1352550" y="160308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Shirt : thing : which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DABF-0FDF-4122-A5FA-94A581892D8C}"/>
              </a:ext>
            </a:extLst>
          </p:cNvPr>
          <p:cNvSpPr txBox="1"/>
          <p:nvPr/>
        </p:nvSpPr>
        <p:spPr>
          <a:xfrm>
            <a:off x="276225" y="2869168"/>
            <a:ext cx="11525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FF"/>
                </a:highlight>
              </a:rPr>
              <a:t>The shirt </a:t>
            </a:r>
            <a:r>
              <a:rPr lang="en-US" sz="4400" u="sng" dirty="0">
                <a:highlight>
                  <a:srgbClr val="FFFF00"/>
                </a:highlight>
              </a:rPr>
              <a:t>which</a:t>
            </a:r>
            <a:r>
              <a:rPr lang="en-US" sz="4400" dirty="0">
                <a:highlight>
                  <a:srgbClr val="FFFF00"/>
                </a:highlight>
              </a:rPr>
              <a:t> I bought yesterday </a:t>
            </a:r>
            <a:r>
              <a:rPr lang="en-US" sz="4400" dirty="0">
                <a:highlight>
                  <a:srgbClr val="00FFFF"/>
                </a:highlight>
              </a:rPr>
              <a:t>is too small </a:t>
            </a:r>
          </a:p>
        </p:txBody>
      </p:sp>
    </p:spTree>
    <p:extLst>
      <p:ext uri="{BB962C8B-B14F-4D97-AF65-F5344CB8AC3E}">
        <p14:creationId xmlns:p14="http://schemas.microsoft.com/office/powerpoint/2010/main" val="38441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6E5EFC3C-39EE-4ED2-B65C-6E1384AC1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DF8B5E-25E8-42EB-96FA-F5824EC73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4694B-B94D-47AC-A6B9-1A1E20040DF6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594</Words>
  <Application>Microsoft Office PowerPoint</Application>
  <PresentationFormat>Widescreen</PresentationFormat>
  <Paragraphs>145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Arabic</vt:lpstr>
      <vt:lpstr>Arial</vt:lpstr>
      <vt:lpstr>Calibri</vt:lpstr>
      <vt:lpstr>Calibri Light</vt:lpstr>
      <vt:lpstr>Comic Sans MS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580</cp:revision>
  <cp:lastPrinted>2024-02-21T09:04:20Z</cp:lastPrinted>
  <dcterms:created xsi:type="dcterms:W3CDTF">2019-06-13T08:00:41Z</dcterms:created>
  <dcterms:modified xsi:type="dcterms:W3CDTF">2025-10-04T08:19:52Z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