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74" r:id="rId5"/>
    <p:sldId id="303" r:id="rId6"/>
    <p:sldId id="528" r:id="rId7"/>
    <p:sldId id="304" r:id="rId8"/>
    <p:sldId id="481" r:id="rId9"/>
    <p:sldId id="558" r:id="rId10"/>
    <p:sldId id="524" r:id="rId11"/>
    <p:sldId id="517" r:id="rId12"/>
    <p:sldId id="548" r:id="rId13"/>
    <p:sldId id="549" r:id="rId14"/>
    <p:sldId id="526" r:id="rId15"/>
    <p:sldId id="522" r:id="rId16"/>
    <p:sldId id="525" r:id="rId17"/>
    <p:sldId id="530" r:id="rId18"/>
    <p:sldId id="534" r:id="rId19"/>
    <p:sldId id="551" r:id="rId20"/>
    <p:sldId id="502" r:id="rId21"/>
    <p:sldId id="523" r:id="rId22"/>
    <p:sldId id="555" r:id="rId23"/>
    <p:sldId id="492" r:id="rId24"/>
    <p:sldId id="559" r:id="rId25"/>
    <p:sldId id="553" r:id="rId26"/>
    <p:sldId id="495" r:id="rId27"/>
    <p:sldId id="557" r:id="rId28"/>
    <p:sldId id="397" r:id="rId29"/>
    <p:sldId id="494" r:id="rId30"/>
    <p:sldId id="533" r:id="rId31"/>
    <p:sldId id="576" r:id="rId32"/>
    <p:sldId id="562" r:id="rId33"/>
    <p:sldId id="564" r:id="rId34"/>
    <p:sldId id="565" r:id="rId35"/>
    <p:sldId id="563" r:id="rId36"/>
    <p:sldId id="566" r:id="rId37"/>
    <p:sldId id="568" r:id="rId38"/>
    <p:sldId id="569" r:id="rId39"/>
    <p:sldId id="567" r:id="rId40"/>
    <p:sldId id="577" r:id="rId41"/>
    <p:sldId id="571" r:id="rId42"/>
    <p:sldId id="573" r:id="rId43"/>
    <p:sldId id="574" r:id="rId44"/>
    <p:sldId id="539" r:id="rId45"/>
    <p:sldId id="540" r:id="rId46"/>
    <p:sldId id="541" r:id="rId47"/>
    <p:sldId id="560" r:id="rId48"/>
    <p:sldId id="561" r:id="rId49"/>
    <p:sldId id="575" r:id="rId50"/>
    <p:sldId id="504" r:id="rId51"/>
    <p:sldId id="497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>
        <p:scale>
          <a:sx n="50" d="100"/>
          <a:sy n="50" d="100"/>
        </p:scale>
        <p:origin x="1363" y="1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3T06:10:00.72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3T06:10:14.0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52AD-806A-468C-AA32-C794E6307764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E099-0D45-4B8E-88A1-FF8C43FB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em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ordwall.net/play/86770/102/36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e.kahoot.it/details/58082f06-b5b6-48f1-85dc-e36318f61a3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ustomXml" Target="../ink/ink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3" action="ppaction://hlinksldjump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98791" y="1788372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5" action="ppaction://hlinksldjump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B737CE5B-B25A-494B-BFEF-F96EEBED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3" y="0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C2AA7B-D64D-447F-9275-A7C3DB2D8282}"/>
              </a:ext>
            </a:extLst>
          </p:cNvPr>
          <p:cNvSpPr/>
          <p:nvPr/>
        </p:nvSpPr>
        <p:spPr>
          <a:xfrm>
            <a:off x="3232298" y="1938740"/>
            <a:ext cx="7009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Unit</a:t>
            </a:r>
            <a:r>
              <a:rPr lang="ar-SA" sz="3600" dirty="0">
                <a:cs typeface="+mj-cs"/>
              </a:rPr>
              <a:t>: </a:t>
            </a:r>
            <a:r>
              <a:rPr lang="en-US" sz="3600" dirty="0">
                <a:cs typeface="+mj-cs"/>
              </a:rPr>
              <a:t> 3 - Let’s Eat</a:t>
            </a:r>
            <a:endParaRPr lang="en-US" sz="3600" b="1" u="sng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Lesson</a:t>
            </a:r>
            <a:r>
              <a:rPr lang="ar-SA" sz="3600" dirty="0">
                <a:cs typeface="+mj-cs"/>
              </a:rPr>
              <a:t>:  </a:t>
            </a:r>
            <a:r>
              <a:rPr lang="en-US" sz="3600" dirty="0">
                <a:cs typeface="+mj-cs"/>
              </a:rPr>
              <a:t> Grammar</a:t>
            </a:r>
            <a:endParaRPr lang="ar-JO" sz="36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Subject: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Relative Pronouns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Grade: 10</a:t>
            </a:r>
            <a:endParaRPr lang="ar-JO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A7BA0-3EDD-4109-85E5-C363D5DB789F}"/>
              </a:ext>
            </a:extLst>
          </p:cNvPr>
          <p:cNvSpPr/>
          <p:nvPr/>
        </p:nvSpPr>
        <p:spPr>
          <a:xfrm>
            <a:off x="951615" y="334809"/>
            <a:ext cx="9696892" cy="14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dog is over there.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dog's / its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owner lives next door.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dog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owner lives next door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over there.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B3B79-EAEE-4286-8C4E-1F8269CEDCF1}"/>
              </a:ext>
            </a:extLst>
          </p:cNvPr>
          <p:cNvSpPr/>
          <p:nvPr/>
        </p:nvSpPr>
        <p:spPr>
          <a:xfrm>
            <a:off x="808075" y="2172918"/>
            <a:ext cx="9983971" cy="293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woman is coming tonight. 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car 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BMW.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woman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car is a BMW 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coming tonight.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800" b="1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house belongs to me. Its roof is very old.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house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roof is old 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belongs to me.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2336CA-33D1-4835-B1B3-F8E896DC2721}"/>
              </a:ext>
            </a:extLst>
          </p:cNvPr>
          <p:cNvSpPr/>
          <p:nvPr/>
        </p:nvSpPr>
        <p:spPr>
          <a:xfrm>
            <a:off x="165868" y="5522466"/>
            <a:ext cx="11640052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</a:rPr>
              <a:t>Whose: People/animals/things: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it modifies a noun by showing relationship/ownership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4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496" y="1178561"/>
            <a:ext cx="10672354" cy="31532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</a:rPr>
              <a:t>1- The fourth of July </a:t>
            </a:r>
            <a:r>
              <a:rPr lang="en-US" sz="3200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when</a:t>
            </a:r>
            <a:r>
              <a:rPr lang="en-US" sz="3200" b="1" i="1" u="sng" dirty="0">
                <a:solidFill>
                  <a:srgbClr val="FF0000"/>
                </a:solidFill>
              </a:rPr>
              <a:t> the US gained independence</a:t>
            </a:r>
            <a:r>
              <a:rPr lang="en-US" sz="3200" b="1" i="1" dirty="0">
                <a:solidFill>
                  <a:schemeClr val="tx1"/>
                </a:solidFill>
              </a:rPr>
              <a:t>, is my favorite holiday.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2- The summer </a:t>
            </a:r>
            <a:r>
              <a:rPr 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when</a:t>
            </a:r>
            <a:r>
              <a:rPr lang="en-US" sz="3200" b="1" u="sng" dirty="0">
                <a:solidFill>
                  <a:srgbClr val="FF0000"/>
                </a:solidFill>
              </a:rPr>
              <a:t> I graduated from university </a:t>
            </a:r>
            <a:r>
              <a:rPr lang="en-US" sz="3200" b="1" dirty="0">
                <a:solidFill>
                  <a:schemeClr val="tx1"/>
                </a:solidFill>
              </a:rPr>
              <a:t>was long and hot.</a:t>
            </a:r>
            <a:r>
              <a:rPr lang="en-US" sz="3200" b="1" i="1" dirty="0">
                <a:solidFill>
                  <a:schemeClr val="tx1"/>
                </a:solidFill>
              </a:rPr>
              <a:t>  </a:t>
            </a: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910" y="0"/>
            <a:ext cx="3213463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When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C1E01-A339-4DB0-BEB1-2C40B68F36E2}"/>
              </a:ext>
            </a:extLst>
          </p:cNvPr>
          <p:cNvSpPr txBox="1"/>
          <p:nvPr/>
        </p:nvSpPr>
        <p:spPr>
          <a:xfrm>
            <a:off x="1534160" y="4413070"/>
            <a:ext cx="86156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Key points</a:t>
            </a:r>
          </a:p>
          <a:p>
            <a:r>
              <a:rPr lang="en-US" sz="2800" dirty="0"/>
              <a:t>“When” replaces a time expression (like day, moment, year) in the main clause.</a:t>
            </a:r>
          </a:p>
          <a:p>
            <a:r>
              <a:rPr lang="en-US" sz="2800" dirty="0"/>
              <a:t>Usually used in </a:t>
            </a:r>
            <a:r>
              <a:rPr lang="en-US" sz="2800" b="1" dirty="0">
                <a:solidFill>
                  <a:srgbClr val="FF0000"/>
                </a:solidFill>
              </a:rPr>
              <a:t>defining relative clauses</a:t>
            </a:r>
            <a:r>
              <a:rPr lang="en-US" sz="2800" dirty="0"/>
              <a:t>, giving essential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80219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5B47-F1B0-4AD7-9B04-F591A53F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32" y="747159"/>
            <a:ext cx="10183488" cy="5901069"/>
          </a:xfrm>
        </p:spPr>
        <p:txBody>
          <a:bodyPr>
            <a:normAutofit fontScale="90000"/>
          </a:bodyPr>
          <a:lstStyle/>
          <a:p>
            <a:pPr>
              <a:buFont typeface="Arial" panose="020B0604020202020204" pitchFamily="34" charset="0"/>
              <a:buChar char="•"/>
            </a:pPr>
            <a:br>
              <a:rPr lang="en-US" dirty="0"/>
            </a:br>
            <a:br>
              <a:rPr lang="en-US" dirty="0"/>
            </a:br>
            <a:r>
              <a:rPr lang="en-US" dirty="0"/>
              <a:t>This is the park </a:t>
            </a:r>
            <a:r>
              <a:rPr lang="en-US" b="1" u="sng" dirty="0">
                <a:solidFill>
                  <a:srgbClr val="FF0000"/>
                </a:solidFill>
              </a:rPr>
              <a:t>where</a:t>
            </a:r>
            <a:r>
              <a:rPr lang="en-US" b="1" dirty="0">
                <a:solidFill>
                  <a:srgbClr val="FF0000"/>
                </a:solidFill>
              </a:rPr>
              <a:t> we first met</a:t>
            </a:r>
            <a:r>
              <a:rPr lang="en-US" dirty="0"/>
              <a:t>.”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Central Park, where we first met, is very beautiful.”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600" dirty="0"/>
              <a:t>Where” is a </a:t>
            </a:r>
            <a:r>
              <a:rPr lang="en-US" sz="3600" b="1" dirty="0"/>
              <a:t>relative pronoun</a:t>
            </a:r>
            <a:r>
              <a:rPr lang="en-US" sz="3600" dirty="0"/>
              <a:t> used to refer to </a:t>
            </a:r>
            <a:r>
              <a:rPr lang="en-US" sz="3600" b="1" dirty="0">
                <a:solidFill>
                  <a:srgbClr val="FF0000"/>
                </a:solidFill>
              </a:rPr>
              <a:t>a place.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dirty="0"/>
              <a:t>It introduces a </a:t>
            </a:r>
            <a:r>
              <a:rPr lang="en-US" sz="3600" b="1" dirty="0"/>
              <a:t>relative clause</a:t>
            </a:r>
            <a:r>
              <a:rPr lang="en-US" sz="3600" dirty="0"/>
              <a:t> giving more information about </a:t>
            </a:r>
            <a:r>
              <a:rPr lang="en-US" sz="3600" b="1" dirty="0"/>
              <a:t>a location mentioned in the main clause</a:t>
            </a:r>
            <a:r>
              <a:rPr lang="en-US" sz="3600" dirty="0"/>
              <a:t>.</a:t>
            </a:r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5" name="Picture 1" descr="move over">
            <a:extLst>
              <a:ext uri="{FF2B5EF4-FFF2-40B4-BE49-F238E27FC236}">
                <a16:creationId xmlns:a16="http://schemas.microsoft.com/office/drawing/2014/main" id="{EBB5F0EA-5F2C-4805-BCBD-0BC0387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ove over">
            <a:extLst>
              <a:ext uri="{FF2B5EF4-FFF2-40B4-BE49-F238E27FC236}">
                <a16:creationId xmlns:a16="http://schemas.microsoft.com/office/drawing/2014/main" id="{99DCD4E6-AC39-4338-A669-32807A15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191794" y="0"/>
            <a:ext cx="4193177" cy="1084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Where</a:t>
            </a:r>
            <a:r>
              <a:rPr lang="en-US" dirty="0"/>
              <a:t> 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0BD7B47E-D445-4509-9496-4304E9DE380F}"/>
              </a:ext>
            </a:extLst>
          </p:cNvPr>
          <p:cNvSpPr/>
          <p:nvPr/>
        </p:nvSpPr>
        <p:spPr>
          <a:xfrm rot="11088558">
            <a:off x="2890421" y="205103"/>
            <a:ext cx="1778000" cy="1084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7764F157-7698-41F3-AA75-38C52730A566}"/>
              </a:ext>
            </a:extLst>
          </p:cNvPr>
          <p:cNvSpPr/>
          <p:nvPr/>
        </p:nvSpPr>
        <p:spPr>
          <a:xfrm rot="11088558">
            <a:off x="2362716" y="1833762"/>
            <a:ext cx="1778000" cy="1084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5" y="1027663"/>
            <a:ext cx="10659290" cy="4328107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1- There are many reasons </a:t>
            </a:r>
            <a:r>
              <a:rPr lang="en-US" sz="4400" b="1" u="sng" dirty="0">
                <a:solidFill>
                  <a:srgbClr val="FF0000"/>
                </a:solidFill>
              </a:rPr>
              <a:t>why</a:t>
            </a:r>
            <a:r>
              <a:rPr lang="en-US" sz="4400" b="1" dirty="0">
                <a:solidFill>
                  <a:srgbClr val="FF0000"/>
                </a:solidFill>
              </a:rPr>
              <a:t> I love teaching 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2- It is the reason </a:t>
            </a:r>
            <a:r>
              <a:rPr lang="en-US" sz="4400" b="1" u="sng" dirty="0">
                <a:solidFill>
                  <a:srgbClr val="FF0000"/>
                </a:solidFill>
              </a:rPr>
              <a:t>why I hate arguing 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4217" y="1188720"/>
            <a:ext cx="3331029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Why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3BCBA-52E7-4118-A93A-CA6300867A64}"/>
              </a:ext>
            </a:extLst>
          </p:cNvPr>
          <p:cNvSpPr txBox="1"/>
          <p:nvPr/>
        </p:nvSpPr>
        <p:spPr>
          <a:xfrm>
            <a:off x="1757680" y="3938955"/>
            <a:ext cx="895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Why” = connects a reason with the action that explains it</a:t>
            </a:r>
          </a:p>
          <a:p>
            <a:r>
              <a:rPr lang="en-US" sz="2800" dirty="0"/>
              <a:t>Always use a noun like “reason” before “why.”</a:t>
            </a:r>
          </a:p>
        </p:txBody>
      </p:sp>
    </p:spTree>
    <p:extLst>
      <p:ext uri="{BB962C8B-B14F-4D97-AF65-F5344CB8AC3E}">
        <p14:creationId xmlns:p14="http://schemas.microsoft.com/office/powerpoint/2010/main" val="236020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42867-3226-EFB4-6EF5-48034353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A584590C-C00B-1F81-5503-947C5CF516BA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04866D7-C556-5809-181B-B66482322623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E603F2E-FE34-EC75-1B21-12BA7E7D3DA3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64B6158-1765-C66A-5B34-07854EEAFAC4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2AA25C-0470-7050-3569-FDF07689DC7B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83C9FD5-B6A0-4903-8894-3056A99B5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FD3B566-F224-D396-FA84-6F2AAA47EC7C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0FF346C4-C6AA-B00B-AC86-78FEE6486BF1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7863E3C-14D5-7CD6-455B-07215B0B5D8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07:00 minutes</a:t>
              </a: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5A0DC049-DDB3-0406-DEDC-E26A0498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F049367-26CB-EDE4-9501-7312611AAB62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96E82-AF4E-E022-2493-2EC5153078F3}"/>
              </a:ext>
            </a:extLst>
          </p:cNvPr>
          <p:cNvSpPr txBox="1"/>
          <p:nvPr/>
        </p:nvSpPr>
        <p:spPr>
          <a:xfrm>
            <a:off x="478560" y="1345529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9FD34-DA56-2B6E-A070-04F3896BD9C7}"/>
              </a:ext>
            </a:extLst>
          </p:cNvPr>
          <p:cNvSpPr txBox="1"/>
          <p:nvPr/>
        </p:nvSpPr>
        <p:spPr>
          <a:xfrm>
            <a:off x="1425186" y="2030455"/>
            <a:ext cx="822491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What are Relative Pronouns?</a:t>
            </a:r>
          </a:p>
          <a:p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Relative pronouns are words that help connect a sentence by giving more information about a person, place, or thing. Some common relative pronouns are:</a:t>
            </a:r>
          </a:p>
          <a:p>
            <a:endParaRPr lang="en-U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who</a:t>
            </a:r>
            <a:r>
              <a:rPr lang="en-US" sz="1600" dirty="0">
                <a:latin typeface="Comic Sans MS" panose="030F0702030302020204" pitchFamily="66" charset="0"/>
              </a:rPr>
              <a:t> → for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people</a:t>
            </a:r>
            <a:r>
              <a:rPr lang="en-US" sz="1600" dirty="0">
                <a:latin typeface="Comic Sans MS" panose="030F0702030302020204" pitchFamily="66" charset="0"/>
              </a:rPr>
              <a:t> (e.g., The boy </a:t>
            </a:r>
            <a:r>
              <a:rPr lang="en-US" sz="1600" b="1" dirty="0">
                <a:latin typeface="Comic Sans MS" panose="030F0702030302020204" pitchFamily="66" charset="0"/>
              </a:rPr>
              <a:t>who</a:t>
            </a:r>
            <a:r>
              <a:rPr lang="en-US" sz="1600" dirty="0">
                <a:latin typeface="Comic Sans MS" panose="030F0702030302020204" pitchFamily="66" charset="0"/>
              </a:rPr>
              <a:t> is running is my friend.)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whom</a:t>
            </a:r>
            <a:r>
              <a:rPr lang="en-US" sz="1600" dirty="0">
                <a:latin typeface="Comic Sans MS" panose="030F0702030302020204" pitchFamily="66" charset="0"/>
              </a:rPr>
              <a:t> → for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people</a:t>
            </a:r>
            <a:r>
              <a:rPr lang="en-US" sz="1600" dirty="0">
                <a:latin typeface="Comic Sans MS" panose="030F0702030302020204" pitchFamily="66" charset="0"/>
              </a:rPr>
              <a:t> (used less often) (e.g., The teacher </a:t>
            </a:r>
            <a:r>
              <a:rPr lang="en-US" sz="1600" b="1" dirty="0">
                <a:latin typeface="Comic Sans MS" panose="030F0702030302020204" pitchFamily="66" charset="0"/>
              </a:rPr>
              <a:t>whom</a:t>
            </a:r>
            <a:r>
              <a:rPr lang="en-US" sz="1600" dirty="0">
                <a:latin typeface="Comic Sans MS" panose="030F0702030302020204" pitchFamily="66" charset="0"/>
              </a:rPr>
              <a:t> we respect is kind.)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which</a:t>
            </a:r>
            <a:r>
              <a:rPr lang="en-US" sz="1600" dirty="0">
                <a:latin typeface="Comic Sans MS" panose="030F0702030302020204" pitchFamily="66" charset="0"/>
              </a:rPr>
              <a:t> → for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animals and things </a:t>
            </a:r>
            <a:r>
              <a:rPr lang="en-US" sz="1600" dirty="0">
                <a:latin typeface="Comic Sans MS" panose="030F0702030302020204" pitchFamily="66" charset="0"/>
              </a:rPr>
              <a:t>(e.g., The book </a:t>
            </a:r>
            <a:r>
              <a:rPr lang="en-US" sz="1600" b="1" dirty="0">
                <a:latin typeface="Comic Sans MS" panose="030F0702030302020204" pitchFamily="66" charset="0"/>
              </a:rPr>
              <a:t>which</a:t>
            </a:r>
            <a:r>
              <a:rPr lang="en-US" sz="1600" dirty="0">
                <a:latin typeface="Comic Sans MS" panose="030F0702030302020204" pitchFamily="66" charset="0"/>
              </a:rPr>
              <a:t> I read was amazing.)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that</a:t>
            </a:r>
            <a:r>
              <a:rPr lang="en-US" sz="1600" dirty="0">
                <a:latin typeface="Comic Sans MS" panose="030F0702030302020204" pitchFamily="66" charset="0"/>
              </a:rPr>
              <a:t> → for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people, animals, or things</a:t>
            </a:r>
            <a:r>
              <a:rPr lang="en-US" sz="1600" dirty="0">
                <a:latin typeface="Comic Sans MS" panose="030F0702030302020204" pitchFamily="66" charset="0"/>
              </a:rPr>
              <a:t> (e.g., The cake </a:t>
            </a:r>
            <a:r>
              <a:rPr lang="en-US" sz="1600" b="1" dirty="0">
                <a:latin typeface="Comic Sans MS" panose="030F0702030302020204" pitchFamily="66" charset="0"/>
              </a:rPr>
              <a:t>that</a:t>
            </a:r>
            <a:r>
              <a:rPr lang="en-US" sz="1600" dirty="0">
                <a:latin typeface="Comic Sans MS" panose="030F0702030302020204" pitchFamily="66" charset="0"/>
              </a:rPr>
              <a:t> she made was delicious.)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whose</a:t>
            </a:r>
            <a:r>
              <a:rPr lang="en-US" sz="1600" dirty="0">
                <a:latin typeface="Comic Sans MS" panose="030F0702030302020204" pitchFamily="66" charset="0"/>
              </a:rPr>
              <a:t> → shows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possession</a:t>
            </a:r>
            <a:r>
              <a:rPr lang="en-US" sz="1600" dirty="0">
                <a:latin typeface="Comic Sans MS" panose="030F0702030302020204" pitchFamily="66" charset="0"/>
              </a:rPr>
              <a:t> (e.g., The girl </a:t>
            </a:r>
            <a:r>
              <a:rPr lang="en-US" sz="1600" b="1" dirty="0">
                <a:latin typeface="Comic Sans MS" panose="030F0702030302020204" pitchFamily="66" charset="0"/>
              </a:rPr>
              <a:t>whose</a:t>
            </a:r>
            <a:r>
              <a:rPr lang="en-US" sz="1600" dirty="0">
                <a:latin typeface="Comic Sans MS" panose="030F0702030302020204" pitchFamily="66" charset="0"/>
              </a:rPr>
              <a:t> dog is lost is sad.)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where</a:t>
            </a:r>
            <a:r>
              <a:rPr lang="en-US" sz="1600" dirty="0">
                <a:latin typeface="Comic Sans MS" panose="030F0702030302020204" pitchFamily="66" charset="0"/>
              </a:rPr>
              <a:t> → for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places</a:t>
            </a:r>
            <a:r>
              <a:rPr lang="en-US" sz="1600" dirty="0">
                <a:latin typeface="Comic Sans MS" panose="030F0702030302020204" pitchFamily="66" charset="0"/>
              </a:rPr>
              <a:t> (e.g., This is the park </a:t>
            </a:r>
            <a:r>
              <a:rPr lang="en-US" sz="1600" b="1" dirty="0">
                <a:latin typeface="Comic Sans MS" panose="030F0702030302020204" pitchFamily="66" charset="0"/>
              </a:rPr>
              <a:t>where</a:t>
            </a:r>
            <a:r>
              <a:rPr lang="en-US" sz="1600" dirty="0">
                <a:latin typeface="Comic Sans MS" panose="030F0702030302020204" pitchFamily="66" charset="0"/>
              </a:rPr>
              <a:t> we play.)</a:t>
            </a:r>
          </a:p>
        </p:txBody>
      </p:sp>
    </p:spTree>
    <p:extLst>
      <p:ext uri="{BB962C8B-B14F-4D97-AF65-F5344CB8AC3E}">
        <p14:creationId xmlns:p14="http://schemas.microsoft.com/office/powerpoint/2010/main" val="11076046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Googling, says Google — unless you really mean it">
            <a:extLst>
              <a:ext uri="{FF2B5EF4-FFF2-40B4-BE49-F238E27FC236}">
                <a16:creationId xmlns:a16="http://schemas.microsoft.com/office/drawing/2014/main" id="{65F19BAD-E9BE-4108-9B04-B1658A2A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68" y="990600"/>
            <a:ext cx="458763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6A3621-64A3-4F91-A7A7-CFE35DF54AA4}"/>
              </a:ext>
            </a:extLst>
          </p:cNvPr>
          <p:cNvSpPr txBox="1"/>
          <p:nvPr/>
        </p:nvSpPr>
        <p:spPr>
          <a:xfrm>
            <a:off x="1555262" y="1109785"/>
            <a:ext cx="2766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Another name for relative clauses is ?</a:t>
            </a:r>
          </a:p>
        </p:txBody>
      </p:sp>
    </p:spTree>
    <p:extLst>
      <p:ext uri="{BB962C8B-B14F-4D97-AF65-F5344CB8AC3E}">
        <p14:creationId xmlns:p14="http://schemas.microsoft.com/office/powerpoint/2010/main" val="192462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A4F7-338B-40C2-909C-62D8F70E8DB9}"/>
              </a:ext>
            </a:extLst>
          </p:cNvPr>
          <p:cNvSpPr txBox="1">
            <a:spLocks/>
          </p:cNvSpPr>
          <p:nvPr/>
        </p:nvSpPr>
        <p:spPr>
          <a:xfrm>
            <a:off x="1412837" y="1409337"/>
            <a:ext cx="9366325" cy="2442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relative clauses modify (describe) the noun that comes before just like adjectives so we call them relative adjectives.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E9AF9-21A3-AF06-54FE-638AACBC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4DEA2F3D-3B68-3948-57B8-025CEFF60026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A522D5C-D90C-0905-5969-D019755056A4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AC40A78-5800-7FBA-6A42-36431E9C73B0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CECE2FB-E9E3-029D-CE87-F041752CCCA9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738669-F649-7E8D-22A2-DDABED5C531C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6E514AB0-C020-BE90-97D2-6D0CFD62F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B088001-1485-1EA6-D2F2-17F8FDD7834B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6F18A05-24CF-F2E2-1E08-D381735C9FA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3D6F17D-35C1-ACFA-0BF6-E5A923EB90F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ABDC1AFE-C5CF-4E39-D680-664DAC6A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20E6286-11BE-D08B-E80E-8C63C3F3C990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5C5BF-68C4-2EB9-00B6-B23242E67AB3}"/>
              </a:ext>
            </a:extLst>
          </p:cNvPr>
          <p:cNvSpPr txBox="1"/>
          <p:nvPr/>
        </p:nvSpPr>
        <p:spPr>
          <a:xfrm>
            <a:off x="692759" y="1607140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ritical Thinking Exercises - WATCH CDC">
            <a:extLst>
              <a:ext uri="{FF2B5EF4-FFF2-40B4-BE49-F238E27FC236}">
                <a16:creationId xmlns:a16="http://schemas.microsoft.com/office/drawing/2014/main" id="{C4D817B7-47DF-0CCA-9BFC-056DD5C7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70" y="2263836"/>
            <a:ext cx="1080152" cy="11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BB92CAB-67E3-971C-1CCE-475ED104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5" y="5200280"/>
            <a:ext cx="3968990" cy="13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D7183B-2482-BC5F-21D8-7A138261EE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2569"/>
          <a:stretch/>
        </p:blipFill>
        <p:spPr>
          <a:xfrm>
            <a:off x="4894361" y="5088368"/>
            <a:ext cx="1083388" cy="1095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7EEE2-92A6-4265-EB46-E78F7B583B7C}"/>
              </a:ext>
            </a:extLst>
          </p:cNvPr>
          <p:cNvSpPr txBox="1"/>
          <p:nvPr/>
        </p:nvSpPr>
        <p:spPr>
          <a:xfrm>
            <a:off x="692759" y="2263836"/>
            <a:ext cx="49087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"Imagine you are writing a story about a magical island. You want to describe a talking parrot that helps lost travelers. Which relative pronoun would you use to describe the parrot, and why? Would you choose 'who' or 'which'? Explain your choice."</a:t>
            </a:r>
            <a:endParaRPr lang="en-U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alking Parrot | VOANews">
            <a:extLst>
              <a:ext uri="{FF2B5EF4-FFF2-40B4-BE49-F238E27FC236}">
                <a16:creationId xmlns:a16="http://schemas.microsoft.com/office/drawing/2014/main" id="{C63E94A7-BFC2-9126-8BB2-2D03DFB63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8414" r="7592" b="1"/>
          <a:stretch/>
        </p:blipFill>
        <p:spPr bwMode="auto">
          <a:xfrm>
            <a:off x="6096000" y="2075616"/>
            <a:ext cx="4069812" cy="29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4191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1632858"/>
            <a:ext cx="10084526" cy="43238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1- This is the hospital _______I was born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hospital </a:t>
            </a:r>
            <a:r>
              <a:rPr lang="en-US" sz="2800" b="1" dirty="0">
                <a:solidFill>
                  <a:srgbClr val="C00000"/>
                </a:solidFill>
              </a:rPr>
              <a:t>________</a:t>
            </a:r>
            <a:r>
              <a:rPr lang="en-US" sz="2800" b="1" dirty="0">
                <a:solidFill>
                  <a:schemeClr val="tx1"/>
                </a:solidFill>
              </a:rPr>
              <a:t> we read about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restaurant </a:t>
            </a:r>
            <a:r>
              <a:rPr lang="en-US" sz="2800" b="1" dirty="0">
                <a:solidFill>
                  <a:srgbClr val="C00000"/>
                </a:solidFill>
              </a:rPr>
              <a:t>________</a:t>
            </a:r>
            <a:r>
              <a:rPr lang="en-US" sz="2800" b="1" dirty="0">
                <a:solidFill>
                  <a:schemeClr val="tx1"/>
                </a:solidFill>
              </a:rPr>
              <a:t> I met my best friend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restaurant </a:t>
            </a:r>
            <a:r>
              <a:rPr lang="en-US" sz="2800" b="1" dirty="0">
                <a:solidFill>
                  <a:srgbClr val="C00000"/>
                </a:solidFill>
              </a:rPr>
              <a:t>________</a:t>
            </a:r>
            <a:r>
              <a:rPr lang="en-US" sz="2800" b="1" dirty="0">
                <a:solidFill>
                  <a:schemeClr val="tx1"/>
                </a:solidFill>
              </a:rPr>
              <a:t> is always busy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street </a:t>
            </a:r>
            <a:r>
              <a:rPr lang="en-US" sz="2800" b="1" dirty="0">
                <a:solidFill>
                  <a:srgbClr val="C00000"/>
                </a:solidFill>
              </a:rPr>
              <a:t>_______</a:t>
            </a:r>
            <a:r>
              <a:rPr lang="en-US" sz="2800" b="1" dirty="0">
                <a:solidFill>
                  <a:schemeClr val="tx1"/>
                </a:solidFill>
              </a:rPr>
              <a:t> I lost my keys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street </a:t>
            </a:r>
            <a:r>
              <a:rPr lang="en-US" sz="2800" b="1" dirty="0">
                <a:solidFill>
                  <a:srgbClr val="C00000"/>
                </a:solidFill>
              </a:rPr>
              <a:t>__________</a:t>
            </a:r>
            <a:r>
              <a:rPr lang="en-US" sz="2800" b="1" dirty="0">
                <a:solidFill>
                  <a:schemeClr val="tx1"/>
                </a:solidFill>
              </a:rPr>
              <a:t> I hate the most 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7463" y="509452"/>
            <a:ext cx="3971108" cy="103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Which VS Where </a:t>
            </a:r>
          </a:p>
        </p:txBody>
      </p:sp>
      <p:pic>
        <p:nvPicPr>
          <p:cNvPr id="4098" name="Picture 2" descr="Random Picks">
            <a:extLst>
              <a:ext uri="{FF2B5EF4-FFF2-40B4-BE49-F238E27FC236}">
                <a16:creationId xmlns:a16="http://schemas.microsoft.com/office/drawing/2014/main" id="{B1C9829B-BD12-4DB7-B7BC-5CAC5B30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15" y="509452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AFB8F-522D-4CF5-81A2-47CA55849F2D}"/>
              </a:ext>
            </a:extLst>
          </p:cNvPr>
          <p:cNvSpPr txBox="1"/>
          <p:nvPr/>
        </p:nvSpPr>
        <p:spPr>
          <a:xfrm>
            <a:off x="2164080" y="60481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If it’s the place where something happens, use where. Otherwise, use which for the thing or place itself.”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4FD82-D10A-43F1-B901-1833A3EFCB8D}"/>
              </a:ext>
            </a:extLst>
          </p:cNvPr>
          <p:cNvSpPr/>
          <p:nvPr/>
        </p:nvSpPr>
        <p:spPr>
          <a:xfrm>
            <a:off x="4649651" y="3119122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D87F8-B772-4FB2-BECD-982C567DADEE}"/>
              </a:ext>
            </a:extLst>
          </p:cNvPr>
          <p:cNvSpPr/>
          <p:nvPr/>
        </p:nvSpPr>
        <p:spPr>
          <a:xfrm>
            <a:off x="3933371" y="4345577"/>
            <a:ext cx="965200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1C893-E0A7-42EE-B8C3-75737B3FC5B7}"/>
              </a:ext>
            </a:extLst>
          </p:cNvPr>
          <p:cNvSpPr/>
          <p:nvPr/>
        </p:nvSpPr>
        <p:spPr>
          <a:xfrm>
            <a:off x="4367348" y="1737362"/>
            <a:ext cx="1062446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FAC3CC-4987-41C5-AE9A-5F3917749668}"/>
              </a:ext>
            </a:extLst>
          </p:cNvPr>
          <p:cNvSpPr/>
          <p:nvPr/>
        </p:nvSpPr>
        <p:spPr>
          <a:xfrm>
            <a:off x="4844868" y="3737429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B2682-A303-4D36-8318-E93EE2431B29}"/>
              </a:ext>
            </a:extLst>
          </p:cNvPr>
          <p:cNvSpPr/>
          <p:nvPr/>
        </p:nvSpPr>
        <p:spPr>
          <a:xfrm>
            <a:off x="4568371" y="2448560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7027F-CE29-4689-9D0B-B1FB2750FB45}"/>
              </a:ext>
            </a:extLst>
          </p:cNvPr>
          <p:cNvSpPr/>
          <p:nvPr/>
        </p:nvSpPr>
        <p:spPr>
          <a:xfrm>
            <a:off x="4087222" y="4904375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17651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7C6467-E7E4-4B0D-B1AD-481E45F13859}"/>
              </a:ext>
            </a:extLst>
          </p:cNvPr>
          <p:cNvSpPr/>
          <p:nvPr/>
        </p:nvSpPr>
        <p:spPr>
          <a:xfrm>
            <a:off x="1084217" y="1188720"/>
            <a:ext cx="2116183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5400" dirty="0"/>
              <a:t>that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3CF92-BADF-4E55-B108-CD9E6E4EE399}"/>
              </a:ext>
            </a:extLst>
          </p:cNvPr>
          <p:cNvSpPr txBox="1"/>
          <p:nvPr/>
        </p:nvSpPr>
        <p:spPr>
          <a:xfrm>
            <a:off x="4602480" y="1188720"/>
            <a:ext cx="701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replace </a:t>
            </a:r>
            <a:r>
              <a:rPr lang="en-US" sz="2400" b="1" dirty="0"/>
              <a:t>who or which</a:t>
            </a:r>
            <a:r>
              <a:rPr lang="en-US" sz="2400" dirty="0"/>
              <a:t> in most cases.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Cannot replace where or why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Used in </a:t>
            </a:r>
            <a:r>
              <a:rPr lang="en-US" sz="2400" b="1" dirty="0"/>
              <a:t>defining clauses</a:t>
            </a:r>
            <a:r>
              <a:rPr lang="en-US" sz="2400" dirty="0"/>
              <a:t> only (you </a:t>
            </a:r>
            <a:r>
              <a:rPr lang="en-US" sz="2400" b="1" dirty="0"/>
              <a:t>can’t use it in non-defining clauses</a:t>
            </a:r>
            <a:r>
              <a:rPr lang="en-US" sz="2400" dirty="0"/>
              <a:t> with commas).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C5FC5-590C-46C4-BB4D-86CC1D04B9F7}"/>
              </a:ext>
            </a:extLst>
          </p:cNvPr>
          <p:cNvSpPr txBox="1"/>
          <p:nvPr/>
        </p:nvSpPr>
        <p:spPr>
          <a:xfrm>
            <a:off x="3200400" y="291117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People: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the man </a:t>
            </a:r>
            <a:r>
              <a:rPr lang="en-US" b="1" dirty="0"/>
              <a:t>that</a:t>
            </a:r>
            <a:r>
              <a:rPr lang="en-US" dirty="0"/>
              <a:t> helped me. 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“That helped me” → gives essential info about the man.</a:t>
            </a:r>
          </a:p>
          <a:p>
            <a:pPr>
              <a:buFont typeface="+mj-lt"/>
              <a:buAutoNum type="arabicPeriod" startAt="2"/>
            </a:pPr>
            <a:r>
              <a:rPr lang="en-US" b="1" dirty="0"/>
              <a:t>Things: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like the book </a:t>
            </a:r>
            <a:r>
              <a:rPr lang="en-US" b="1" dirty="0"/>
              <a:t>that</a:t>
            </a:r>
            <a:r>
              <a:rPr lang="en-US" dirty="0"/>
              <a:t> you gave me. 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“That you gave me” → essential info about the book.</a:t>
            </a:r>
          </a:p>
        </p:txBody>
      </p:sp>
    </p:spTree>
    <p:extLst>
      <p:ext uri="{BB962C8B-B14F-4D97-AF65-F5344CB8AC3E}">
        <p14:creationId xmlns:p14="http://schemas.microsoft.com/office/powerpoint/2010/main" val="174733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884575" y="1840213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706FF-838A-7336-5009-F360C5EC8EA5}"/>
              </a:ext>
            </a:extLst>
          </p:cNvPr>
          <p:cNvSpPr txBox="1"/>
          <p:nvPr/>
        </p:nvSpPr>
        <p:spPr>
          <a:xfrm>
            <a:off x="839194" y="3478989"/>
            <a:ext cx="94764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relative pronouns (who, whom, whose, which, that) and relative adverbs (where, when, why).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 what relative clauses are and their function in a sentence. </a:t>
            </a:r>
            <a:endParaRPr lang="en-US" dirty="0"/>
          </a:p>
        </p:txBody>
      </p:sp>
      <p:pic>
        <p:nvPicPr>
          <p:cNvPr id="7" name="Picture 2" descr="Outcomes - Connecting the Dots">
            <a:extLst>
              <a:ext uri="{FF2B5EF4-FFF2-40B4-BE49-F238E27FC236}">
                <a16:creationId xmlns:a16="http://schemas.microsoft.com/office/drawing/2014/main" id="{5638A2A4-D27A-5D27-EF6B-341AEFF8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1" y="1468355"/>
            <a:ext cx="2071610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277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FF91D-29E5-60DB-F6D4-4650A5B97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8F5B21C3-A313-A798-DA84-B86668C59562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C8FC876-BA36-B7CE-D3A2-6001498EA088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0B6B43A-9F35-9A93-61CF-BE745F0DF5D2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E294CA9-2FC8-1480-EF79-80A50E12756B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003C5-B9A7-0CBE-6402-9E66B33B77DB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AD9A046-C04F-05D2-D500-9DD737199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2198332-557F-A061-61B2-0F244B8827DA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7B94795-F41D-D0DE-0E63-B17D8187ADD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7DC179D-1C60-3923-775D-17DB60B5BB2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15A10D97-953B-3F30-3004-AB279ED2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66CAB6A-0797-6FAD-A993-E2CAF953228C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perimenting with 360 Degree Feedback ...">
            <a:extLst>
              <a:ext uri="{FF2B5EF4-FFF2-40B4-BE49-F238E27FC236}">
                <a16:creationId xmlns:a16="http://schemas.microsoft.com/office/drawing/2014/main" id="{1C083E91-7B00-1E30-EE67-F4EE9F64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22" y="5532971"/>
            <a:ext cx="1937857" cy="8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3770B-9015-DFBB-CF48-91766F4D9C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6824711" y="1669409"/>
            <a:ext cx="1824340" cy="1759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D9B00-4BB2-1FBE-9551-810239CED5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6824711" y="3651377"/>
            <a:ext cx="1824340" cy="1759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23BE0-1D8D-737D-058F-509CE93C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8692913" y="3651377"/>
            <a:ext cx="1824340" cy="1759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6048F-B588-A89C-940C-0CC83D1D19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8692913" y="1669408"/>
            <a:ext cx="1824340" cy="1759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7B7FFD-8B18-D075-CA08-EBC61A3F72BD}"/>
              </a:ext>
            </a:extLst>
          </p:cNvPr>
          <p:cNvSpPr txBox="1"/>
          <p:nvPr/>
        </p:nvSpPr>
        <p:spPr>
          <a:xfrm>
            <a:off x="7575259" y="2869035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9A7B1-4069-FA8C-5C22-74893801DF89}"/>
              </a:ext>
            </a:extLst>
          </p:cNvPr>
          <p:cNvSpPr txBox="1"/>
          <p:nvPr/>
        </p:nvSpPr>
        <p:spPr>
          <a:xfrm>
            <a:off x="9486325" y="2844224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B3036A-E718-137B-D10B-F566589BEB8E}"/>
              </a:ext>
            </a:extLst>
          </p:cNvPr>
          <p:cNvSpPr txBox="1"/>
          <p:nvPr/>
        </p:nvSpPr>
        <p:spPr>
          <a:xfrm>
            <a:off x="9449237" y="4781025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1358B-20CE-461B-E1D5-B8EC48BAD117}"/>
              </a:ext>
            </a:extLst>
          </p:cNvPr>
          <p:cNvSpPr txBox="1"/>
          <p:nvPr/>
        </p:nvSpPr>
        <p:spPr>
          <a:xfrm>
            <a:off x="7575259" y="4781026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320F3C02-7117-509E-F829-78D0A16F9868}"/>
              </a:ext>
            </a:extLst>
          </p:cNvPr>
          <p:cNvSpPr/>
          <p:nvPr/>
        </p:nvSpPr>
        <p:spPr>
          <a:xfrm>
            <a:off x="8422547" y="2952925"/>
            <a:ext cx="460688" cy="253698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59285B6-CF4E-FE7D-0881-3C9331D5745A}"/>
              </a:ext>
            </a:extLst>
          </p:cNvPr>
          <p:cNvSpPr/>
          <p:nvPr/>
        </p:nvSpPr>
        <p:spPr>
          <a:xfrm>
            <a:off x="8422547" y="4874179"/>
            <a:ext cx="460688" cy="253698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0E24A-AF2A-BC5F-AC70-CEF5F67333BA}"/>
              </a:ext>
            </a:extLst>
          </p:cNvPr>
          <p:cNvSpPr txBox="1"/>
          <p:nvPr/>
        </p:nvSpPr>
        <p:spPr>
          <a:xfrm>
            <a:off x="552064" y="2273698"/>
            <a:ext cx="6250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4 minutes: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your booklet.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Fill in the blanks with the suitable pronouns.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51D7C-9B2F-ACC4-2681-2C01FC7223EE}"/>
              </a:ext>
            </a:extLst>
          </p:cNvPr>
          <p:cNvSpPr txBox="1"/>
          <p:nvPr/>
        </p:nvSpPr>
        <p:spPr>
          <a:xfrm>
            <a:off x="677879" y="1610350"/>
            <a:ext cx="43042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Formative Assessment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179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3DBD3-56AB-4CC3-9F64-7F51655E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71" y="0"/>
            <a:ext cx="7365658" cy="6858000"/>
          </a:xfrm>
          <a:prstGeom prst="rect">
            <a:avLst/>
          </a:prstGeom>
        </p:spPr>
      </p:pic>
      <p:pic>
        <p:nvPicPr>
          <p:cNvPr id="2050" name="Picture 2" descr="Rally Coach -- Kagan Strategy ...">
            <a:extLst>
              <a:ext uri="{FF2B5EF4-FFF2-40B4-BE49-F238E27FC236}">
                <a16:creationId xmlns:a16="http://schemas.microsoft.com/office/drawing/2014/main" id="{BF6FCE7C-1833-42A2-B622-21319F7B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5" y="1091467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27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5/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579624" y="2159755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Students 2+3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130034" y="2181647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1+4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624" y="3475522"/>
            <a:ext cx="3893025" cy="279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Complete the sentences with the correct relative pronoun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30340" y="3457223"/>
            <a:ext cx="4151465" cy="281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Complete the sentences with the correct relative pronoun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45" y="5398346"/>
            <a:ext cx="1432676" cy="1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0864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522823" y="5672126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/2/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C7409-CA09-C102-45FE-6383950C80E3}"/>
              </a:ext>
            </a:extLst>
          </p:cNvPr>
          <p:cNvSpPr txBox="1"/>
          <p:nvPr/>
        </p:nvSpPr>
        <p:spPr>
          <a:xfrm>
            <a:off x="2412190" y="2081394"/>
            <a:ext cx="8970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🔹</a:t>
            </a:r>
            <a:endParaRPr lang="en-US" sz="2800" dirty="0"/>
          </a:p>
          <a:p>
            <a:r>
              <a:rPr lang="en-US" sz="2800" dirty="0"/>
              <a:t>In your language, do you join sentences in a similar way? How does it compare to English?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4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7FD2-4020-4B78-9E3B-C6907423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D5578-BC23-4B7F-87FA-9302E0C72354}"/>
              </a:ext>
            </a:extLst>
          </p:cNvPr>
          <p:cNvSpPr txBox="1"/>
          <p:nvPr/>
        </p:nvSpPr>
        <p:spPr>
          <a:xfrm>
            <a:off x="2184400" y="2092961"/>
            <a:ext cx="695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Which relative pronouns are most useful in daily conversation and why?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F657E2AD-BB6F-4058-9BAB-9F6E22B0909A}"/>
              </a:ext>
            </a:extLst>
          </p:cNvPr>
          <p:cNvSpPr/>
          <p:nvPr/>
        </p:nvSpPr>
        <p:spPr>
          <a:xfrm>
            <a:off x="1700582" y="542394"/>
            <a:ext cx="4547817" cy="1032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371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0703-8ACF-9BCF-5E91-3BCCBA74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B002122-286F-080E-0A11-98C12DA59D12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B230DE-78E5-9D86-A5D0-CF44F873CFB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95BFA9C-88B3-C248-A248-10CF059C8D9E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815B6B-1A94-8241-8C7B-0FA109B5DBE4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6ED2BA8-4477-20A1-6A65-4DC853B53216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2E1E974-B134-8CAD-BD7B-DCFA89E303B3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F085CF81-4D1B-97B5-C31F-D00A0DECA271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164EA6-18E2-25AF-974C-DEA4D684FE39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6FEE0B9-3920-B661-B6C0-2A70FA1719E1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9984B50-43BB-DA8D-2F65-8B4080EAD1DB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EAEC63C-3689-9D8A-625C-74402D5042EF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C49089-F760-1F15-8BBD-0EFD2E7BF0C4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D73D61-E37F-AD75-2EB7-EC2D4A5DB6E8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FCFE409-D6FE-BBB5-6912-4C8BA9652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3223973-B21C-A6CF-D5F9-535E591C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58D1E6F-7476-B5E5-808B-31771485F66C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EB98CAB8-6392-07AF-CF81-8199996F8C35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3A86C20-FB5A-D0CF-EE1E-CF7159AA3DD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6AB84D-B6F6-1A7B-C01A-77411069C2B0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2151E1C-0CF8-B839-B0D3-5BC248A59F6B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4FDA51D-601A-1A01-A1AC-1908A31511B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CF5FEB82-D04E-63BF-B437-BD561FA6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9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Entry And Exit Sign Stock Illustration - Download Image Now - Exit Sign,  Entering, Sign - iStock">
            <a:extLst>
              <a:ext uri="{FF2B5EF4-FFF2-40B4-BE49-F238E27FC236}">
                <a16:creationId xmlns:a16="http://schemas.microsoft.com/office/drawing/2014/main" id="{79C2BFF4-87ED-8AD9-C1BF-8F193F30E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 t="2757" r="3274" b="3427"/>
          <a:stretch/>
        </p:blipFill>
        <p:spPr bwMode="auto">
          <a:xfrm>
            <a:off x="8385620" y="1998230"/>
            <a:ext cx="2581275" cy="39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Printable Exit Ticket Templates [PDF, Word] Examples">
            <a:extLst>
              <a:ext uri="{FF2B5EF4-FFF2-40B4-BE49-F238E27FC236}">
                <a16:creationId xmlns:a16="http://schemas.microsoft.com/office/drawing/2014/main" id="{89B83AE6-77E9-5E5B-1393-47806E802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4825"/>
          <a:stretch/>
        </p:blipFill>
        <p:spPr bwMode="auto">
          <a:xfrm>
            <a:off x="3026569" y="1467372"/>
            <a:ext cx="5015046" cy="50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F2893-F92B-D7B5-3029-68079EE3D666}"/>
              </a:ext>
            </a:extLst>
          </p:cNvPr>
          <p:cNvSpPr txBox="1"/>
          <p:nvPr/>
        </p:nvSpPr>
        <p:spPr>
          <a:xfrm rot="10800000" flipV="1">
            <a:off x="2434712" y="1189135"/>
            <a:ext cx="31055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Summative Assessment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3899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66930"/>
              <a:ext cx="1299081" cy="5583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590342" y="1475515"/>
            <a:ext cx="41740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PRE-ASSESSMENT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6F2BB-11FD-3F80-9F42-A56986AEB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2569"/>
          <a:stretch/>
        </p:blipFill>
        <p:spPr>
          <a:xfrm>
            <a:off x="8462096" y="1596785"/>
            <a:ext cx="1730419" cy="1750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BCFF7-4529-4BF0-F80B-7AFBB8F4B1D3}"/>
              </a:ext>
            </a:extLst>
          </p:cNvPr>
          <p:cNvSpPr txBox="1"/>
          <p:nvPr/>
        </p:nvSpPr>
        <p:spPr>
          <a:xfrm>
            <a:off x="640353" y="2660264"/>
            <a:ext cx="94778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Which sentence is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1- Frida Kahlo was the artist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painted many self-portraits.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2- Frida Kahlo was the artist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painted many self-portraits.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Which of the words below IS NOT a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pronoun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1- who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2- they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8D63C-DA3D-D142-092B-15FA3C47537B}"/>
              </a:ext>
            </a:extLst>
          </p:cNvPr>
          <p:cNvSpPr/>
          <p:nvPr/>
        </p:nvSpPr>
        <p:spPr>
          <a:xfrm>
            <a:off x="9653104" y="2091573"/>
            <a:ext cx="1078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79322604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AE068-92BB-0328-C326-A14787F29D92}"/>
              </a:ext>
            </a:extLst>
          </p:cNvPr>
          <p:cNvSpPr txBox="1"/>
          <p:nvPr/>
        </p:nvSpPr>
        <p:spPr>
          <a:xfrm>
            <a:off x="478560" y="1345529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Discussion – Teaching Strategies">
            <a:extLst>
              <a:ext uri="{FF2B5EF4-FFF2-40B4-BE49-F238E27FC236}">
                <a16:creationId xmlns:a16="http://schemas.microsoft.com/office/drawing/2014/main" id="{F5B8556D-EB82-F6F2-B074-5C6459612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4" b="18430"/>
          <a:stretch/>
        </p:blipFill>
        <p:spPr bwMode="auto">
          <a:xfrm>
            <a:off x="7957103" y="4900092"/>
            <a:ext cx="2514528" cy="16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1AEFF3-BC5F-6583-CEBC-B57B6ADC9729}"/>
              </a:ext>
            </a:extLst>
          </p:cNvPr>
          <p:cNvSpPr/>
          <p:nvPr/>
        </p:nvSpPr>
        <p:spPr>
          <a:xfrm>
            <a:off x="563800" y="2220715"/>
            <a:ext cx="5215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djectival clauses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B51F2C-24D0-6424-422E-EEFD078A3E33}"/>
              </a:ext>
            </a:extLst>
          </p:cNvPr>
          <p:cNvSpPr/>
          <p:nvPr/>
        </p:nvSpPr>
        <p:spPr>
          <a:xfrm>
            <a:off x="5654105" y="2288097"/>
            <a:ext cx="1199626" cy="7885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CC5AF-84BA-B8E4-8EA4-55FF8EB00938}"/>
              </a:ext>
            </a:extLst>
          </p:cNvPr>
          <p:cNvSpPr txBox="1"/>
          <p:nvPr/>
        </p:nvSpPr>
        <p:spPr>
          <a:xfrm>
            <a:off x="6866459" y="1414903"/>
            <a:ext cx="39934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describe a noun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begin with a relative pronoun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(who – that – where)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restrictive adjectival clauses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are essential to the meaning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 commas.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92504-6CBF-9343-42C6-0612B419FA35}"/>
              </a:ext>
            </a:extLst>
          </p:cNvPr>
          <p:cNvSpPr txBox="1"/>
          <p:nvPr/>
        </p:nvSpPr>
        <p:spPr>
          <a:xfrm>
            <a:off x="914788" y="3974190"/>
            <a:ext cx="7490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book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borrowed from the library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interesting.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("that I borrowed from the library" specifies which book.)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Students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study hard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get good grades.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("who study hard" tells us which students.)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3.The car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a flat tire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belongs to my neighbor.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("that has a flat tire" identifies which car.)</a:t>
            </a:r>
          </a:p>
        </p:txBody>
      </p:sp>
    </p:spTree>
    <p:extLst>
      <p:ext uri="{BB962C8B-B14F-4D97-AF65-F5344CB8AC3E}">
        <p14:creationId xmlns:p14="http://schemas.microsoft.com/office/powerpoint/2010/main" val="29708799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1980E-C6E7-42BF-A146-59AFF09F041D}"/>
              </a:ext>
            </a:extLst>
          </p:cNvPr>
          <p:cNvSpPr txBox="1"/>
          <p:nvPr/>
        </p:nvSpPr>
        <p:spPr>
          <a:xfrm>
            <a:off x="1133473" y="635567"/>
            <a:ext cx="10668001" cy="49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The shirt is too small                     I bought a shirt yesterday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6E167B2-0CC7-424E-9E8F-2E8DE7EB36B9}"/>
              </a:ext>
            </a:extLst>
          </p:cNvPr>
          <p:cNvSpPr/>
          <p:nvPr/>
        </p:nvSpPr>
        <p:spPr>
          <a:xfrm>
            <a:off x="8791575" y="180975"/>
            <a:ext cx="933450" cy="1504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3B810-3F11-475D-8E7F-7005E2F2914D}"/>
              </a:ext>
            </a:extLst>
          </p:cNvPr>
          <p:cNvSpPr txBox="1"/>
          <p:nvPr/>
        </p:nvSpPr>
        <p:spPr>
          <a:xfrm>
            <a:off x="1352550" y="160308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Shirt : thing : which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3DABF-0FDF-4122-A5FA-94A581892D8C}"/>
              </a:ext>
            </a:extLst>
          </p:cNvPr>
          <p:cNvSpPr txBox="1"/>
          <p:nvPr/>
        </p:nvSpPr>
        <p:spPr>
          <a:xfrm>
            <a:off x="276225" y="2869168"/>
            <a:ext cx="11525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The shirt </a:t>
            </a:r>
            <a:r>
              <a:rPr lang="en-US" sz="4400" u="sng" dirty="0">
                <a:highlight>
                  <a:srgbClr val="FFFF00"/>
                </a:highlight>
              </a:rPr>
              <a:t>which</a:t>
            </a:r>
            <a:r>
              <a:rPr lang="en-US" sz="4400" dirty="0">
                <a:highlight>
                  <a:srgbClr val="FFFF00"/>
                </a:highlight>
              </a:rPr>
              <a:t> I bought yesterday </a:t>
            </a:r>
            <a:r>
              <a:rPr lang="en-US" sz="4400" dirty="0">
                <a:highlight>
                  <a:srgbClr val="00FFFF"/>
                </a:highlight>
              </a:rPr>
              <a:t>is too small </a:t>
            </a:r>
          </a:p>
        </p:txBody>
      </p:sp>
    </p:spTree>
    <p:extLst>
      <p:ext uri="{BB962C8B-B14F-4D97-AF65-F5344CB8AC3E}">
        <p14:creationId xmlns:p14="http://schemas.microsoft.com/office/powerpoint/2010/main" val="38424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1980E-C6E7-42BF-A146-59AFF09F041D}"/>
              </a:ext>
            </a:extLst>
          </p:cNvPr>
          <p:cNvSpPr txBox="1"/>
          <p:nvPr/>
        </p:nvSpPr>
        <p:spPr>
          <a:xfrm>
            <a:off x="171451" y="635567"/>
            <a:ext cx="11630024" cy="49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story of a man        </a:t>
            </a: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he man’s ideas saved lots of lives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6E167B2-0CC7-424E-9E8F-2E8DE7EB36B9}"/>
              </a:ext>
            </a:extLst>
          </p:cNvPr>
          <p:cNvSpPr/>
          <p:nvPr/>
        </p:nvSpPr>
        <p:spPr>
          <a:xfrm>
            <a:off x="5519738" y="98137"/>
            <a:ext cx="933450" cy="1504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3B810-3F11-475D-8E7F-7005E2F2914D}"/>
              </a:ext>
            </a:extLst>
          </p:cNvPr>
          <p:cNvSpPr txBox="1"/>
          <p:nvPr/>
        </p:nvSpPr>
        <p:spPr>
          <a:xfrm>
            <a:off x="1352550" y="160308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Man’s   : whose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3DABF-0FDF-4122-A5FA-94A581892D8C}"/>
              </a:ext>
            </a:extLst>
          </p:cNvPr>
          <p:cNvSpPr txBox="1"/>
          <p:nvPr/>
        </p:nvSpPr>
        <p:spPr>
          <a:xfrm>
            <a:off x="276225" y="2869168"/>
            <a:ext cx="11525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This is the story of a man  </a:t>
            </a:r>
            <a:r>
              <a:rPr lang="en-US" sz="4400" u="sng" dirty="0">
                <a:highlight>
                  <a:srgbClr val="FFFF00"/>
                </a:highlight>
              </a:rPr>
              <a:t>whose</a:t>
            </a:r>
            <a:r>
              <a:rPr lang="en-US" sz="4400" dirty="0">
                <a:highlight>
                  <a:srgbClr val="FFFF00"/>
                </a:highlight>
              </a:rPr>
              <a:t> ideas saved lots of lives</a:t>
            </a:r>
            <a:r>
              <a:rPr lang="en-US" sz="4400" dirty="0">
                <a:highlight>
                  <a:srgbClr val="00FF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3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B014-D0C5-833D-DEC5-BE0D2518C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E384DA2B-679D-1876-04A3-7B57E84AE641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3E8F67C-2BF5-24AC-2F8C-686E47451EC4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6050940-D540-3F51-5BBF-949D43484C66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20784DA-4213-4DF2-C518-05CD259E890C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257EA3-0BEB-440E-862F-12C74EB4D181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4126937F-5F38-E2EA-FF48-1EB902FA0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B9EB3E-CAA6-0EBF-1D93-DA041B4F1AF4}"/>
              </a:ext>
            </a:extLst>
          </p:cNvPr>
          <p:cNvGrpSpPr/>
          <p:nvPr/>
        </p:nvGrpSpPr>
        <p:grpSpPr>
          <a:xfrm>
            <a:off x="10866475" y="141191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1318BECD-8422-BF06-2E3A-50EB59B8CFC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DD6F6EA-1661-6F9C-889D-6BA2CB1364F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17894E1-4077-C12A-C4AD-A02A502DDF1C}"/>
              </a:ext>
            </a:extLst>
          </p:cNvPr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AFC6BBAC-1A87-2ABA-777B-7AEEC11E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07C1E01-1531-C61D-6D9B-42A2D03316F2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5EE55-5278-D700-8895-1806AA5FF78C}"/>
              </a:ext>
            </a:extLst>
          </p:cNvPr>
          <p:cNvSpPr txBox="1"/>
          <p:nvPr/>
        </p:nvSpPr>
        <p:spPr>
          <a:xfrm>
            <a:off x="649634" y="1668695"/>
            <a:ext cx="23403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D37D1-388A-2E7A-E363-E904F5B488F3}"/>
              </a:ext>
            </a:extLst>
          </p:cNvPr>
          <p:cNvSpPr txBox="1"/>
          <p:nvPr/>
        </p:nvSpPr>
        <p:spPr>
          <a:xfrm>
            <a:off x="3343221" y="2753763"/>
            <a:ext cx="611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https://wordwall.net/play/86770/102/364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F7FE-BEB0-E7D6-AB69-E1A4363E1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452" y="3652760"/>
            <a:ext cx="24003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EB3C8-E681-16BB-D4D3-48368003D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632" y="4249996"/>
            <a:ext cx="2286000" cy="228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88033B-A2A2-A348-FF45-A748EA82EF13}"/>
              </a:ext>
            </a:extLst>
          </p:cNvPr>
          <p:cNvSpPr/>
          <p:nvPr/>
        </p:nvSpPr>
        <p:spPr>
          <a:xfrm>
            <a:off x="4399740" y="1468640"/>
            <a:ext cx="6155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Knowing each other!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50596F-AA3C-FFA5-2941-79A97424E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56" y="3392391"/>
            <a:ext cx="2915773" cy="29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315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1980E-C6E7-42BF-A146-59AFF09F041D}"/>
              </a:ext>
            </a:extLst>
          </p:cNvPr>
          <p:cNvSpPr txBox="1"/>
          <p:nvPr/>
        </p:nvSpPr>
        <p:spPr>
          <a:xfrm>
            <a:off x="171451" y="635567"/>
            <a:ext cx="11630024" cy="49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Next week, I'm going to </a:t>
            </a: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pain             My family lives in </a:t>
            </a: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pain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6E167B2-0CC7-424E-9E8F-2E8DE7EB36B9}"/>
              </a:ext>
            </a:extLst>
          </p:cNvPr>
          <p:cNvSpPr/>
          <p:nvPr/>
        </p:nvSpPr>
        <p:spPr>
          <a:xfrm>
            <a:off x="9291638" y="128736"/>
            <a:ext cx="933450" cy="1504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3B810-3F11-475D-8E7F-7005E2F2914D}"/>
              </a:ext>
            </a:extLst>
          </p:cNvPr>
          <p:cNvSpPr txBox="1"/>
          <p:nvPr/>
        </p:nvSpPr>
        <p:spPr>
          <a:xfrm>
            <a:off x="1352550" y="160308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Spain/live   : where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3DABF-0FDF-4122-A5FA-94A581892D8C}"/>
              </a:ext>
            </a:extLst>
          </p:cNvPr>
          <p:cNvSpPr txBox="1"/>
          <p:nvPr/>
        </p:nvSpPr>
        <p:spPr>
          <a:xfrm>
            <a:off x="276225" y="2869168"/>
            <a:ext cx="11525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Next week I’m going to Spain ,</a:t>
            </a:r>
            <a:r>
              <a:rPr lang="en-US" sz="4400" dirty="0">
                <a:highlight>
                  <a:srgbClr val="FFFF00"/>
                </a:highlight>
              </a:rPr>
              <a:t>Where</a:t>
            </a:r>
            <a:r>
              <a:rPr lang="en-US" sz="4400" u="sng" dirty="0">
                <a:highlight>
                  <a:srgbClr val="FFFF00"/>
                </a:highlight>
              </a:rPr>
              <a:t> my family lives.</a:t>
            </a:r>
            <a:endParaRPr lang="en-US" sz="4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967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4593CC-466D-431E-A1D4-5660E64DC8FB}"/>
              </a:ext>
            </a:extLst>
          </p:cNvPr>
          <p:cNvSpPr txBox="1"/>
          <p:nvPr/>
        </p:nvSpPr>
        <p:spPr>
          <a:xfrm>
            <a:off x="1104900" y="2808087"/>
            <a:ext cx="969645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+mj-lt"/>
                <a:cs typeface="Times New Roman" panose="02020603050405020304" pitchFamily="18" charset="0"/>
              </a:rPr>
              <a:t>Paris, which is the capital of France, is a beautiful city.</a:t>
            </a:r>
          </a:p>
          <a:p>
            <a:endParaRPr lang="en-US" sz="30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3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woman who found my wallet handed it in to reception.</a:t>
            </a:r>
          </a:p>
          <a:p>
            <a:endParaRPr lang="en-US" sz="3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Mr. Sam</a:t>
            </a:r>
            <a:r>
              <a:rPr lang="en-US" sz="3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who teaches English, is kind.</a:t>
            </a:r>
          </a:p>
          <a:p>
            <a:endParaRPr lang="en-US" sz="3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listened to the song which you sent me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51D60-1B03-4A3C-B827-BF3B498D9388}"/>
              </a:ext>
            </a:extLst>
          </p:cNvPr>
          <p:cNvSpPr txBox="1"/>
          <p:nvPr/>
        </p:nvSpPr>
        <p:spPr>
          <a:xfrm>
            <a:off x="2990850" y="-94953"/>
            <a:ext cx="8267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Analyze the four sentences. Which ones give essential information and which ones give extra information? How does the meaning change?</a:t>
            </a: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508ABAF4-CB1D-4B02-9239-EADBCB481E98}"/>
              </a:ext>
            </a:extLst>
          </p:cNvPr>
          <p:cNvSpPr/>
          <p:nvPr/>
        </p:nvSpPr>
        <p:spPr>
          <a:xfrm>
            <a:off x="320162" y="44892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994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084FA0-660A-44FD-B052-698A23E27EEC}"/>
              </a:ext>
            </a:extLst>
          </p:cNvPr>
          <p:cNvSpPr txBox="1"/>
          <p:nvPr/>
        </p:nvSpPr>
        <p:spPr>
          <a:xfrm>
            <a:off x="666750" y="1388862"/>
            <a:ext cx="96964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00FFFF"/>
                </a:highlight>
                <a:latin typeface="+mj-lt"/>
                <a:cs typeface="Times New Roman" panose="02020603050405020304" pitchFamily="18" charset="0"/>
              </a:rPr>
              <a:t>Paris</a:t>
            </a:r>
            <a:r>
              <a:rPr lang="en-US" sz="3600" b="1" dirty="0">
                <a:highlight>
                  <a:srgbClr val="C0C0C0"/>
                </a:highligh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which is the capital of France</a:t>
            </a:r>
            <a:r>
              <a:rPr lang="en-US" sz="3600" b="1" dirty="0">
                <a:highlight>
                  <a:srgbClr val="C0C0C0"/>
                </a:highligh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highlight>
                  <a:srgbClr val="00FFFF"/>
                </a:highlight>
                <a:latin typeface="+mj-lt"/>
                <a:cs typeface="Times New Roman" panose="02020603050405020304" pitchFamily="18" charset="0"/>
              </a:rPr>
              <a:t>is a beautiful city.         </a:t>
            </a:r>
          </a:p>
          <a:p>
            <a:endParaRPr lang="en-US" sz="36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>
                <a:effectLst/>
                <a:highlight>
                  <a:srgbClr val="00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woman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who found my wallet </a:t>
            </a:r>
            <a:r>
              <a:rPr lang="en-US" sz="3600" b="1" dirty="0">
                <a:effectLst/>
                <a:highlight>
                  <a:srgbClr val="00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handed it in to reception.</a:t>
            </a:r>
          </a:p>
          <a:p>
            <a:endParaRPr lang="en-US" sz="3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highlight>
                  <a:srgbClr val="00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Mr. Sam</a:t>
            </a:r>
            <a:r>
              <a:rPr lang="en-US" sz="3600" b="1" dirty="0">
                <a:effectLst/>
                <a:highlight>
                  <a:srgbClr val="C0C0C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who teaches English</a:t>
            </a:r>
            <a:r>
              <a:rPr lang="en-US" sz="3600" b="1" dirty="0">
                <a:effectLst/>
                <a:highlight>
                  <a:srgbClr val="C0C0C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effectLst/>
                <a:highlight>
                  <a:srgbClr val="00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kind</a:t>
            </a:r>
            <a:r>
              <a:rPr lang="en-US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listened to the song </a:t>
            </a:r>
            <a:r>
              <a:rPr lang="en-US" sz="3600" b="1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which you sent me.</a:t>
            </a:r>
            <a:endParaRPr lang="en-US" sz="3600" b="1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ounded Rectangle 30">
            <a:extLst>
              <a:ext uri="{FF2B5EF4-FFF2-40B4-BE49-F238E27FC236}">
                <a16:creationId xmlns:a16="http://schemas.microsoft.com/office/drawing/2014/main" id="{9051335C-F1E8-464B-851C-827EE1E0CE8A}"/>
              </a:ext>
            </a:extLst>
          </p:cNvPr>
          <p:cNvSpPr/>
          <p:nvPr/>
        </p:nvSpPr>
        <p:spPr>
          <a:xfrm>
            <a:off x="757295" y="44892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21F58-3E8A-4999-9741-B19E3399E06E}"/>
              </a:ext>
            </a:extLst>
          </p:cNvPr>
          <p:cNvSpPr txBox="1"/>
          <p:nvPr/>
        </p:nvSpPr>
        <p:spPr>
          <a:xfrm>
            <a:off x="9886950" y="1733550"/>
            <a:ext cx="19335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Extra</a:t>
            </a:r>
            <a:r>
              <a:rPr lang="en-US" b="1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/>
              <a:t>Essential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Extra</a:t>
            </a:r>
          </a:p>
          <a:p>
            <a:endParaRPr lang="en-US" sz="3200" dirty="0"/>
          </a:p>
          <a:p>
            <a:r>
              <a:rPr lang="en-US" sz="3200" b="1" dirty="0"/>
              <a:t>essential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93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English Scrapbook: Defining/Non-defining Relative Clauses">
            <a:extLst>
              <a:ext uri="{FF2B5EF4-FFF2-40B4-BE49-F238E27FC236}">
                <a16:creationId xmlns:a16="http://schemas.microsoft.com/office/drawing/2014/main" id="{B7A016E9-7F43-4199-A025-72A64679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50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65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CE70A7-24BC-4E29-A794-1904DBB50956}"/>
              </a:ext>
            </a:extLst>
          </p:cNvPr>
          <p:cNvSpPr txBox="1"/>
          <p:nvPr/>
        </p:nvSpPr>
        <p:spPr>
          <a:xfrm>
            <a:off x="214604" y="529126"/>
            <a:ext cx="11318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listened to the song </a:t>
            </a:r>
            <a:r>
              <a:rPr lang="en-US" sz="5400" b="1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which you sent me.</a:t>
            </a:r>
            <a:endParaRPr lang="en-US" sz="5400" b="1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9C3AD-7CDA-4545-9265-DE5898D51FB1}"/>
              </a:ext>
            </a:extLst>
          </p:cNvPr>
          <p:cNvSpPr txBox="1"/>
          <p:nvPr/>
        </p:nvSpPr>
        <p:spPr>
          <a:xfrm>
            <a:off x="115078" y="1679901"/>
            <a:ext cx="11318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listened to the song </a:t>
            </a:r>
            <a:r>
              <a:rPr lang="en-US" sz="5400" b="1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 you sent me.</a:t>
            </a:r>
            <a:endParaRPr lang="en-US" sz="5400" b="1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61CF8-51F2-417D-B689-94F1830670CF}"/>
              </a:ext>
            </a:extLst>
          </p:cNvPr>
          <p:cNvSpPr txBox="1"/>
          <p:nvPr/>
        </p:nvSpPr>
        <p:spPr>
          <a:xfrm>
            <a:off x="214603" y="3082603"/>
            <a:ext cx="113180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highlight>
                  <a:srgbClr val="00FFFF"/>
                </a:highlight>
              </a:rPr>
              <a:t>My car</a:t>
            </a:r>
            <a:r>
              <a:rPr lang="en-US" sz="5400" dirty="0"/>
              <a:t>, </a:t>
            </a:r>
            <a:r>
              <a:rPr lang="en-US" sz="5400" b="1" dirty="0">
                <a:highlight>
                  <a:srgbClr val="FFFF00"/>
                </a:highlight>
              </a:rPr>
              <a:t>which is over ten years old</a:t>
            </a:r>
            <a:r>
              <a:rPr lang="en-US" sz="5400" dirty="0"/>
              <a:t>, </a:t>
            </a:r>
            <a:r>
              <a:rPr lang="en-US" sz="5400" dirty="0">
                <a:highlight>
                  <a:srgbClr val="00FFFF"/>
                </a:highlight>
              </a:rPr>
              <a:t>still runs perfectly.</a:t>
            </a:r>
            <a:r>
              <a:rPr lang="en-US" sz="5400" b="1" dirty="0"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>
                <a:highlight>
                  <a:srgbClr val="00FFFF"/>
                </a:highlight>
              </a:rPr>
              <a:t>My car</a:t>
            </a:r>
            <a:r>
              <a:rPr lang="en-US" sz="5400" dirty="0"/>
              <a:t>, </a:t>
            </a:r>
            <a:r>
              <a:rPr lang="en-US" sz="5400" b="1" dirty="0">
                <a:highlight>
                  <a:srgbClr val="FFFF00"/>
                </a:highlight>
              </a:rPr>
              <a:t>that is over ten years old</a:t>
            </a:r>
            <a:r>
              <a:rPr lang="en-US" sz="5400" dirty="0"/>
              <a:t>, </a:t>
            </a:r>
            <a:r>
              <a:rPr lang="en-US" sz="5400" dirty="0">
                <a:highlight>
                  <a:srgbClr val="00FFFF"/>
                </a:highlight>
              </a:rPr>
              <a:t>still runs perfectly.</a:t>
            </a:r>
            <a:r>
              <a:rPr lang="en-US" sz="5400" b="1" dirty="0"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5400" b="1" dirty="0">
              <a:effectLst/>
              <a:highlight>
                <a:srgbClr val="00FFFF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400" b="1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C3A5167A-3EBB-4879-8654-9856946A9C79}"/>
              </a:ext>
            </a:extLst>
          </p:cNvPr>
          <p:cNvSpPr/>
          <p:nvPr/>
        </p:nvSpPr>
        <p:spPr>
          <a:xfrm>
            <a:off x="1800809" y="4440980"/>
            <a:ext cx="2425959" cy="14742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0DFE7-8A60-41B4-8D06-6D50E8A89A74}"/>
              </a:ext>
            </a:extLst>
          </p:cNvPr>
          <p:cNvSpPr txBox="1"/>
          <p:nvPr/>
        </p:nvSpPr>
        <p:spPr>
          <a:xfrm>
            <a:off x="1334278" y="967664"/>
            <a:ext cx="101610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highlight>
                  <a:srgbClr val="00FFFF"/>
                </a:highlight>
                <a:latin typeface="-apple-system"/>
              </a:rPr>
              <a:t>T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he person </a:t>
            </a:r>
            <a:r>
              <a:rPr lang="en-US" sz="40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who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 phoned me last night 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is my teacher.</a:t>
            </a:r>
            <a:br>
              <a:rPr lang="en-US" sz="4000" dirty="0"/>
            </a:br>
            <a:r>
              <a:rPr lang="en-US" sz="4000" b="0" i="0" dirty="0">
                <a:solidFill>
                  <a:srgbClr val="333333"/>
                </a:solidFill>
                <a:effectLst/>
                <a:latin typeface="-apple-system"/>
              </a:rPr>
              <a:t>- 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The person </a:t>
            </a:r>
            <a:r>
              <a:rPr lang="en-US" sz="40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that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 phoned me last night 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is my teacher.</a:t>
            </a:r>
          </a:p>
          <a:p>
            <a:endParaRPr lang="en-US" sz="4000" dirty="0">
              <a:solidFill>
                <a:srgbClr val="333333"/>
              </a:solidFill>
              <a:highlight>
                <a:srgbClr val="00FFFF"/>
              </a:highlight>
              <a:latin typeface="-apple-syste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333333"/>
              </a:solidFill>
              <a:highlight>
                <a:srgbClr val="00FFFF"/>
              </a:highlight>
              <a:latin typeface="-apple-syste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0" i="0" dirty="0" err="1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Mrs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 Pratt, </a:t>
            </a:r>
            <a:r>
              <a:rPr lang="en-US" sz="40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who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 is very kind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is my teacher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</a:p>
          <a:p>
            <a:r>
              <a:rPr lang="en-US" sz="4000" b="0" i="0" dirty="0" err="1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Mrs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 Pratt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US" sz="40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that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-apple-system"/>
              </a:rPr>
              <a:t> is very kind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en-US" sz="4000" b="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-apple-system"/>
              </a:rPr>
              <a:t>is my teacher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endParaRPr lang="en-US" sz="4000" b="1" dirty="0">
              <a:highlight>
                <a:srgbClr val="00FFFF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D4AAB4E5-BB51-4623-AE8D-ABF34C17CC9F}"/>
              </a:ext>
            </a:extLst>
          </p:cNvPr>
          <p:cNvSpPr/>
          <p:nvPr/>
        </p:nvSpPr>
        <p:spPr>
          <a:xfrm>
            <a:off x="3023119" y="5122506"/>
            <a:ext cx="2034073" cy="11379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0706E-A44F-4116-91D7-2E5B6CC0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704850"/>
            <a:ext cx="8315325" cy="544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6D8EE-47E9-4CFC-B282-170731928415}"/>
              </a:ext>
            </a:extLst>
          </p:cNvPr>
          <p:cNvSpPr txBox="1"/>
          <p:nvPr/>
        </p:nvSpPr>
        <p:spPr>
          <a:xfrm>
            <a:off x="10839450" y="71437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Booklet page 9</a:t>
            </a:r>
          </a:p>
        </p:txBody>
      </p:sp>
      <p:sp>
        <p:nvSpPr>
          <p:cNvPr id="5" name="Rounded Rectangle 31">
            <a:extLst>
              <a:ext uri="{FF2B5EF4-FFF2-40B4-BE49-F238E27FC236}">
                <a16:creationId xmlns:a16="http://schemas.microsoft.com/office/drawing/2014/main" id="{7A0E0338-66F2-4904-AB0B-A8C12BE0293A}"/>
              </a:ext>
            </a:extLst>
          </p:cNvPr>
          <p:cNvSpPr/>
          <p:nvPr/>
        </p:nvSpPr>
        <p:spPr>
          <a:xfrm>
            <a:off x="370074" y="19842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1943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9AFD6-1385-4366-9468-56A93DCD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962025"/>
            <a:ext cx="7972425" cy="4933950"/>
          </a:xfrm>
          <a:prstGeom prst="rect">
            <a:avLst/>
          </a:prstGeom>
        </p:spPr>
      </p:pic>
      <p:pic>
        <p:nvPicPr>
          <p:cNvPr id="2050" name="Picture 2" descr="Rally Coach -- Kagan Strategy ...">
            <a:extLst>
              <a:ext uri="{FF2B5EF4-FFF2-40B4-BE49-F238E27FC236}">
                <a16:creationId xmlns:a16="http://schemas.microsoft.com/office/drawing/2014/main" id="{81D45789-CD46-4CC1-9F62-08FA1419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87669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21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F74C-50BC-4AD1-B281-1F9B8ABC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A55CC-D061-478D-821E-E85AC22A90E3}"/>
              </a:ext>
            </a:extLst>
          </p:cNvPr>
          <p:cNvSpPr txBox="1"/>
          <p:nvPr/>
        </p:nvSpPr>
        <p:spPr>
          <a:xfrm>
            <a:off x="838200" y="850746"/>
            <a:ext cx="106477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Three young kids who had stolen a car were arrested by the police.         D</a:t>
            </a:r>
          </a:p>
          <a:p>
            <a:endParaRPr lang="en-US" sz="3200" dirty="0"/>
          </a:p>
          <a:p>
            <a:r>
              <a:rPr lang="en-US" sz="3200" dirty="0"/>
              <a:t>I talked to a man whose wife had died the year before.  D</a:t>
            </a:r>
          </a:p>
          <a:p>
            <a:endParaRPr lang="en-US" sz="3200" dirty="0"/>
          </a:p>
          <a:p>
            <a:r>
              <a:rPr lang="en-US" sz="3200" dirty="0"/>
              <a:t>I met the people who work in the neighboring office. D</a:t>
            </a:r>
          </a:p>
          <a:p>
            <a:endParaRPr lang="en-US" sz="3200" dirty="0"/>
          </a:p>
          <a:p>
            <a:r>
              <a:rPr lang="en-US" sz="3200" dirty="0"/>
              <a:t>That's the building where I work. D</a:t>
            </a:r>
          </a:p>
          <a:p>
            <a:endParaRPr lang="en-US" sz="3200" dirty="0"/>
          </a:p>
          <a:p>
            <a:r>
              <a:rPr lang="en-US" sz="3200" dirty="0"/>
              <a:t>I rented a house, which is very small.  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07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5D45-DB0F-460D-A53B-3439A12F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80600-A679-4CC5-BD7C-D9328D3FD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3" y="666750"/>
            <a:ext cx="10030409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3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66930"/>
              <a:ext cx="1299081" cy="5583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590342" y="1475515"/>
            <a:ext cx="41740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PRE-ASSESSMENT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B66EE-D428-CF80-8138-FFEA8C7DCD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2569"/>
          <a:stretch/>
        </p:blipFill>
        <p:spPr>
          <a:xfrm>
            <a:off x="9014067" y="1298269"/>
            <a:ext cx="1606266" cy="2105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23B77-43F9-49DC-5770-384E36B89E83}"/>
              </a:ext>
            </a:extLst>
          </p:cNvPr>
          <p:cNvSpPr txBox="1"/>
          <p:nvPr/>
        </p:nvSpPr>
        <p:spPr>
          <a:xfrm>
            <a:off x="892621" y="2175981"/>
            <a:ext cx="987240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Which relative pronoun is used for things or animals?</a:t>
            </a:r>
          </a:p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1) who                   2) which                   3) whom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Choose the correct relative pronoun to complete the sentence: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The girl ______ book was lost is looking for it.</a:t>
            </a:r>
          </a:p>
          <a:p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1) whose                  2) which                   3) that</a:t>
            </a:r>
          </a:p>
          <a:p>
            <a:br>
              <a:rPr lang="en-US" sz="2400" dirty="0"/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64D4A-64FD-3A1C-4A65-D4D813AA72A6}"/>
              </a:ext>
            </a:extLst>
          </p:cNvPr>
          <p:cNvSpPr/>
          <p:nvPr/>
        </p:nvSpPr>
        <p:spPr>
          <a:xfrm>
            <a:off x="10889781" y="2394566"/>
            <a:ext cx="1005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984792510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E6CA-572E-42D7-8C20-700C9414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B8898-DDF4-4C4B-9171-3AA73833E775}"/>
              </a:ext>
            </a:extLst>
          </p:cNvPr>
          <p:cNvSpPr txBox="1"/>
          <p:nvPr/>
        </p:nvSpPr>
        <p:spPr>
          <a:xfrm>
            <a:off x="1090127" y="695045"/>
            <a:ext cx="849474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London, which is the capital of the UK, is a huge city.   N</a:t>
            </a:r>
          </a:p>
          <a:p>
            <a:endParaRPr lang="en-US" sz="2800" dirty="0"/>
          </a:p>
          <a:p>
            <a:r>
              <a:rPr lang="en-US" sz="2800" dirty="0"/>
              <a:t>The boy who solved the puzzle was praised by the teacher.       D</a:t>
            </a:r>
          </a:p>
          <a:p>
            <a:endParaRPr lang="en-US" sz="2800" dirty="0"/>
          </a:p>
          <a:p>
            <a:r>
              <a:rPr lang="en-US" sz="2800" dirty="0"/>
              <a:t>The package, which my brother sent, reached me this morning.             D</a:t>
            </a:r>
          </a:p>
          <a:p>
            <a:endParaRPr lang="en-US" sz="2800" dirty="0"/>
          </a:p>
          <a:p>
            <a:r>
              <a:rPr lang="en-US" sz="2800" dirty="0"/>
              <a:t>The city, which is usually crowded with people, seems to be abandoned.         N</a:t>
            </a:r>
          </a:p>
          <a:p>
            <a:endParaRPr lang="en-US" sz="2800" dirty="0"/>
          </a:p>
          <a:p>
            <a:r>
              <a:rPr lang="en-US" sz="2800" dirty="0"/>
              <a:t>The man whose mobile was ringing did not know what to do.           D</a:t>
            </a:r>
          </a:p>
        </p:txBody>
      </p:sp>
    </p:spTree>
    <p:extLst>
      <p:ext uri="{BB962C8B-B14F-4D97-AF65-F5344CB8AC3E}">
        <p14:creationId xmlns:p14="http://schemas.microsoft.com/office/powerpoint/2010/main" val="3636807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64" y="250235"/>
            <a:ext cx="8814163" cy="64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1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6" y="575854"/>
            <a:ext cx="11344301" cy="45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18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3" y="887185"/>
            <a:ext cx="11464694" cy="43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9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B014-D0C5-833D-DEC5-BE0D2518C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E384DA2B-679D-1876-04A3-7B57E84AE641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3E8F67C-2BF5-24AC-2F8C-686E47451EC4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6050940-D540-3F51-5BBF-949D43484C66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20784DA-4213-4DF2-C518-05CD259E890C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257EA3-0BEB-440E-862F-12C74EB4D181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4126937F-5F38-E2EA-FF48-1EB902FA0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B9EB3E-CAA6-0EBF-1D93-DA041B4F1AF4}"/>
              </a:ext>
            </a:extLst>
          </p:cNvPr>
          <p:cNvGrpSpPr/>
          <p:nvPr/>
        </p:nvGrpSpPr>
        <p:grpSpPr>
          <a:xfrm>
            <a:off x="10866475" y="141191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1318BECD-8422-BF06-2E3A-50EB59B8CFC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DD6F6EA-1661-6F9C-889D-6BA2CB1364F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17894E1-4077-C12A-C4AD-A02A502DDF1C}"/>
              </a:ext>
            </a:extLst>
          </p:cNvPr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AFC6BBAC-1A87-2ABA-777B-7AEEC11E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07C1E01-1531-C61D-6D9B-42A2D03316F2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5EE55-5278-D700-8895-1806AA5FF78C}"/>
              </a:ext>
            </a:extLst>
          </p:cNvPr>
          <p:cNvSpPr txBox="1"/>
          <p:nvPr/>
        </p:nvSpPr>
        <p:spPr>
          <a:xfrm>
            <a:off x="649634" y="1668695"/>
            <a:ext cx="23403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7E2B33-C756-4B42-81C7-3C99633E121B}"/>
              </a:ext>
            </a:extLst>
          </p:cNvPr>
          <p:cNvSpPr txBox="1"/>
          <p:nvPr/>
        </p:nvSpPr>
        <p:spPr>
          <a:xfrm>
            <a:off x="3059723" y="3107789"/>
            <a:ext cx="611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https://create.kahoot.it/details/58082f06-b5b6-48f1-85dc-e36318f61a32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62322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66930"/>
              <a:ext cx="1299081" cy="5583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590342" y="1475515"/>
            <a:ext cx="41740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PRE-ASSESSMENT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B66EE-D428-CF80-8138-FFEA8C7DCD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2569"/>
          <a:stretch/>
        </p:blipFill>
        <p:spPr>
          <a:xfrm>
            <a:off x="9181485" y="4507126"/>
            <a:ext cx="1606266" cy="2105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23B77-43F9-49DC-5770-384E36B89E83}"/>
              </a:ext>
            </a:extLst>
          </p:cNvPr>
          <p:cNvSpPr txBox="1"/>
          <p:nvPr/>
        </p:nvSpPr>
        <p:spPr>
          <a:xfrm>
            <a:off x="892621" y="2175981"/>
            <a:ext cx="98724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Choose the correct relative pronoun to complete the sentence: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/>
              <a:t>My brother </a:t>
            </a:r>
            <a:r>
              <a:rPr lang="en-US" sz="2400" u="sng" dirty="0"/>
              <a:t>who lives in London </a:t>
            </a:r>
            <a:r>
              <a:rPr lang="en-US" sz="2400" dirty="0"/>
              <a:t>is a doctor.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1) defining                   2) non-defining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Morocco, </a:t>
            </a:r>
            <a:r>
              <a:rPr lang="en-US" sz="2400" b="1" u="sng" dirty="0"/>
              <a:t>which is in North Africa</a:t>
            </a:r>
            <a:r>
              <a:rPr lang="en-US" sz="2400" dirty="0"/>
              <a:t>, attracts many tourists every year.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1) defining                   2) non-defining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400" dirty="0"/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64D4A-64FD-3A1C-4A65-D4D813AA72A6}"/>
              </a:ext>
            </a:extLst>
          </p:cNvPr>
          <p:cNvSpPr/>
          <p:nvPr/>
        </p:nvSpPr>
        <p:spPr>
          <a:xfrm>
            <a:off x="10889781" y="2394566"/>
            <a:ext cx="1005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3607688687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D33696CB-E111-46CA-814A-2A1846C75E57}"/>
              </a:ext>
            </a:extLst>
          </p:cNvPr>
          <p:cNvSpPr/>
          <p:nvPr/>
        </p:nvSpPr>
        <p:spPr>
          <a:xfrm>
            <a:off x="755283" y="482469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A791A-53A8-439E-9B9E-42AF05B3FB6D}"/>
              </a:ext>
            </a:extLst>
          </p:cNvPr>
          <p:cNvSpPr txBox="1"/>
          <p:nvPr/>
        </p:nvSpPr>
        <p:spPr>
          <a:xfrm>
            <a:off x="375138" y="2553791"/>
            <a:ext cx="87688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/>
              <a:t>My brother who lives in London is a doctor.</a:t>
            </a:r>
            <a:r>
              <a:rPr lang="en-US" sz="4800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b="1" dirty="0"/>
              <a:t>My brother, who lives in London, is a doctor.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3384E-0EDC-4B82-A205-A0F0E1E4FE55}"/>
              </a:ext>
            </a:extLst>
          </p:cNvPr>
          <p:cNvSpPr txBox="1"/>
          <p:nvPr/>
        </p:nvSpPr>
        <p:spPr>
          <a:xfrm>
            <a:off x="1352062" y="930031"/>
            <a:ext cx="6611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sentence suggests that you  have more than one brother?</a:t>
            </a:r>
          </a:p>
        </p:txBody>
      </p:sp>
      <p:pic>
        <p:nvPicPr>
          <p:cNvPr id="1026" name="Picture 2" descr="Buzz In - App on Amazon Appstore">
            <a:extLst>
              <a:ext uri="{FF2B5EF4-FFF2-40B4-BE49-F238E27FC236}">
                <a16:creationId xmlns:a16="http://schemas.microsoft.com/office/drawing/2014/main" id="{92B7A9F3-8D10-4652-AD44-312B570A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23" y="10913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48C95-2F03-9435-AB29-6F6D9C9F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046F2A61-88BA-7AB4-E1E7-2AD5AADCBDEB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D65069E-590F-25BD-369D-EA5EDF08456A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8657502-97EA-EC7F-021F-C57CF50AE863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96238FE-F1B8-B631-4B00-3B82110FC9FE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C77F3-B722-05DC-D092-F67A97D19634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5F352C8-D69B-77F2-FCBA-B0B8670E3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084CB2-EEBC-094C-8DE6-9C4CAF37B94A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837F5D27-4F85-98A6-87BC-A39B6B2881A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5ECFF3F-CF00-656F-149C-3DF20B90E2DB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E9FF4A05-BF80-74C0-6E0A-802A0624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679A1EC-FAF7-1FA9-58B5-7CF0F8C4D4DF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B960A-113E-82A9-8CDC-FCF7D3600EB5}"/>
              </a:ext>
            </a:extLst>
          </p:cNvPr>
          <p:cNvSpPr txBox="1"/>
          <p:nvPr/>
        </p:nvSpPr>
        <p:spPr>
          <a:xfrm>
            <a:off x="692759" y="1607140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6469C-9535-EE23-1A9D-F8D0C4991192}"/>
              </a:ext>
            </a:extLst>
          </p:cNvPr>
          <p:cNvSpPr txBox="1"/>
          <p:nvPr/>
        </p:nvSpPr>
        <p:spPr>
          <a:xfrm>
            <a:off x="542538" y="2518340"/>
            <a:ext cx="6117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6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then add an adjectival clause to the sentence below.</a:t>
            </a:r>
            <a:endParaRPr lang="en-US" sz="2400" dirty="0">
              <a:latin typeface="Abadi" panose="020B0604020104020204" pitchFamily="34" charset="0"/>
            </a:endParaRPr>
          </a:p>
        </p:txBody>
      </p:sp>
      <p:pic>
        <p:nvPicPr>
          <p:cNvPr id="2050" name="Picture 2" descr="Critical Thinking Exercises - WATCH CDC">
            <a:extLst>
              <a:ext uri="{FF2B5EF4-FFF2-40B4-BE49-F238E27FC236}">
                <a16:creationId xmlns:a16="http://schemas.microsoft.com/office/drawing/2014/main" id="{E08B734E-E1BC-2548-5CCC-E7BB4448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70" y="2263836"/>
            <a:ext cx="1080152" cy="11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2D696-1F6A-36A2-C7C0-C2429D0F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86" y="5399225"/>
            <a:ext cx="3378935" cy="11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B4EE2B-EB2A-3AC6-177D-BB6AB66800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2569"/>
          <a:stretch/>
        </p:blipFill>
        <p:spPr>
          <a:xfrm>
            <a:off x="10926020" y="4639855"/>
            <a:ext cx="1083388" cy="1095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7F5CBB-DE2F-6205-4E58-70C0998B7E14}"/>
                  </a:ext>
                </a:extLst>
              </p14:cNvPr>
              <p14:cNvContentPartPr/>
              <p14:nvPr/>
            </p14:nvContentPartPr>
            <p14:xfrm>
              <a:off x="2994520" y="35729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7F5CBB-DE2F-6205-4E58-70C0998B7E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85520" y="351927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1C33E9-E61E-52FA-4DCF-2303F255A039}"/>
                  </a:ext>
                </a:extLst>
              </p14:cNvPr>
              <p14:cNvContentPartPr/>
              <p14:nvPr/>
            </p14:nvContentPartPr>
            <p14:xfrm>
              <a:off x="1635520" y="244935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1C33E9-E61E-52FA-4DCF-2303F255A0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9400" y="2443234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6CDA963-5309-7E3D-07B8-A170F85B96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1854" y="1510532"/>
            <a:ext cx="2824011" cy="401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7CE792-47F1-7DCD-F290-209E1C6C7B2F}"/>
              </a:ext>
            </a:extLst>
          </p:cNvPr>
          <p:cNvSpPr/>
          <p:nvPr/>
        </p:nvSpPr>
        <p:spPr>
          <a:xfrm>
            <a:off x="556504" y="3644899"/>
            <a:ext cx="6398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saw a baby.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saw a baby ……………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229827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AE068-92BB-0328-C326-A14787F29D92}"/>
              </a:ext>
            </a:extLst>
          </p:cNvPr>
          <p:cNvSpPr txBox="1"/>
          <p:nvPr/>
        </p:nvSpPr>
        <p:spPr>
          <a:xfrm>
            <a:off x="677879" y="1610350"/>
            <a:ext cx="43042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Formative Assessment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FDDFF-1673-4432-F488-4F0DE01379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2569"/>
          <a:stretch/>
        </p:blipFill>
        <p:spPr>
          <a:xfrm>
            <a:off x="10763742" y="2040588"/>
            <a:ext cx="1404586" cy="1537907"/>
          </a:xfrm>
          <a:prstGeom prst="rect">
            <a:avLst/>
          </a:prstGeom>
        </p:spPr>
      </p:pic>
      <p:pic>
        <p:nvPicPr>
          <p:cNvPr id="13" name="Picture 12" descr="Discussion – Teaching Strategies">
            <a:extLst>
              <a:ext uri="{FF2B5EF4-FFF2-40B4-BE49-F238E27FC236}">
                <a16:creationId xmlns:a16="http://schemas.microsoft.com/office/drawing/2014/main" id="{91578082-4E47-3407-E9B2-03B39055C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4" b="18430"/>
          <a:stretch/>
        </p:blipFill>
        <p:spPr bwMode="auto">
          <a:xfrm>
            <a:off x="8127566" y="1386903"/>
            <a:ext cx="1764833" cy="11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9C3594-183C-3287-63E9-B3352A8D3F31}"/>
              </a:ext>
            </a:extLst>
          </p:cNvPr>
          <p:cNvSpPr/>
          <p:nvPr/>
        </p:nvSpPr>
        <p:spPr>
          <a:xfrm>
            <a:off x="772160" y="4220732"/>
            <a:ext cx="345440" cy="244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8A63C8A-9C7A-D4CA-6C2C-0844212A3D24}"/>
              </a:ext>
            </a:extLst>
          </p:cNvPr>
          <p:cNvSpPr/>
          <p:nvPr/>
        </p:nvSpPr>
        <p:spPr>
          <a:xfrm>
            <a:off x="772160" y="4631574"/>
            <a:ext cx="345440" cy="24427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1D036E-E16B-5B17-E29F-2B2D4B18E423}"/>
              </a:ext>
            </a:extLst>
          </p:cNvPr>
          <p:cNvSpPr/>
          <p:nvPr/>
        </p:nvSpPr>
        <p:spPr>
          <a:xfrm>
            <a:off x="772160" y="5098225"/>
            <a:ext cx="345440" cy="24427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B2E7E72-7FEF-F5D0-3B35-61FB8E68247F}"/>
              </a:ext>
            </a:extLst>
          </p:cNvPr>
          <p:cNvSpPr/>
          <p:nvPr/>
        </p:nvSpPr>
        <p:spPr>
          <a:xfrm>
            <a:off x="772160" y="5572291"/>
            <a:ext cx="345440" cy="2442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A4DF4-725A-0A90-FDB5-35A6A4F3EA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583" t="50000" r="27000" b="18292"/>
          <a:stretch/>
        </p:blipFill>
        <p:spPr>
          <a:xfrm>
            <a:off x="1239520" y="2627509"/>
            <a:ext cx="9033748" cy="3711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796C0-855B-AAF4-603C-10AFF3421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845" y="1493460"/>
            <a:ext cx="1316081" cy="13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217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07:00 minutes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AE068-92BB-0328-C326-A14787F29D92}"/>
              </a:ext>
            </a:extLst>
          </p:cNvPr>
          <p:cNvSpPr txBox="1"/>
          <p:nvPr/>
        </p:nvSpPr>
        <p:spPr>
          <a:xfrm>
            <a:off x="478560" y="1345529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Relative pronouns part 1">
            <a:hlinkClick r:id="" action="ppaction://media"/>
            <a:extLst>
              <a:ext uri="{FF2B5EF4-FFF2-40B4-BE49-F238E27FC236}">
                <a16:creationId xmlns:a16="http://schemas.microsoft.com/office/drawing/2014/main" id="{1B4FD3A1-F693-C145-AB0E-42862D0EC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439" y="1968019"/>
            <a:ext cx="7916272" cy="44529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E9BAE-2DCA-1A6D-1845-58DA28AF7AAE}"/>
              </a:ext>
            </a:extLst>
          </p:cNvPr>
          <p:cNvSpPr/>
          <p:nvPr/>
        </p:nvSpPr>
        <p:spPr>
          <a:xfrm>
            <a:off x="8018602" y="1375759"/>
            <a:ext cx="332122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notes 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watching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7C7120-8405-9FE7-C7EF-B65B43E51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769" y="2680671"/>
            <a:ext cx="1560894" cy="14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67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35B59-2932-424D-81DA-10D020EA2A07}"/>
              </a:ext>
            </a:extLst>
          </p:cNvPr>
          <p:cNvSpPr txBox="1"/>
          <p:nvPr/>
        </p:nvSpPr>
        <p:spPr>
          <a:xfrm>
            <a:off x="961292" y="711200"/>
            <a:ext cx="100662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is the man.                 The man stole my car.</a:t>
            </a:r>
          </a:p>
          <a:p>
            <a:endParaRPr lang="en-US" sz="4000" dirty="0"/>
          </a:p>
          <a:p>
            <a:r>
              <a:rPr lang="en-US" sz="4000" b="1" dirty="0">
                <a:highlight>
                  <a:srgbClr val="FFFF00"/>
                </a:highlight>
              </a:rPr>
              <a:t>This is the man </a:t>
            </a:r>
            <a:r>
              <a:rPr lang="en-US" sz="4000" u="sng" dirty="0">
                <a:highlight>
                  <a:srgbClr val="00FFFF"/>
                </a:highlight>
              </a:rPr>
              <a:t>who</a:t>
            </a:r>
            <a:r>
              <a:rPr lang="en-US" sz="4000" dirty="0">
                <a:highlight>
                  <a:srgbClr val="00FFFF"/>
                </a:highlight>
              </a:rPr>
              <a:t> stole my car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D8B67-A607-43FF-BFC6-CD57CE6290F5}"/>
              </a:ext>
            </a:extLst>
          </p:cNvPr>
          <p:cNvSpPr/>
          <p:nvPr/>
        </p:nvSpPr>
        <p:spPr>
          <a:xfrm>
            <a:off x="1524000" y="2696308"/>
            <a:ext cx="2117969" cy="131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Main clause /Independent clause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6C0558-0C9A-4A1D-9CFD-9382D01BC16D}"/>
              </a:ext>
            </a:extLst>
          </p:cNvPr>
          <p:cNvSpPr/>
          <p:nvPr/>
        </p:nvSpPr>
        <p:spPr>
          <a:xfrm>
            <a:off x="4935414" y="2637692"/>
            <a:ext cx="2117969" cy="131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Relative clause /Dependent clause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67D37-EED6-47F7-8B97-7D81661857F5}"/>
              </a:ext>
            </a:extLst>
          </p:cNvPr>
          <p:cNvSpPr/>
          <p:nvPr/>
        </p:nvSpPr>
        <p:spPr>
          <a:xfrm>
            <a:off x="4349263" y="1384300"/>
            <a:ext cx="1012092" cy="58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Relative pronoun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05B70-E2F5-4EC3-9072-32479FB669DB}"/>
              </a:ext>
            </a:extLst>
          </p:cNvPr>
          <p:cNvSpPr txBox="1"/>
          <p:nvPr/>
        </p:nvSpPr>
        <p:spPr>
          <a:xfrm>
            <a:off x="2852615" y="4827369"/>
            <a:ext cx="3782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Who  - people(subject)</a:t>
            </a:r>
          </a:p>
        </p:txBody>
      </p:sp>
    </p:spTree>
    <p:extLst>
      <p:ext uri="{BB962C8B-B14F-4D97-AF65-F5344CB8AC3E}">
        <p14:creationId xmlns:p14="http://schemas.microsoft.com/office/powerpoint/2010/main" val="396699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1433838"/>
            <a:ext cx="11200674" cy="3280402"/>
          </a:xfrm>
        </p:spPr>
        <p:txBody>
          <a:bodyPr/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1. The author  </a:t>
            </a:r>
            <a:r>
              <a:rPr lang="en-US" b="1" dirty="0">
                <a:solidFill>
                  <a:srgbClr val="FF0000"/>
                </a:solidFill>
                <a:highlight>
                  <a:srgbClr val="00FFFF"/>
                </a:highlight>
              </a:rPr>
              <a:t>whom I talked to </a:t>
            </a:r>
            <a:r>
              <a:rPr lang="en-US" b="1" dirty="0">
                <a:solidFill>
                  <a:schemeClr val="tx1"/>
                </a:solidFill>
              </a:rPr>
              <a:t>is well-known.              </a:t>
            </a: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2400" b="1" dirty="0"/>
              <a:t>The action is “ I talked to”</a:t>
            </a:r>
            <a:br>
              <a:rPr lang="en-US" sz="2400" b="1" dirty="0"/>
            </a:br>
            <a:r>
              <a:rPr lang="en-US" sz="2400" b="1" dirty="0"/>
              <a:t>who is doing the talking? I </a:t>
            </a:r>
            <a:br>
              <a:rPr lang="en-US" sz="2400" b="1" dirty="0"/>
            </a:br>
            <a:r>
              <a:rPr lang="en-US" sz="2400" b="1" dirty="0"/>
              <a:t>Who is receiving the action? The author (object)</a:t>
            </a:r>
            <a:br>
              <a:rPr lang="en-US" sz="1600" b="1" dirty="0"/>
            </a:br>
            <a:br>
              <a:rPr lang="en-US" sz="1600" b="1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206" y="431074"/>
            <a:ext cx="3118615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Whom(objects)</a:t>
            </a:r>
            <a:r>
              <a:rPr lang="en-US" dirty="0"/>
              <a:t> </a:t>
            </a:r>
          </a:p>
        </p:txBody>
      </p:sp>
      <p:sp>
        <p:nvSpPr>
          <p:cNvPr id="9" name="Curved Down Arrow 4">
            <a:extLst>
              <a:ext uri="{FF2B5EF4-FFF2-40B4-BE49-F238E27FC236}">
                <a16:creationId xmlns:a16="http://schemas.microsoft.com/office/drawing/2014/main" id="{60C680A1-2F44-49D0-AB2E-8573A9A67759}"/>
              </a:ext>
            </a:extLst>
          </p:cNvPr>
          <p:cNvSpPr/>
          <p:nvPr/>
        </p:nvSpPr>
        <p:spPr>
          <a:xfrm rot="10967423" flipV="1">
            <a:off x="3094433" y="1015812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449C6-D436-44BF-B97A-86B7066DEEE8}"/>
              </a:ext>
            </a:extLst>
          </p:cNvPr>
          <p:cNvSpPr txBox="1"/>
          <p:nvPr/>
        </p:nvSpPr>
        <p:spPr>
          <a:xfrm>
            <a:off x="5458823" y="2205910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+ verb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19662-4DB6-4F79-A2AA-6FB919CF5481}"/>
              </a:ext>
            </a:extLst>
          </p:cNvPr>
          <p:cNvSpPr txBox="1"/>
          <p:nvPr/>
        </p:nvSpPr>
        <p:spPr>
          <a:xfrm>
            <a:off x="1046480" y="4003040"/>
            <a:ext cx="9672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author </a:t>
            </a:r>
            <a:r>
              <a:rPr lang="en-US" sz="3600" b="1" dirty="0">
                <a:solidFill>
                  <a:srgbClr val="FF0000"/>
                </a:solidFill>
              </a:rPr>
              <a:t>who talked to me </a:t>
            </a:r>
            <a:r>
              <a:rPr lang="en-US" sz="3600" dirty="0"/>
              <a:t>is well-known.</a:t>
            </a:r>
          </a:p>
          <a:p>
            <a:r>
              <a:rPr lang="en-US" sz="3600" b="1" dirty="0"/>
              <a:t>The action is “ talked to”</a:t>
            </a:r>
            <a:br>
              <a:rPr lang="en-US" sz="3600" b="1" dirty="0"/>
            </a:br>
            <a:r>
              <a:rPr lang="en-US" sz="3600" b="1" dirty="0"/>
              <a:t>who is doing the talking? The author( subject)</a:t>
            </a:r>
            <a:br>
              <a:rPr lang="en-US" sz="3600" b="1" dirty="0"/>
            </a:br>
            <a:r>
              <a:rPr lang="en-US" sz="3600" b="1" dirty="0"/>
              <a:t>Who is receiving the action? me</a:t>
            </a:r>
            <a:br>
              <a:rPr lang="en-US" sz="2400" b="1" dirty="0"/>
            </a:b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12" name="Curved Down Arrow 4">
            <a:extLst>
              <a:ext uri="{FF2B5EF4-FFF2-40B4-BE49-F238E27FC236}">
                <a16:creationId xmlns:a16="http://schemas.microsoft.com/office/drawing/2014/main" id="{15ED3A6A-7CBD-4E5D-9C1E-AFF866996348}"/>
              </a:ext>
            </a:extLst>
          </p:cNvPr>
          <p:cNvSpPr/>
          <p:nvPr/>
        </p:nvSpPr>
        <p:spPr>
          <a:xfrm rot="10967423" flipV="1">
            <a:off x="2282764" y="3718657"/>
            <a:ext cx="1582813" cy="51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663"/>
            <a:ext cx="10437223" cy="5360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1- My previous house, </a:t>
            </a:r>
            <a:r>
              <a:rPr lang="en-US" b="1" dirty="0">
                <a:solidFill>
                  <a:srgbClr val="FF0000"/>
                </a:solidFill>
              </a:rPr>
              <a:t>which was quite small</a:t>
            </a:r>
            <a:r>
              <a:rPr lang="en-US" b="1" dirty="0">
                <a:solidFill>
                  <a:schemeClr val="tx1"/>
                </a:solidFill>
              </a:rPr>
              <a:t>, was in Coventry.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2- I did well in chemistry, </a:t>
            </a:r>
            <a:r>
              <a:rPr lang="en-US" b="1" dirty="0">
                <a:solidFill>
                  <a:srgbClr val="FF0000"/>
                </a:solidFill>
              </a:rPr>
              <a:t>which was always my favorite subject.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3- The car </a:t>
            </a:r>
            <a:r>
              <a:rPr lang="en-US" b="1" dirty="0">
                <a:solidFill>
                  <a:srgbClr val="FF0000"/>
                </a:solidFill>
              </a:rPr>
              <a:t>which I like to own </a:t>
            </a:r>
            <a:r>
              <a:rPr lang="en-US" b="1" dirty="0">
                <a:solidFill>
                  <a:schemeClr val="tx1"/>
                </a:solidFill>
              </a:rPr>
              <a:t>is very expensive . 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5201920"/>
            <a:ext cx="3296194" cy="950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Things</a:t>
            </a:r>
            <a:r>
              <a:rPr lang="en-US" dirty="0"/>
              <a:t> </a:t>
            </a:r>
          </a:p>
        </p:txBody>
      </p:sp>
      <p:sp>
        <p:nvSpPr>
          <p:cNvPr id="6" name="Curved Down Arrow 4">
            <a:extLst>
              <a:ext uri="{FF2B5EF4-FFF2-40B4-BE49-F238E27FC236}">
                <a16:creationId xmlns:a16="http://schemas.microsoft.com/office/drawing/2014/main" id="{FC2F2134-64D8-49D0-BCC2-70848B29D95F}"/>
              </a:ext>
            </a:extLst>
          </p:cNvPr>
          <p:cNvSpPr/>
          <p:nvPr/>
        </p:nvSpPr>
        <p:spPr>
          <a:xfrm rot="10967423" flipV="1">
            <a:off x="5304593" y="1878286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4">
            <a:extLst>
              <a:ext uri="{FF2B5EF4-FFF2-40B4-BE49-F238E27FC236}">
                <a16:creationId xmlns:a16="http://schemas.microsoft.com/office/drawing/2014/main" id="{AE193D38-F4C1-4C60-ADC9-A3903D8E305B}"/>
              </a:ext>
            </a:extLst>
          </p:cNvPr>
          <p:cNvSpPr/>
          <p:nvPr/>
        </p:nvSpPr>
        <p:spPr>
          <a:xfrm rot="10967423" flipV="1">
            <a:off x="4061124" y="193376"/>
            <a:ext cx="2455036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4">
            <a:extLst>
              <a:ext uri="{FF2B5EF4-FFF2-40B4-BE49-F238E27FC236}">
                <a16:creationId xmlns:a16="http://schemas.microsoft.com/office/drawing/2014/main" id="{608E1EDB-B9A5-40D3-88F1-9C1EF2FF8ADB}"/>
              </a:ext>
            </a:extLst>
          </p:cNvPr>
          <p:cNvSpPr/>
          <p:nvPr/>
        </p:nvSpPr>
        <p:spPr>
          <a:xfrm rot="10971393" flipV="1">
            <a:off x="2734113" y="3666446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4" y="250859"/>
            <a:ext cx="10695576" cy="5215221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schemeClr val="tx1"/>
                </a:solidFill>
              </a:rPr>
              <a:t>I talked to a man.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His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  <a:r>
              <a:rPr lang="en-GB" sz="2800" b="1" dirty="0">
                <a:solidFill>
                  <a:srgbClr val="00B0F0"/>
                </a:solidFill>
              </a:rPr>
              <a:t>wife</a:t>
            </a:r>
            <a:r>
              <a:rPr lang="en-GB" sz="2800" dirty="0">
                <a:solidFill>
                  <a:srgbClr val="00B0F0"/>
                </a:solidFill>
              </a:rPr>
              <a:t> /the man’s wife </a:t>
            </a:r>
            <a:r>
              <a:rPr lang="en-GB" sz="2800" dirty="0">
                <a:solidFill>
                  <a:schemeClr val="tx1"/>
                </a:solidFill>
              </a:rPr>
              <a:t>had died the year before.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His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Her   + </a:t>
            </a:r>
            <a:r>
              <a:rPr lang="en-US" sz="2800" b="1" dirty="0">
                <a:solidFill>
                  <a:srgbClr val="00B0F0"/>
                </a:solidFill>
              </a:rPr>
              <a:t>Noun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Their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Our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  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I talked to a man </a:t>
            </a:r>
            <a:r>
              <a:rPr lang="en-US" sz="3600" b="1" u="sng" dirty="0">
                <a:solidFill>
                  <a:srgbClr val="FF0000"/>
                </a:solidFill>
              </a:rPr>
              <a:t>Whose</a:t>
            </a:r>
            <a:r>
              <a:rPr lang="en-US" sz="3600" dirty="0">
                <a:solidFill>
                  <a:srgbClr val="FF0000"/>
                </a:solidFill>
              </a:rPr>
              <a:t> wife had died the year before 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8" name="Curved Down Arrow 7"/>
          <p:cNvSpPr/>
          <p:nvPr/>
        </p:nvSpPr>
        <p:spPr>
          <a:xfrm flipH="1">
            <a:off x="3718556" y="2489200"/>
            <a:ext cx="995684" cy="5286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F8B5E-25E8-42EB-96FA-F5824EC73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E4694B-B94D-47AC-A6B9-1A1E20040DF6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customXml/itemProps3.xml><?xml version="1.0" encoding="utf-8"?>
<ds:datastoreItem xmlns:ds="http://schemas.openxmlformats.org/officeDocument/2006/customXml" ds:itemID="{6E5EFC3C-39EE-4ED2-B65C-6E1384AC1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2087</Words>
  <Application>Microsoft Office PowerPoint</Application>
  <PresentationFormat>Widescreen</PresentationFormat>
  <Paragraphs>372</Paragraphs>
  <Slides>48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Abadi</vt:lpstr>
      <vt:lpstr>Adobe Arabic</vt:lpstr>
      <vt:lpstr>-apple-system</vt:lpstr>
      <vt:lpstr>Arial</vt:lpstr>
      <vt:lpstr>Calibri</vt:lpstr>
      <vt:lpstr>Calibri Light</vt:lpstr>
      <vt:lpstr>Comic Sans MS</vt:lpstr>
      <vt:lpstr>Georgia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 author  whom I talked to is well-known.                 The action is “ I talked to” who is doing the talking? I  Who is receiving the action? The author (object)  </vt:lpstr>
      <vt:lpstr>1- My previous house, which was quite small, was in Coventry.  2- I did well in chemistry, which was always my favorite subject.  3- The car which I like to own is very expensive .    </vt:lpstr>
      <vt:lpstr>I talked to a man. His wife /the man’s wife had died the year before.                                  His                                  Her   + Noun                                  Their                                  Our                                        I talked to a man Whose wife had died the year before .    </vt:lpstr>
      <vt:lpstr>PowerPoint Presentation</vt:lpstr>
      <vt:lpstr>PowerPoint Presentation</vt:lpstr>
      <vt:lpstr>  This is the park where we first met.”    Central Park, where we first met, is very beautiful.”    Where” is a relative pronoun used to refer to a place. It introduces a relative clause giving more information about a location mentioned in the main clause.  </vt:lpstr>
      <vt:lpstr>1- There are many reasons why I love teaching . 2- It is the reason why I hate arguing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573</cp:revision>
  <cp:lastPrinted>2024-02-21T09:04:20Z</cp:lastPrinted>
  <dcterms:created xsi:type="dcterms:W3CDTF">2019-06-13T08:00:41Z</dcterms:created>
  <dcterms:modified xsi:type="dcterms:W3CDTF">2025-10-04T09:54:52Z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