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4" r:id="rId3"/>
    <p:sldId id="266" r:id="rId4"/>
    <p:sldId id="302" r:id="rId5"/>
    <p:sldId id="301" r:id="rId6"/>
    <p:sldId id="296" r:id="rId7"/>
    <p:sldId id="308" r:id="rId8"/>
    <p:sldId id="313" r:id="rId9"/>
    <p:sldId id="314" r:id="rId10"/>
    <p:sldId id="315" r:id="rId11"/>
    <p:sldId id="278" r:id="rId12"/>
    <p:sldId id="310" r:id="rId13"/>
    <p:sldId id="309" r:id="rId14"/>
    <p:sldId id="317" r:id="rId15"/>
    <p:sldId id="311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96" d="100"/>
          <a:sy n="96" d="100"/>
        </p:scale>
        <p:origin x="-178" y="-17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15732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6F202-E086-43E8-BC5F-C161767B9809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7564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6F202-E086-43E8-BC5F-C161767B9809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2965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127FC5-832B-4644-A7F9-542D62E73D51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07FF6-0570-4F06-A4EC-3BAD8706B0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2237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6F202-E086-43E8-BC5F-C161767B9809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0923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6F202-E086-43E8-BC5F-C161767B9809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0519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6F202-E086-43E8-BC5F-C161767B9809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1143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6F202-E086-43E8-BC5F-C161767B9809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9244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6F202-E086-43E8-BC5F-C161767B9809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1373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6F202-E086-43E8-BC5F-C161767B9809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2217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6F202-E086-43E8-BC5F-C161767B9809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7141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6F202-E086-43E8-BC5F-C161767B9809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524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C6F202-E086-43E8-BC5F-C161767B9809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978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microsoft.com/office/2007/relationships/hdphoto" Target="../media/hdphoto6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microsoft.com/office/2007/relationships/hdphoto" Target="../media/hdphoto5.wdp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12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6.png"/><Relationship Id="rId5" Type="http://schemas.openxmlformats.org/officeDocument/2006/relationships/image" Target="../media/image8.png"/><Relationship Id="rId10" Type="http://schemas.microsoft.com/office/2007/relationships/hdphoto" Target="../media/hdphoto4.wdp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0"/>
            <a:ext cx="2082800" cy="185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49927" y="1523997"/>
            <a:ext cx="10655886" cy="443198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ar-SA" sz="4400" dirty="0">
                <a:cs typeface="AGA Battouta Regular" pitchFamily="2" charset="-78"/>
              </a:rPr>
              <a:t>الوحدة : </a:t>
            </a:r>
            <a:r>
              <a:rPr lang="ar-JO" sz="4400" dirty="0">
                <a:cs typeface="AGA Battouta Regular" pitchFamily="2" charset="-78"/>
              </a:rPr>
              <a:t>الأولى </a:t>
            </a:r>
            <a:endParaRPr lang="ar-SA" sz="4400" dirty="0">
              <a:cs typeface="AGA Battouta Regular" pitchFamily="2" charset="-78"/>
            </a:endParaRPr>
          </a:p>
          <a:p>
            <a:pPr algn="r" rtl="1">
              <a:lnSpc>
                <a:spcPct val="150000"/>
              </a:lnSpc>
            </a:pPr>
            <a:r>
              <a:rPr lang="ar-SA" sz="4400" dirty="0">
                <a:cs typeface="AGA Battouta Regular" pitchFamily="2" charset="-78"/>
              </a:rPr>
              <a:t>الدرس :</a:t>
            </a:r>
            <a:r>
              <a:rPr lang="ar-JO" sz="4400" dirty="0">
                <a:cs typeface="AGA Battouta Regular" pitchFamily="2" charset="-78"/>
              </a:rPr>
              <a:t>أبني لغتي/ </a:t>
            </a:r>
            <a:r>
              <a:rPr lang="ar-JO" sz="4400" dirty="0" smtClean="0">
                <a:cs typeface="AGA Battouta Regular" pitchFamily="2" charset="-78"/>
              </a:rPr>
              <a:t>صور خبر  </a:t>
            </a:r>
            <a:r>
              <a:rPr lang="ar-JO" sz="4400" dirty="0">
                <a:cs typeface="AGA Battouta Regular" pitchFamily="2" charset="-78"/>
              </a:rPr>
              <a:t>( إنّ و أخواتها )                    </a:t>
            </a:r>
          </a:p>
          <a:p>
            <a:pPr algn="r" rtl="1">
              <a:lnSpc>
                <a:spcPct val="150000"/>
              </a:lnSpc>
            </a:pPr>
            <a:r>
              <a:rPr lang="ar-SA" sz="4400" dirty="0">
                <a:cs typeface="AGA Battouta Regular" pitchFamily="2" charset="-78"/>
              </a:rPr>
              <a:t>المبحث :  </a:t>
            </a:r>
            <a:r>
              <a:rPr lang="ar-JO" sz="4400" dirty="0">
                <a:cs typeface="AGA Battouta Regular" pitchFamily="2" charset="-78"/>
              </a:rPr>
              <a:t>اللّغة العربية </a:t>
            </a:r>
            <a:endParaRPr lang="ar-SA" sz="4400" dirty="0">
              <a:cs typeface="AGA Battouta Regular" pitchFamily="2" charset="-78"/>
            </a:endParaRPr>
          </a:p>
          <a:p>
            <a:pPr algn="r" rtl="1">
              <a:lnSpc>
                <a:spcPct val="150000"/>
              </a:lnSpc>
            </a:pPr>
            <a:r>
              <a:rPr lang="ar-SA" sz="4400" dirty="0">
                <a:cs typeface="AGA Battouta Regular" pitchFamily="2" charset="-78"/>
              </a:rPr>
              <a:t>الصف : </a:t>
            </a:r>
            <a:r>
              <a:rPr lang="ar-JO" sz="4400" dirty="0" smtClean="0">
                <a:cs typeface="AGA Battouta Regular" pitchFamily="2" charset="-78"/>
              </a:rPr>
              <a:t>التاسع الأساسي</a:t>
            </a:r>
            <a:r>
              <a:rPr lang="ar-SA" sz="4400" dirty="0" smtClean="0">
                <a:cs typeface="AGA Battouta Regular" pitchFamily="2" charset="-78"/>
              </a:rPr>
              <a:t> </a:t>
            </a:r>
            <a:endParaRPr lang="ar-JO" sz="4400" dirty="0">
              <a:cs typeface="AGA Battouta Regular" pitchFamily="2" charset="-78"/>
            </a:endParaRPr>
          </a:p>
          <a:p>
            <a:endParaRPr lang="ar-JO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642" y="0"/>
            <a:ext cx="5910202" cy="1857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1810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/>
          <p:cNvSpPr/>
          <p:nvPr/>
        </p:nvSpPr>
        <p:spPr>
          <a:xfrm>
            <a:off x="629920" y="1120985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36881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="" xmlns:a16="http://schemas.microsoft.com/office/drawing/2014/main" id="{55BD5D74-8B6B-B77B-CAED-CFAC384830F6}"/>
              </a:ext>
            </a:extLst>
          </p:cNvPr>
          <p:cNvGrpSpPr/>
          <p:nvPr/>
        </p:nvGrpSpPr>
        <p:grpSpPr>
          <a:xfrm>
            <a:off x="-100988" y="881448"/>
            <a:ext cx="1573020" cy="730155"/>
            <a:chOff x="7446246" y="205862"/>
            <a:chExt cx="1544854" cy="691058"/>
          </a:xfrm>
        </p:grpSpPr>
        <p:sp>
          <p:nvSpPr>
            <p:cNvPr id="28" name="Rounded Rectangle 10">
              <a:extLst>
                <a:ext uri="{FF2B5EF4-FFF2-40B4-BE49-F238E27FC236}">
                  <a16:creationId xmlns="" xmlns:a16="http://schemas.microsoft.com/office/drawing/2014/main" id="{2CF5BB96-A051-5086-27E8-62E8E656A25D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ounded Rectangle 13">
              <a:extLst>
                <a:ext uri="{FF2B5EF4-FFF2-40B4-BE49-F238E27FC236}">
                  <a16:creationId xmlns="" xmlns:a16="http://schemas.microsoft.com/office/drawing/2014/main" id="{7E73D375-E601-15FA-3CEE-05395CC61902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05:00 minutes</a:t>
              </a: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2025553" y="1244304"/>
            <a:ext cx="74635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JO" sz="2800" b="1" dirty="0" smtClean="0"/>
              <a:t> </a:t>
            </a:r>
            <a:endParaRPr lang="ar-SA" sz="2800" b="1" dirty="0"/>
          </a:p>
        </p:txBody>
      </p:sp>
      <p:pic>
        <p:nvPicPr>
          <p:cNvPr id="2" name="Picture 3">
            <a:extLst>
              <a:ext uri="{FF2B5EF4-FFF2-40B4-BE49-F238E27FC236}">
                <a16:creationId xmlns="" xmlns:a16="http://schemas.microsoft.com/office/drawing/2014/main" id="{2FC3215C-D3B7-6906-CC1F-48C6B21661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58" y="6237711"/>
            <a:ext cx="1411744" cy="598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Double Wave 14">
            <a:extLst>
              <a:ext uri="{FF2B5EF4-FFF2-40B4-BE49-F238E27FC236}">
                <a16:creationId xmlns="" xmlns:a16="http://schemas.microsoft.com/office/drawing/2014/main" id="{44B2AA15-E7BB-7122-785C-ED7DAD17C652}"/>
              </a:ext>
            </a:extLst>
          </p:cNvPr>
          <p:cNvSpPr/>
          <p:nvPr/>
        </p:nvSpPr>
        <p:spPr>
          <a:xfrm>
            <a:off x="7833685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 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اللغة العربية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16" name="Double Wave 15">
            <a:extLst>
              <a:ext uri="{FF2B5EF4-FFF2-40B4-BE49-F238E27FC236}">
                <a16:creationId xmlns="" xmlns:a16="http://schemas.microsoft.com/office/drawing/2014/main" id="{4A335203-27B6-95F2-F2D2-CF8C55DB284C}"/>
              </a:ext>
            </a:extLst>
          </p:cNvPr>
          <p:cNvSpPr/>
          <p:nvPr/>
        </p:nvSpPr>
        <p:spPr>
          <a:xfrm>
            <a:off x="5782044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التاسع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17" name="Double Wave 16">
            <a:extLst>
              <a:ext uri="{FF2B5EF4-FFF2-40B4-BE49-F238E27FC236}">
                <a16:creationId xmlns="" xmlns:a16="http://schemas.microsoft.com/office/drawing/2014/main" id="{7E7C796E-EC70-3B76-1C17-95125B8E0A36}"/>
              </a:ext>
            </a:extLst>
          </p:cNvPr>
          <p:cNvSpPr/>
          <p:nvPr/>
        </p:nvSpPr>
        <p:spPr>
          <a:xfrm>
            <a:off x="3825938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 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الثانية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18" name="Double Wave 17">
            <a:extLst>
              <a:ext uri="{FF2B5EF4-FFF2-40B4-BE49-F238E27FC236}">
                <a16:creationId xmlns="" xmlns:a16="http://schemas.microsoft.com/office/drawing/2014/main" id="{581E85C6-3A4B-94F3-9A02-BF31F8B0F422}"/>
              </a:ext>
            </a:extLst>
          </p:cNvPr>
          <p:cNvSpPr/>
          <p:nvPr/>
        </p:nvSpPr>
        <p:spPr>
          <a:xfrm>
            <a:off x="674285" y="603565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</a:p>
        </p:txBody>
      </p:sp>
      <p:sp>
        <p:nvSpPr>
          <p:cNvPr id="19" name="Footer Placeholder 6">
            <a:extLst>
              <a:ext uri="{FF2B5EF4-FFF2-40B4-BE49-F238E27FC236}">
                <a16:creationId xmlns="" xmlns:a16="http://schemas.microsoft.com/office/drawing/2014/main" id="{FDEF7492-71FD-420D-D3F0-2862B8A23B1E}"/>
              </a:ext>
            </a:extLst>
          </p:cNvPr>
          <p:cNvSpPr txBox="1">
            <a:spLocks/>
          </p:cNvSpPr>
          <p:nvPr/>
        </p:nvSpPr>
        <p:spPr>
          <a:xfrm>
            <a:off x="206116" y="45390"/>
            <a:ext cx="11852408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الكلية العلمية الإسلامية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			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 التاريخ : </a:t>
            </a:r>
          </a:p>
        </p:txBody>
      </p:sp>
      <p:pic>
        <p:nvPicPr>
          <p:cNvPr id="20" name="Picture 19" descr="A white card with yellow and red text&#10;&#10;Description automatically generated with medium confidence">
            <a:extLst>
              <a:ext uri="{FF2B5EF4-FFF2-40B4-BE49-F238E27FC236}">
                <a16:creationId xmlns:a16="http://schemas.microsoft.com/office/drawing/2014/main" xmlns="" id="{38A3ED3A-21D2-2501-347D-F8F7B7214C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160" y="1078660"/>
            <a:ext cx="9397914" cy="562081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69850" y="2926080"/>
            <a:ext cx="425394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JO" sz="3200" b="1" dirty="0" smtClean="0"/>
              <a:t>أدخل إن أو إحدى أخواتها على جملة:</a:t>
            </a:r>
          </a:p>
          <a:p>
            <a:pPr algn="r"/>
            <a:r>
              <a:rPr lang="ar-JO" sz="3200" b="1" dirty="0" smtClean="0"/>
              <a:t>السماءُ غيومها متلبدة.</a:t>
            </a:r>
          </a:p>
          <a:p>
            <a:pPr algn="r"/>
            <a:r>
              <a:rPr lang="ar-JO" sz="3200" b="1" dirty="0" smtClean="0"/>
              <a:t>وأحدث التغيير المناسب 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9219431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/>
          <p:cNvSpPr/>
          <p:nvPr/>
        </p:nvSpPr>
        <p:spPr>
          <a:xfrm>
            <a:off x="627937" y="1174542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36881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="" xmlns:a16="http://schemas.microsoft.com/office/drawing/2014/main" id="{55BD5D74-8B6B-B77B-CAED-CFAC384830F6}"/>
              </a:ext>
            </a:extLst>
          </p:cNvPr>
          <p:cNvGrpSpPr/>
          <p:nvPr/>
        </p:nvGrpSpPr>
        <p:grpSpPr>
          <a:xfrm>
            <a:off x="41638" y="1139784"/>
            <a:ext cx="1573020" cy="730155"/>
            <a:chOff x="7446246" y="205862"/>
            <a:chExt cx="1544854" cy="691058"/>
          </a:xfrm>
        </p:grpSpPr>
        <p:sp>
          <p:nvSpPr>
            <p:cNvPr id="28" name="Rounded Rectangle 10">
              <a:extLst>
                <a:ext uri="{FF2B5EF4-FFF2-40B4-BE49-F238E27FC236}">
                  <a16:creationId xmlns="" xmlns:a16="http://schemas.microsoft.com/office/drawing/2014/main" id="{2CF5BB96-A051-5086-27E8-62E8E656A25D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ounded Rectangle 13">
              <a:extLst>
                <a:ext uri="{FF2B5EF4-FFF2-40B4-BE49-F238E27FC236}">
                  <a16:creationId xmlns="" xmlns:a16="http://schemas.microsoft.com/office/drawing/2014/main" id="{7E73D375-E601-15FA-3CEE-05395CC61902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JO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 minutes</a:t>
              </a: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4379720" y="1174543"/>
            <a:ext cx="50860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2800" b="1" dirty="0"/>
              <a:t>التمايز :</a:t>
            </a:r>
          </a:p>
        </p:txBody>
      </p:sp>
      <p:pic>
        <p:nvPicPr>
          <p:cNvPr id="3" name="Picture 3">
            <a:extLst>
              <a:ext uri="{FF2B5EF4-FFF2-40B4-BE49-F238E27FC236}">
                <a16:creationId xmlns="" xmlns:a16="http://schemas.microsoft.com/office/drawing/2014/main" id="{98CF3D2C-7518-1C59-07D2-D99D7D11CE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43" y="6136308"/>
            <a:ext cx="1411744" cy="598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="" xmlns:a16="http://schemas.microsoft.com/office/drawing/2014/main" id="{C1FA06DE-A23B-76B2-893C-1A84942B03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0063" y="5253678"/>
            <a:ext cx="1041465" cy="1390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Double Wave 5">
            <a:extLst>
              <a:ext uri="{FF2B5EF4-FFF2-40B4-BE49-F238E27FC236}">
                <a16:creationId xmlns="" xmlns:a16="http://schemas.microsoft.com/office/drawing/2014/main" id="{023CF9D8-E0E0-9BB0-3985-5F6D8E0059FF}"/>
              </a:ext>
            </a:extLst>
          </p:cNvPr>
          <p:cNvSpPr/>
          <p:nvPr/>
        </p:nvSpPr>
        <p:spPr>
          <a:xfrm>
            <a:off x="7833685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 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اللغة العربية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7" name="Double Wave 6">
            <a:extLst>
              <a:ext uri="{FF2B5EF4-FFF2-40B4-BE49-F238E27FC236}">
                <a16:creationId xmlns="" xmlns:a16="http://schemas.microsoft.com/office/drawing/2014/main" id="{5224E00F-C540-037B-39CC-92C63D3283FF}"/>
              </a:ext>
            </a:extLst>
          </p:cNvPr>
          <p:cNvSpPr/>
          <p:nvPr/>
        </p:nvSpPr>
        <p:spPr>
          <a:xfrm>
            <a:off x="5782044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التاسع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8" name="Double Wave 7">
            <a:extLst>
              <a:ext uri="{FF2B5EF4-FFF2-40B4-BE49-F238E27FC236}">
                <a16:creationId xmlns="" xmlns:a16="http://schemas.microsoft.com/office/drawing/2014/main" id="{FF6962C2-12EB-DC64-CCA1-11030BCD7CE6}"/>
              </a:ext>
            </a:extLst>
          </p:cNvPr>
          <p:cNvSpPr/>
          <p:nvPr/>
        </p:nvSpPr>
        <p:spPr>
          <a:xfrm>
            <a:off x="3825938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 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الثانية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9" name="Double Wave 8">
            <a:extLst>
              <a:ext uri="{FF2B5EF4-FFF2-40B4-BE49-F238E27FC236}">
                <a16:creationId xmlns="" xmlns:a16="http://schemas.microsoft.com/office/drawing/2014/main" id="{43EA5D47-1F0F-B38B-026A-897F207A5107}"/>
              </a:ext>
            </a:extLst>
          </p:cNvPr>
          <p:cNvSpPr/>
          <p:nvPr/>
        </p:nvSpPr>
        <p:spPr>
          <a:xfrm>
            <a:off x="674285" y="603565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</a:p>
        </p:txBody>
      </p:sp>
      <p:sp>
        <p:nvSpPr>
          <p:cNvPr id="10" name="Footer Placeholder 6">
            <a:extLst>
              <a:ext uri="{FF2B5EF4-FFF2-40B4-BE49-F238E27FC236}">
                <a16:creationId xmlns="" xmlns:a16="http://schemas.microsoft.com/office/drawing/2014/main" id="{1FF843B8-3083-8218-550E-CE9AC665AB9F}"/>
              </a:ext>
            </a:extLst>
          </p:cNvPr>
          <p:cNvSpPr txBox="1">
            <a:spLocks/>
          </p:cNvSpPr>
          <p:nvPr/>
        </p:nvSpPr>
        <p:spPr>
          <a:xfrm>
            <a:off x="206116" y="45390"/>
            <a:ext cx="11852408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الكلية العلمية الإسلامية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			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 التاريخ : 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81740149-8BA6-3C7A-8731-C005DE8A5B42}"/>
              </a:ext>
            </a:extLst>
          </p:cNvPr>
          <p:cNvGrpSpPr/>
          <p:nvPr/>
        </p:nvGrpSpPr>
        <p:grpSpPr>
          <a:xfrm>
            <a:off x="3856862" y="1801699"/>
            <a:ext cx="2055138" cy="4382095"/>
            <a:chOff x="6287512" y="2493050"/>
            <a:chExt cx="2055138" cy="4382095"/>
          </a:xfrm>
        </p:grpSpPr>
        <p:sp>
          <p:nvSpPr>
            <p:cNvPr id="12" name="Shape 2">
              <a:extLst>
                <a:ext uri="{FF2B5EF4-FFF2-40B4-BE49-F238E27FC236}">
                  <a16:creationId xmlns="" xmlns:a16="http://schemas.microsoft.com/office/drawing/2014/main" id="{E7AC2A34-6142-E906-338F-AEC60747B39E}"/>
                </a:ext>
              </a:extLst>
            </p:cNvPr>
            <p:cNvSpPr/>
            <p:nvPr/>
          </p:nvSpPr>
          <p:spPr>
            <a:xfrm>
              <a:off x="7292935" y="2493050"/>
              <a:ext cx="44410" cy="4382095"/>
            </a:xfrm>
            <a:prstGeom prst="rect">
              <a:avLst/>
            </a:prstGeom>
            <a:solidFill>
              <a:srgbClr val="D7A1F7"/>
            </a:solidFill>
            <a:ln/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" name="Shape 3">
              <a:extLst>
                <a:ext uri="{FF2B5EF4-FFF2-40B4-BE49-F238E27FC236}">
                  <a16:creationId xmlns="" xmlns:a16="http://schemas.microsoft.com/office/drawing/2014/main" id="{7F6B48C4-E63C-C065-BC44-13176ABDEC50}"/>
                </a:ext>
              </a:extLst>
            </p:cNvPr>
            <p:cNvSpPr/>
            <p:nvPr/>
          </p:nvSpPr>
          <p:spPr>
            <a:xfrm>
              <a:off x="7565053" y="2894350"/>
              <a:ext cx="777597" cy="44410"/>
            </a:xfrm>
            <a:prstGeom prst="rect">
              <a:avLst/>
            </a:prstGeom>
            <a:solidFill>
              <a:srgbClr val="D7A1F7"/>
            </a:solidFill>
            <a:ln/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" name="Shape 4">
              <a:extLst>
                <a:ext uri="{FF2B5EF4-FFF2-40B4-BE49-F238E27FC236}">
                  <a16:creationId xmlns="" xmlns:a16="http://schemas.microsoft.com/office/drawing/2014/main" id="{638B7FF1-2629-0300-ECCB-FEBEDB7A220B}"/>
                </a:ext>
              </a:extLst>
            </p:cNvPr>
            <p:cNvSpPr/>
            <p:nvPr/>
          </p:nvSpPr>
          <p:spPr>
            <a:xfrm>
              <a:off x="7076816" y="2655884"/>
              <a:ext cx="499943" cy="499943"/>
            </a:xfrm>
            <a:prstGeom prst="roundRect">
              <a:avLst>
                <a:gd name="adj" fmla="val 20000"/>
              </a:avLst>
            </a:prstGeom>
            <a:solidFill>
              <a:srgbClr val="EBD0FB"/>
            </a:solidFill>
            <a:ln w="13811">
              <a:solidFill>
                <a:srgbClr val="D7A1F7"/>
              </a:solidFill>
              <a:prstDash val="solid"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" name="Text 5">
              <a:extLst>
                <a:ext uri="{FF2B5EF4-FFF2-40B4-BE49-F238E27FC236}">
                  <a16:creationId xmlns="" xmlns:a16="http://schemas.microsoft.com/office/drawing/2014/main" id="{26859F2F-3E10-7852-2CE4-C439CF85BD63}"/>
                </a:ext>
              </a:extLst>
            </p:cNvPr>
            <p:cNvSpPr/>
            <p:nvPr/>
          </p:nvSpPr>
          <p:spPr>
            <a:xfrm>
              <a:off x="7223105" y="2708315"/>
              <a:ext cx="183952" cy="416481"/>
            </a:xfrm>
            <a:prstGeom prst="rect">
              <a:avLst/>
            </a:prstGeom>
            <a:noFill/>
            <a:ln/>
          </p:spPr>
          <p:txBody>
            <a:bodyPr wrap="none" rtlCol="0" anchor="t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ts val="328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24" b="1" i="0" u="none" strike="noStrike" kern="0" cap="none" spc="-52" normalizeH="0" baseline="0" noProof="0" dirty="0">
                  <a:ln>
                    <a:noFill/>
                  </a:ln>
                  <a:solidFill>
                    <a:srgbClr val="272525"/>
                  </a:solidFill>
                  <a:effectLst/>
                  <a:uLnTx/>
                  <a:uFillTx/>
                  <a:latin typeface="adonis-web" pitchFamily="34" charset="0"/>
                  <a:ea typeface="adonis-web" pitchFamily="34" charset="-122"/>
                  <a:cs typeface="adonis-web" pitchFamily="34" charset="-120"/>
                </a:rPr>
                <a:t>1</a:t>
              </a:r>
              <a:endParaRPr kumimoji="0" lang="en-US" sz="2624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" name="Shape 8">
              <a:extLst>
                <a:ext uri="{FF2B5EF4-FFF2-40B4-BE49-F238E27FC236}">
                  <a16:creationId xmlns="" xmlns:a16="http://schemas.microsoft.com/office/drawing/2014/main" id="{87F88120-07C1-DA73-FE01-511617E1C071}"/>
                </a:ext>
              </a:extLst>
            </p:cNvPr>
            <p:cNvSpPr/>
            <p:nvPr/>
          </p:nvSpPr>
          <p:spPr>
            <a:xfrm>
              <a:off x="6287512" y="4005203"/>
              <a:ext cx="777597" cy="44410"/>
            </a:xfrm>
            <a:prstGeom prst="rect">
              <a:avLst/>
            </a:prstGeom>
            <a:solidFill>
              <a:srgbClr val="D7A1F7"/>
            </a:solidFill>
            <a:ln/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" name="Shape 9">
              <a:extLst>
                <a:ext uri="{FF2B5EF4-FFF2-40B4-BE49-F238E27FC236}">
                  <a16:creationId xmlns="" xmlns:a16="http://schemas.microsoft.com/office/drawing/2014/main" id="{2BC01055-80C0-77E7-B6B8-79D5B3349246}"/>
                </a:ext>
              </a:extLst>
            </p:cNvPr>
            <p:cNvSpPr/>
            <p:nvPr/>
          </p:nvSpPr>
          <p:spPr>
            <a:xfrm>
              <a:off x="7065109" y="3777496"/>
              <a:ext cx="499943" cy="499943"/>
            </a:xfrm>
            <a:prstGeom prst="roundRect">
              <a:avLst>
                <a:gd name="adj" fmla="val 20000"/>
              </a:avLst>
            </a:prstGeom>
            <a:solidFill>
              <a:srgbClr val="EBD0FB"/>
            </a:solidFill>
            <a:ln w="13811">
              <a:solidFill>
                <a:srgbClr val="D7A1F7"/>
              </a:solidFill>
              <a:prstDash val="solid"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" name="Text 10">
              <a:extLst>
                <a:ext uri="{FF2B5EF4-FFF2-40B4-BE49-F238E27FC236}">
                  <a16:creationId xmlns="" xmlns:a16="http://schemas.microsoft.com/office/drawing/2014/main" id="{8EE93098-4EC1-B0BB-5A82-76A76BDDFABD}"/>
                </a:ext>
              </a:extLst>
            </p:cNvPr>
            <p:cNvSpPr/>
            <p:nvPr/>
          </p:nvSpPr>
          <p:spPr>
            <a:xfrm>
              <a:off x="7223105" y="3819168"/>
              <a:ext cx="183952" cy="416481"/>
            </a:xfrm>
            <a:prstGeom prst="rect">
              <a:avLst/>
            </a:prstGeom>
            <a:noFill/>
            <a:ln/>
          </p:spPr>
          <p:txBody>
            <a:bodyPr wrap="none" rtlCol="0" anchor="t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ts val="328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JO" sz="2624" b="1" i="0" u="none" strike="noStrike" kern="0" cap="none" spc="-52" normalizeH="0" baseline="0" noProof="0" dirty="0" smtClean="0">
                  <a:ln>
                    <a:noFill/>
                  </a:ln>
                  <a:solidFill>
                    <a:srgbClr val="272525"/>
                  </a:solidFill>
                  <a:effectLst/>
                  <a:uLnTx/>
                  <a:uFillTx/>
                  <a:latin typeface="adonis-web" pitchFamily="34" charset="0"/>
                  <a:ea typeface="adonis-web" pitchFamily="34" charset="-122"/>
                  <a:cs typeface="adonis-web" pitchFamily="34" charset="-120"/>
                </a:rPr>
                <a:t>3</a:t>
              </a:r>
              <a:endParaRPr kumimoji="0" lang="en-US" sz="2624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" name="Shape 13">
              <a:extLst>
                <a:ext uri="{FF2B5EF4-FFF2-40B4-BE49-F238E27FC236}">
                  <a16:creationId xmlns="" xmlns:a16="http://schemas.microsoft.com/office/drawing/2014/main" id="{90D2BED4-4E81-51D4-EEE9-283E9A341BA1}"/>
                </a:ext>
              </a:extLst>
            </p:cNvPr>
            <p:cNvSpPr/>
            <p:nvPr/>
          </p:nvSpPr>
          <p:spPr>
            <a:xfrm>
              <a:off x="7565053" y="5196423"/>
              <a:ext cx="777597" cy="44410"/>
            </a:xfrm>
            <a:prstGeom prst="rect">
              <a:avLst/>
            </a:prstGeom>
            <a:solidFill>
              <a:srgbClr val="D7A1F7"/>
            </a:solidFill>
            <a:ln/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" name="Shape 14">
              <a:extLst>
                <a:ext uri="{FF2B5EF4-FFF2-40B4-BE49-F238E27FC236}">
                  <a16:creationId xmlns="" xmlns:a16="http://schemas.microsoft.com/office/drawing/2014/main" id="{F1EEB422-CD7D-C49E-AE4A-0F50444C3C4E}"/>
                </a:ext>
              </a:extLst>
            </p:cNvPr>
            <p:cNvSpPr/>
            <p:nvPr/>
          </p:nvSpPr>
          <p:spPr>
            <a:xfrm>
              <a:off x="7065109" y="4968716"/>
              <a:ext cx="499943" cy="499943"/>
            </a:xfrm>
            <a:prstGeom prst="roundRect">
              <a:avLst>
                <a:gd name="adj" fmla="val 20000"/>
              </a:avLst>
            </a:prstGeom>
            <a:solidFill>
              <a:srgbClr val="EBD0FB"/>
            </a:solidFill>
            <a:ln w="13811">
              <a:solidFill>
                <a:srgbClr val="D7A1F7"/>
              </a:solidFill>
              <a:prstDash val="solid"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" name="Text 15">
              <a:extLst>
                <a:ext uri="{FF2B5EF4-FFF2-40B4-BE49-F238E27FC236}">
                  <a16:creationId xmlns="" xmlns:a16="http://schemas.microsoft.com/office/drawing/2014/main" id="{8595E128-06CD-8863-5C3A-72B76A9A0CD9}"/>
                </a:ext>
              </a:extLst>
            </p:cNvPr>
            <p:cNvSpPr/>
            <p:nvPr/>
          </p:nvSpPr>
          <p:spPr>
            <a:xfrm>
              <a:off x="7223105" y="5010388"/>
              <a:ext cx="183952" cy="416481"/>
            </a:xfrm>
            <a:prstGeom prst="rect">
              <a:avLst/>
            </a:prstGeom>
            <a:noFill/>
            <a:ln/>
          </p:spPr>
          <p:txBody>
            <a:bodyPr wrap="none" rtlCol="0" anchor="t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ts val="328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JO" sz="2624" b="1" i="0" u="none" strike="noStrike" kern="0" cap="none" spc="-52" normalizeH="0" baseline="0" noProof="0" dirty="0" smtClean="0">
                  <a:ln>
                    <a:noFill/>
                  </a:ln>
                  <a:solidFill>
                    <a:srgbClr val="272525"/>
                  </a:solidFill>
                  <a:effectLst/>
                  <a:uLnTx/>
                  <a:uFillTx/>
                  <a:latin typeface="adonis-web" pitchFamily="34" charset="0"/>
                  <a:ea typeface="adonis-web" pitchFamily="34" charset="-122"/>
                  <a:cs typeface="adonis-web" pitchFamily="34" charset="-120"/>
                </a:rPr>
                <a:t>2</a:t>
              </a:r>
              <a:endParaRPr kumimoji="0" lang="en-US" sz="2624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2" name="Shape 4">
              <a:extLst>
                <a:ext uri="{FF2B5EF4-FFF2-40B4-BE49-F238E27FC236}">
                  <a16:creationId xmlns="" xmlns:a16="http://schemas.microsoft.com/office/drawing/2014/main" id="{575EAB91-AA07-F831-947E-C34E8C1F6743}"/>
                </a:ext>
              </a:extLst>
            </p:cNvPr>
            <p:cNvSpPr/>
            <p:nvPr/>
          </p:nvSpPr>
          <p:spPr>
            <a:xfrm>
              <a:off x="7065108" y="6224863"/>
              <a:ext cx="499943" cy="499943"/>
            </a:xfrm>
            <a:prstGeom prst="roundRect">
              <a:avLst>
                <a:gd name="adj" fmla="val 20000"/>
              </a:avLst>
            </a:prstGeom>
            <a:solidFill>
              <a:srgbClr val="EBD0FB"/>
            </a:solidFill>
            <a:ln w="13811">
              <a:solidFill>
                <a:srgbClr val="D7A1F7"/>
              </a:solidFill>
              <a:prstDash val="solid"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 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4</a:t>
              </a:r>
              <a:endPara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3" name="Shape 8">
              <a:extLst>
                <a:ext uri="{FF2B5EF4-FFF2-40B4-BE49-F238E27FC236}">
                  <a16:creationId xmlns="" xmlns:a16="http://schemas.microsoft.com/office/drawing/2014/main" id="{0D5A7EAB-D4DB-CEAE-1EEA-5E1D2011FFD3}"/>
                </a:ext>
              </a:extLst>
            </p:cNvPr>
            <p:cNvSpPr/>
            <p:nvPr/>
          </p:nvSpPr>
          <p:spPr>
            <a:xfrm>
              <a:off x="6304181" y="6452629"/>
              <a:ext cx="777597" cy="44410"/>
            </a:xfrm>
            <a:prstGeom prst="rect">
              <a:avLst/>
            </a:prstGeom>
            <a:solidFill>
              <a:srgbClr val="D7A1F7"/>
            </a:solidFill>
            <a:ln/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61" name="TextBox 60">
            <a:extLst>
              <a:ext uri="{FF2B5EF4-FFF2-40B4-BE49-F238E27FC236}">
                <a16:creationId xmlns="" xmlns:a16="http://schemas.microsoft.com/office/drawing/2014/main" id="{F38348E8-B432-738A-D970-F49223A93141}"/>
              </a:ext>
            </a:extLst>
          </p:cNvPr>
          <p:cNvSpPr txBox="1"/>
          <p:nvPr/>
        </p:nvSpPr>
        <p:spPr>
          <a:xfrm>
            <a:off x="5291860" y="1690846"/>
            <a:ext cx="4374404" cy="286232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rtl="1"/>
            <a:r>
              <a:rPr lang="ar-JO" sz="2800" b="1" smtClean="0">
                <a:solidFill>
                  <a:srgbClr val="FF0000"/>
                </a:solidFill>
              </a:rPr>
              <a:t>لخّص قاعدة دخول  </a:t>
            </a:r>
            <a:r>
              <a:rPr lang="ar-JO" sz="3600" b="1" dirty="0" smtClean="0">
                <a:solidFill>
                  <a:srgbClr val="FF0000"/>
                </a:solidFill>
              </a:rPr>
              <a:t>إنّ </a:t>
            </a:r>
            <a:r>
              <a:rPr lang="ar-JO" sz="3600" b="1" smtClean="0">
                <a:solidFill>
                  <a:srgbClr val="FF0000"/>
                </a:solidFill>
              </a:rPr>
              <a:t>وأخواتها على الجملة الاسميّة من </a:t>
            </a:r>
            <a:r>
              <a:rPr lang="ar-JO" sz="3600" b="1" dirty="0" smtClean="0">
                <a:solidFill>
                  <a:srgbClr val="FF0000"/>
                </a:solidFill>
              </a:rPr>
              <a:t>خلال عمل خريطة مفاهيميّة من إبداعك. ثمّ اعرضها على الحائط المتكلّم.</a:t>
            </a:r>
            <a:endParaRPr lang="ar-JO" sz="3600" b="1" dirty="0">
              <a:solidFill>
                <a:srgbClr val="FF000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33342133-F011-A008-9C0D-BCE814615E6A}"/>
              </a:ext>
            </a:extLst>
          </p:cNvPr>
          <p:cNvSpPr txBox="1"/>
          <p:nvPr/>
        </p:nvSpPr>
        <p:spPr>
          <a:xfrm>
            <a:off x="-404815" y="4489554"/>
            <a:ext cx="4943627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 rtl="1"/>
            <a:r>
              <a:rPr lang="ar-JO" sz="3600" b="1" dirty="0" smtClean="0">
                <a:solidFill>
                  <a:srgbClr val="FF0000"/>
                </a:solidFill>
              </a:rPr>
              <a:t>ابحث عن آية تتضمن حرفًا ناسخًا.</a:t>
            </a:r>
            <a:endParaRPr lang="ar-JO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0607956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/>
          <p:cNvSpPr/>
          <p:nvPr/>
        </p:nvSpPr>
        <p:spPr>
          <a:xfrm>
            <a:off x="629920" y="1120985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36881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="" xmlns:a16="http://schemas.microsoft.com/office/drawing/2014/main" id="{55BD5D74-8B6B-B77B-CAED-CFAC384830F6}"/>
              </a:ext>
            </a:extLst>
          </p:cNvPr>
          <p:cNvGrpSpPr/>
          <p:nvPr/>
        </p:nvGrpSpPr>
        <p:grpSpPr>
          <a:xfrm>
            <a:off x="41638" y="1139784"/>
            <a:ext cx="1573020" cy="730155"/>
            <a:chOff x="7446246" y="205862"/>
            <a:chExt cx="1544854" cy="691058"/>
          </a:xfrm>
        </p:grpSpPr>
        <p:sp>
          <p:nvSpPr>
            <p:cNvPr id="28" name="Rounded Rectangle 10">
              <a:extLst>
                <a:ext uri="{FF2B5EF4-FFF2-40B4-BE49-F238E27FC236}">
                  <a16:creationId xmlns="" xmlns:a16="http://schemas.microsoft.com/office/drawing/2014/main" id="{2CF5BB96-A051-5086-27E8-62E8E656A25D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ounded Rectangle 13">
              <a:extLst>
                <a:ext uri="{FF2B5EF4-FFF2-40B4-BE49-F238E27FC236}">
                  <a16:creationId xmlns="" xmlns:a16="http://schemas.microsoft.com/office/drawing/2014/main" id="{7E73D375-E601-15FA-3CEE-05395CC61902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01:00 minutes</a:t>
              </a: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2077813" y="1174543"/>
            <a:ext cx="738795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JO" sz="2800" b="1" dirty="0" smtClean="0"/>
              <a:t>تفكير ناقد:</a:t>
            </a:r>
          </a:p>
          <a:p>
            <a:pPr algn="r" rtl="1"/>
            <a:endParaRPr lang="ar-JO" sz="2800" b="1" dirty="0"/>
          </a:p>
          <a:p>
            <a:pPr algn="r" rtl="1"/>
            <a:r>
              <a:rPr lang="ar-JO" sz="2800" b="1" dirty="0" smtClean="0"/>
              <a:t>ماذا لو اختفت إن وأخواتها من اللّغة العربيّة؟</a:t>
            </a:r>
            <a:endParaRPr lang="ar-SA" sz="2800" b="1" dirty="0"/>
          </a:p>
        </p:txBody>
      </p:sp>
      <p:sp>
        <p:nvSpPr>
          <p:cNvPr id="27" name="Flowchart: Alternate Process 26"/>
          <p:cNvSpPr/>
          <p:nvPr/>
        </p:nvSpPr>
        <p:spPr>
          <a:xfrm>
            <a:off x="41638" y="6080813"/>
            <a:ext cx="1573020" cy="346733"/>
          </a:xfrm>
          <a:prstGeom prst="flowChartAlternateProces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BUZZ IN</a:t>
            </a:r>
          </a:p>
        </p:txBody>
      </p:sp>
      <p:sp>
        <p:nvSpPr>
          <p:cNvPr id="2" name="Double Wave 1">
            <a:extLst>
              <a:ext uri="{FF2B5EF4-FFF2-40B4-BE49-F238E27FC236}">
                <a16:creationId xmlns="" xmlns:a16="http://schemas.microsoft.com/office/drawing/2014/main" id="{50187915-4D46-0959-9EF8-4F7D43396D06}"/>
              </a:ext>
            </a:extLst>
          </p:cNvPr>
          <p:cNvSpPr/>
          <p:nvPr/>
        </p:nvSpPr>
        <p:spPr>
          <a:xfrm>
            <a:off x="7833685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 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اللغة العربية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" name="Double Wave 2">
            <a:extLst>
              <a:ext uri="{FF2B5EF4-FFF2-40B4-BE49-F238E27FC236}">
                <a16:creationId xmlns="" xmlns:a16="http://schemas.microsoft.com/office/drawing/2014/main" id="{1ED92983-FE39-CC2A-696C-50250AB7605A}"/>
              </a:ext>
            </a:extLst>
          </p:cNvPr>
          <p:cNvSpPr/>
          <p:nvPr/>
        </p:nvSpPr>
        <p:spPr>
          <a:xfrm>
            <a:off x="5782044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التاسع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5" name="Double Wave 4">
            <a:extLst>
              <a:ext uri="{FF2B5EF4-FFF2-40B4-BE49-F238E27FC236}">
                <a16:creationId xmlns="" xmlns:a16="http://schemas.microsoft.com/office/drawing/2014/main" id="{68C45F70-0E47-06EF-B82F-F6F47F4C294B}"/>
              </a:ext>
            </a:extLst>
          </p:cNvPr>
          <p:cNvSpPr/>
          <p:nvPr/>
        </p:nvSpPr>
        <p:spPr>
          <a:xfrm>
            <a:off x="3825938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 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الثانية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6" name="Double Wave 5">
            <a:extLst>
              <a:ext uri="{FF2B5EF4-FFF2-40B4-BE49-F238E27FC236}">
                <a16:creationId xmlns="" xmlns:a16="http://schemas.microsoft.com/office/drawing/2014/main" id="{D23376F4-5312-FBA5-34FA-077C4DCBDEF5}"/>
              </a:ext>
            </a:extLst>
          </p:cNvPr>
          <p:cNvSpPr/>
          <p:nvPr/>
        </p:nvSpPr>
        <p:spPr>
          <a:xfrm>
            <a:off x="674285" y="603565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="" xmlns:a16="http://schemas.microsoft.com/office/drawing/2014/main" id="{D019A26B-98E7-9214-B603-DFA7323D6F4C}"/>
              </a:ext>
            </a:extLst>
          </p:cNvPr>
          <p:cNvSpPr txBox="1">
            <a:spLocks/>
          </p:cNvSpPr>
          <p:nvPr/>
        </p:nvSpPr>
        <p:spPr>
          <a:xfrm>
            <a:off x="206116" y="45390"/>
            <a:ext cx="11852408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الكلية العلمية الإسلامية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			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 التاريخ : </a:t>
            </a:r>
          </a:p>
        </p:txBody>
      </p:sp>
      <p:pic>
        <p:nvPicPr>
          <p:cNvPr id="29" name="Picture 4" descr="الفكر والتفكير, مبتسم, رسوم متحركة png">
            <a:extLst>
              <a:ext uri="{FF2B5EF4-FFF2-40B4-BE49-F238E27FC236}">
                <a16:creationId xmlns="" xmlns:a16="http://schemas.microsoft.com/office/drawing/2014/main" id="{708B2823-FCA9-B43B-178F-3020D14379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344" b="95382" l="10000" r="90000">
                        <a14:foregroundMark x1="57556" y1="26911" x2="57556" y2="26911"/>
                        <a14:foregroundMark x1="57556" y1="26911" x2="53111" y2="35987"/>
                        <a14:foregroundMark x1="35889" y1="25796" x2="38778" y2="30732"/>
                        <a14:foregroundMark x1="33222" y1="26433" x2="35111" y2="27866"/>
                        <a14:foregroundMark x1="45000" y1="10669" x2="56444" y2="8121"/>
                        <a14:foregroundMark x1="49556" y1="33121" x2="52000" y2="33121"/>
                        <a14:foregroundMark x1="40222" y1="23089" x2="39333" y2="27389"/>
                        <a14:foregroundMark x1="53222" y1="7803" x2="44667" y2="13217"/>
                        <a14:foregroundMark x1="57556" y1="13694" x2="57667" y2="16561"/>
                        <a14:foregroundMark x1="48444" y1="68631" x2="41000" y2="89172"/>
                        <a14:foregroundMark x1="37444" y1="64968" x2="41000" y2="86624"/>
                        <a14:foregroundMark x1="31778" y1="61306" x2="35889" y2="82325"/>
                        <a14:foregroundMark x1="30333" y1="58121" x2="30333" y2="58121"/>
                        <a14:foregroundMark x1="50889" y1="63217" x2="50889" y2="63217"/>
                        <a14:foregroundMark x1="54000" y1="60032" x2="42778" y2="69745"/>
                        <a14:foregroundMark x1="42778" y1="69745" x2="42778" y2="69745"/>
                        <a14:foregroundMark x1="42778" y1="93471" x2="55000" y2="95541"/>
                        <a14:foregroundMark x1="32667" y1="4936" x2="35222" y2="3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7544" y="4823895"/>
            <a:ext cx="2298226" cy="1603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الفكر والتفكير, مبتسم, رسوم متحركة png">
            <a:extLst>
              <a:ext uri="{FF2B5EF4-FFF2-40B4-BE49-F238E27FC236}">
                <a16:creationId xmlns="" xmlns:a16="http://schemas.microsoft.com/office/drawing/2014/main" id="{2B43411D-B1B1-0FFF-C4C3-031CBDAC5C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344" b="95382" l="10000" r="90000">
                        <a14:foregroundMark x1="57556" y1="26911" x2="57556" y2="26911"/>
                        <a14:foregroundMark x1="57556" y1="26911" x2="53111" y2="35987"/>
                        <a14:foregroundMark x1="35889" y1="25796" x2="38778" y2="30732"/>
                        <a14:foregroundMark x1="33222" y1="26433" x2="35111" y2="27866"/>
                        <a14:foregroundMark x1="45000" y1="10669" x2="56444" y2="8121"/>
                        <a14:foregroundMark x1="49556" y1="33121" x2="52000" y2="33121"/>
                        <a14:foregroundMark x1="40222" y1="23089" x2="39333" y2="27389"/>
                        <a14:foregroundMark x1="53222" y1="7803" x2="44667" y2="13217"/>
                        <a14:foregroundMark x1="57556" y1="13694" x2="57667" y2="16561"/>
                        <a14:foregroundMark x1="48444" y1="68631" x2="41000" y2="89172"/>
                        <a14:foregroundMark x1="37444" y1="64968" x2="41000" y2="86624"/>
                        <a14:foregroundMark x1="31778" y1="61306" x2="35889" y2="82325"/>
                        <a14:foregroundMark x1="30333" y1="58121" x2="30333" y2="58121"/>
                        <a14:foregroundMark x1="50889" y1="63217" x2="50889" y2="63217"/>
                        <a14:foregroundMark x1="54000" y1="60032" x2="42778" y2="69745"/>
                        <a14:foregroundMark x1="42778" y1="69745" x2="42778" y2="69745"/>
                        <a14:foregroundMark x1="42778" y1="93471" x2="55000" y2="95541"/>
                        <a14:foregroundMark x1="32667" y1="4936" x2="35222" y2="3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614658" y="4823895"/>
            <a:ext cx="2499339" cy="1603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09465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36881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="" xmlns:a16="http://schemas.microsoft.com/office/drawing/2014/main" id="{55BD5D74-8B6B-B77B-CAED-CFAC384830F6}"/>
              </a:ext>
            </a:extLst>
          </p:cNvPr>
          <p:cNvGrpSpPr/>
          <p:nvPr/>
        </p:nvGrpSpPr>
        <p:grpSpPr>
          <a:xfrm>
            <a:off x="41638" y="1139784"/>
            <a:ext cx="1573020" cy="730155"/>
            <a:chOff x="7446246" y="205862"/>
            <a:chExt cx="1544854" cy="691058"/>
          </a:xfrm>
        </p:grpSpPr>
        <p:sp>
          <p:nvSpPr>
            <p:cNvPr id="28" name="Rounded Rectangle 10">
              <a:extLst>
                <a:ext uri="{FF2B5EF4-FFF2-40B4-BE49-F238E27FC236}">
                  <a16:creationId xmlns="" xmlns:a16="http://schemas.microsoft.com/office/drawing/2014/main" id="{2CF5BB96-A051-5086-27E8-62E8E656A25D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ounded Rectangle 13">
              <a:extLst>
                <a:ext uri="{FF2B5EF4-FFF2-40B4-BE49-F238E27FC236}">
                  <a16:creationId xmlns="" xmlns:a16="http://schemas.microsoft.com/office/drawing/2014/main" id="{7E73D375-E601-15FA-3CEE-05395CC61902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02:00 minutes</a:t>
              </a: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4379720" y="1174543"/>
            <a:ext cx="50860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2800" b="1" dirty="0"/>
              <a:t> التقويم </a:t>
            </a:r>
            <a:r>
              <a:rPr lang="ar-JO" sz="2800" b="1" dirty="0"/>
              <a:t>الختامي</a:t>
            </a:r>
            <a:r>
              <a:rPr lang="ar-SA" sz="2800" b="1" dirty="0"/>
              <a:t> : </a:t>
            </a:r>
          </a:p>
        </p:txBody>
      </p:sp>
      <p:sp>
        <p:nvSpPr>
          <p:cNvPr id="3" name="Flowchart: Alternate Process 2"/>
          <p:cNvSpPr/>
          <p:nvPr/>
        </p:nvSpPr>
        <p:spPr>
          <a:xfrm>
            <a:off x="41638" y="6080813"/>
            <a:ext cx="1024287" cy="346733"/>
          </a:xfrm>
          <a:prstGeom prst="flowChartAlternateProces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IRS</a:t>
            </a:r>
          </a:p>
        </p:txBody>
      </p:sp>
      <p:sp>
        <p:nvSpPr>
          <p:cNvPr id="44" name="Flowchart: Alternate Process 43"/>
          <p:cNvSpPr/>
          <p:nvPr/>
        </p:nvSpPr>
        <p:spPr>
          <a:xfrm>
            <a:off x="0" y="6511267"/>
            <a:ext cx="1322329" cy="346733"/>
          </a:xfrm>
          <a:prstGeom prst="flowChartAlternateProces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/>
              <a:t>ألواح صغيرة </a:t>
            </a:r>
            <a:endParaRPr lang="en-US" b="1" dirty="0"/>
          </a:p>
        </p:txBody>
      </p:sp>
      <p:sp>
        <p:nvSpPr>
          <p:cNvPr id="5" name="Double Wave 4">
            <a:extLst>
              <a:ext uri="{FF2B5EF4-FFF2-40B4-BE49-F238E27FC236}">
                <a16:creationId xmlns="" xmlns:a16="http://schemas.microsoft.com/office/drawing/2014/main" id="{3DEC0947-96EC-E21E-4477-5A5470E24469}"/>
              </a:ext>
            </a:extLst>
          </p:cNvPr>
          <p:cNvSpPr/>
          <p:nvPr/>
        </p:nvSpPr>
        <p:spPr>
          <a:xfrm>
            <a:off x="7833685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 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اللغة العربية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6" name="Double Wave 5">
            <a:extLst>
              <a:ext uri="{FF2B5EF4-FFF2-40B4-BE49-F238E27FC236}">
                <a16:creationId xmlns="" xmlns:a16="http://schemas.microsoft.com/office/drawing/2014/main" id="{56D91404-4249-6A71-66BC-3FDC68B4FA17}"/>
              </a:ext>
            </a:extLst>
          </p:cNvPr>
          <p:cNvSpPr/>
          <p:nvPr/>
        </p:nvSpPr>
        <p:spPr>
          <a:xfrm>
            <a:off x="5782044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التاسع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7" name="Double Wave 6">
            <a:extLst>
              <a:ext uri="{FF2B5EF4-FFF2-40B4-BE49-F238E27FC236}">
                <a16:creationId xmlns="" xmlns:a16="http://schemas.microsoft.com/office/drawing/2014/main" id="{DAD3C6E8-9B22-36D9-A661-DF53AAF4CF89}"/>
              </a:ext>
            </a:extLst>
          </p:cNvPr>
          <p:cNvSpPr/>
          <p:nvPr/>
        </p:nvSpPr>
        <p:spPr>
          <a:xfrm>
            <a:off x="3825938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 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الثانية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8" name="Double Wave 7">
            <a:extLst>
              <a:ext uri="{FF2B5EF4-FFF2-40B4-BE49-F238E27FC236}">
                <a16:creationId xmlns="" xmlns:a16="http://schemas.microsoft.com/office/drawing/2014/main" id="{E1450BEF-3C2D-0A7C-928E-C77757D71E29}"/>
              </a:ext>
            </a:extLst>
          </p:cNvPr>
          <p:cNvSpPr/>
          <p:nvPr/>
        </p:nvSpPr>
        <p:spPr>
          <a:xfrm>
            <a:off x="674285" y="603565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إن و أخواتها </a:t>
            </a:r>
          </a:p>
        </p:txBody>
      </p:sp>
      <p:sp>
        <p:nvSpPr>
          <p:cNvPr id="9" name="Footer Placeholder 6">
            <a:extLst>
              <a:ext uri="{FF2B5EF4-FFF2-40B4-BE49-F238E27FC236}">
                <a16:creationId xmlns="" xmlns:a16="http://schemas.microsoft.com/office/drawing/2014/main" id="{B5A32034-6E1C-82A2-306F-1340CAA627B4}"/>
              </a:ext>
            </a:extLst>
          </p:cNvPr>
          <p:cNvSpPr txBox="1">
            <a:spLocks/>
          </p:cNvSpPr>
          <p:nvPr/>
        </p:nvSpPr>
        <p:spPr>
          <a:xfrm>
            <a:off x="206116" y="45390"/>
            <a:ext cx="11852408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الكلية العلمية الإسلامية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			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 التاريخ :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6751" y="2003210"/>
            <a:ext cx="9522122" cy="76944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 rtl="1"/>
            <a:r>
              <a:rPr lang="ar-JO" sz="4400" b="1" dirty="0" smtClean="0"/>
              <a:t>ما الجملة </a:t>
            </a:r>
            <a:r>
              <a:rPr lang="ar-JO" sz="4400" b="1" dirty="0"/>
              <a:t>التي </a:t>
            </a:r>
            <a:r>
              <a:rPr lang="ar-JO" sz="4400" b="1" dirty="0" smtClean="0"/>
              <a:t>ورد فيها حرف ناسخ ؟</a:t>
            </a:r>
            <a:endParaRPr lang="en-US" sz="4400" b="1" dirty="0"/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2B641D67-9CF4-AA2D-18D7-7BF8CFC0B158}"/>
              </a:ext>
            </a:extLst>
          </p:cNvPr>
          <p:cNvSpPr txBox="1"/>
          <p:nvPr/>
        </p:nvSpPr>
        <p:spPr>
          <a:xfrm>
            <a:off x="3404937" y="3166596"/>
            <a:ext cx="5663249" cy="769441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 rtl="1"/>
            <a:r>
              <a:rPr lang="ar-JO" sz="4400" b="1" dirty="0"/>
              <a:t>1. </a:t>
            </a:r>
            <a:r>
              <a:rPr lang="ar-JO" sz="4400" b="1" dirty="0" smtClean="0"/>
              <a:t>إنّ العاملينَ نشيطونَ.</a:t>
            </a:r>
            <a:endParaRPr lang="ar-SA" sz="4400" b="1" dirty="0"/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2B7E7B5E-88B3-52E1-D848-4075516C9CD2}"/>
              </a:ext>
            </a:extLst>
          </p:cNvPr>
          <p:cNvSpPr txBox="1"/>
          <p:nvPr/>
        </p:nvSpPr>
        <p:spPr>
          <a:xfrm>
            <a:off x="4614790" y="4548312"/>
            <a:ext cx="4423931" cy="769441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 rtl="1"/>
            <a:r>
              <a:rPr lang="ar-JO" sz="4400" b="1" dirty="0" smtClean="0"/>
              <a:t>2- إنْ تدرسْا تنجحْا.</a:t>
            </a:r>
            <a:endParaRPr lang="ar-SA" sz="4400" b="1" dirty="0"/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2B641D67-9CF4-AA2D-18D7-7BF8CFC0B158}"/>
              </a:ext>
            </a:extLst>
          </p:cNvPr>
          <p:cNvSpPr txBox="1"/>
          <p:nvPr/>
        </p:nvSpPr>
        <p:spPr>
          <a:xfrm>
            <a:off x="3641558" y="5658105"/>
            <a:ext cx="5663249" cy="769441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 rtl="1"/>
            <a:r>
              <a:rPr lang="ar-JO" sz="4400" b="1" dirty="0" smtClean="0"/>
              <a:t>3. عليك أنْ تدرسَ لتنجحَ.</a:t>
            </a:r>
            <a:endParaRPr lang="ar-SA" sz="4400" b="1" dirty="0"/>
          </a:p>
        </p:txBody>
      </p:sp>
    </p:spTree>
    <p:extLst>
      <p:ext uri="{BB962C8B-B14F-4D97-AF65-F5344CB8AC3E}">
        <p14:creationId xmlns:p14="http://schemas.microsoft.com/office/powerpoint/2010/main" val="3652952489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/>
          <p:cNvSpPr/>
          <p:nvPr/>
        </p:nvSpPr>
        <p:spPr>
          <a:xfrm>
            <a:off x="629920" y="1120985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36881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="" xmlns:a16="http://schemas.microsoft.com/office/drawing/2014/main" id="{55BD5D74-8B6B-B77B-CAED-CFAC384830F6}"/>
              </a:ext>
            </a:extLst>
          </p:cNvPr>
          <p:cNvGrpSpPr/>
          <p:nvPr/>
        </p:nvGrpSpPr>
        <p:grpSpPr>
          <a:xfrm>
            <a:off x="41638" y="1139784"/>
            <a:ext cx="1573020" cy="730155"/>
            <a:chOff x="7446246" y="205862"/>
            <a:chExt cx="1544854" cy="691058"/>
          </a:xfrm>
        </p:grpSpPr>
        <p:sp>
          <p:nvSpPr>
            <p:cNvPr id="28" name="Rounded Rectangle 10">
              <a:extLst>
                <a:ext uri="{FF2B5EF4-FFF2-40B4-BE49-F238E27FC236}">
                  <a16:creationId xmlns="" xmlns:a16="http://schemas.microsoft.com/office/drawing/2014/main" id="{2CF5BB96-A051-5086-27E8-62E8E656A25D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ounded Rectangle 13">
              <a:extLst>
                <a:ext uri="{FF2B5EF4-FFF2-40B4-BE49-F238E27FC236}">
                  <a16:creationId xmlns="" xmlns:a16="http://schemas.microsoft.com/office/drawing/2014/main" id="{7E73D375-E601-15FA-3CEE-05395CC61902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02:00 minutes</a:t>
              </a: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4379720" y="1174543"/>
            <a:ext cx="50860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2800" b="1" dirty="0"/>
              <a:t> التقويم </a:t>
            </a:r>
            <a:r>
              <a:rPr lang="ar-JO" sz="2800" b="1" dirty="0"/>
              <a:t>الختامي</a:t>
            </a:r>
            <a:r>
              <a:rPr lang="ar-SA" sz="2800" b="1" dirty="0"/>
              <a:t> : </a:t>
            </a:r>
          </a:p>
        </p:txBody>
      </p:sp>
      <p:sp>
        <p:nvSpPr>
          <p:cNvPr id="3" name="Flowchart: Alternate Process 2"/>
          <p:cNvSpPr/>
          <p:nvPr/>
        </p:nvSpPr>
        <p:spPr>
          <a:xfrm>
            <a:off x="41638" y="6080813"/>
            <a:ext cx="1024287" cy="346733"/>
          </a:xfrm>
          <a:prstGeom prst="flowChartAlternateProces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IRS</a:t>
            </a:r>
          </a:p>
        </p:txBody>
      </p:sp>
      <p:sp>
        <p:nvSpPr>
          <p:cNvPr id="44" name="Flowchart: Alternate Process 43"/>
          <p:cNvSpPr/>
          <p:nvPr/>
        </p:nvSpPr>
        <p:spPr>
          <a:xfrm>
            <a:off x="0" y="6511267"/>
            <a:ext cx="1322329" cy="346733"/>
          </a:xfrm>
          <a:prstGeom prst="flowChartAlternateProces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/>
              <a:t>ألواح صغيرة </a:t>
            </a:r>
            <a:endParaRPr lang="en-US" b="1" dirty="0"/>
          </a:p>
        </p:txBody>
      </p:sp>
      <p:sp>
        <p:nvSpPr>
          <p:cNvPr id="5" name="Double Wave 4">
            <a:extLst>
              <a:ext uri="{FF2B5EF4-FFF2-40B4-BE49-F238E27FC236}">
                <a16:creationId xmlns="" xmlns:a16="http://schemas.microsoft.com/office/drawing/2014/main" id="{3DEC0947-96EC-E21E-4477-5A5470E24469}"/>
              </a:ext>
            </a:extLst>
          </p:cNvPr>
          <p:cNvSpPr/>
          <p:nvPr/>
        </p:nvSpPr>
        <p:spPr>
          <a:xfrm>
            <a:off x="7833685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 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اللغة العربية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6" name="Double Wave 5">
            <a:extLst>
              <a:ext uri="{FF2B5EF4-FFF2-40B4-BE49-F238E27FC236}">
                <a16:creationId xmlns="" xmlns:a16="http://schemas.microsoft.com/office/drawing/2014/main" id="{56D91404-4249-6A71-66BC-3FDC68B4FA17}"/>
              </a:ext>
            </a:extLst>
          </p:cNvPr>
          <p:cNvSpPr/>
          <p:nvPr/>
        </p:nvSpPr>
        <p:spPr>
          <a:xfrm>
            <a:off x="5782044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التاسع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7" name="Double Wave 6">
            <a:extLst>
              <a:ext uri="{FF2B5EF4-FFF2-40B4-BE49-F238E27FC236}">
                <a16:creationId xmlns="" xmlns:a16="http://schemas.microsoft.com/office/drawing/2014/main" id="{DAD3C6E8-9B22-36D9-A661-DF53AAF4CF89}"/>
              </a:ext>
            </a:extLst>
          </p:cNvPr>
          <p:cNvSpPr/>
          <p:nvPr/>
        </p:nvSpPr>
        <p:spPr>
          <a:xfrm>
            <a:off x="3825938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 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الثانية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8" name="Double Wave 7">
            <a:extLst>
              <a:ext uri="{FF2B5EF4-FFF2-40B4-BE49-F238E27FC236}">
                <a16:creationId xmlns="" xmlns:a16="http://schemas.microsoft.com/office/drawing/2014/main" id="{E1450BEF-3C2D-0A7C-928E-C77757D71E29}"/>
              </a:ext>
            </a:extLst>
          </p:cNvPr>
          <p:cNvSpPr/>
          <p:nvPr/>
        </p:nvSpPr>
        <p:spPr>
          <a:xfrm>
            <a:off x="674285" y="603565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إن و أخواتها </a:t>
            </a:r>
          </a:p>
        </p:txBody>
      </p:sp>
      <p:sp>
        <p:nvSpPr>
          <p:cNvPr id="9" name="Footer Placeholder 6">
            <a:extLst>
              <a:ext uri="{FF2B5EF4-FFF2-40B4-BE49-F238E27FC236}">
                <a16:creationId xmlns="" xmlns:a16="http://schemas.microsoft.com/office/drawing/2014/main" id="{B5A32034-6E1C-82A2-306F-1340CAA627B4}"/>
              </a:ext>
            </a:extLst>
          </p:cNvPr>
          <p:cNvSpPr txBox="1">
            <a:spLocks/>
          </p:cNvSpPr>
          <p:nvPr/>
        </p:nvSpPr>
        <p:spPr>
          <a:xfrm>
            <a:off x="206116" y="45390"/>
            <a:ext cx="11852408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الكلية العلمية الإسلامية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			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 التاريخ :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6751" y="2003210"/>
            <a:ext cx="9522122" cy="76944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 rtl="1"/>
            <a:r>
              <a:rPr lang="ar-JO" sz="4400" b="1" dirty="0" smtClean="0"/>
              <a:t>ما الجملة </a:t>
            </a:r>
            <a:r>
              <a:rPr lang="ar-JO" sz="4400" b="1" dirty="0"/>
              <a:t>التي </a:t>
            </a:r>
            <a:r>
              <a:rPr lang="ar-JO" sz="4400" b="1" dirty="0" smtClean="0"/>
              <a:t>ورد فيها حرف ناسخ ؟</a:t>
            </a:r>
            <a:endParaRPr lang="en-US" sz="4400" b="1" dirty="0"/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2B641D67-9CF4-AA2D-18D7-7BF8CFC0B158}"/>
              </a:ext>
            </a:extLst>
          </p:cNvPr>
          <p:cNvSpPr txBox="1"/>
          <p:nvPr/>
        </p:nvSpPr>
        <p:spPr>
          <a:xfrm>
            <a:off x="3404937" y="3166596"/>
            <a:ext cx="5663249" cy="769441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 rtl="1"/>
            <a:r>
              <a:rPr lang="ar-JO" sz="4400" b="1" u="sng" dirty="0"/>
              <a:t>1. </a:t>
            </a:r>
            <a:r>
              <a:rPr lang="ar-JO" sz="4400" b="1" u="sng" dirty="0" smtClean="0"/>
              <a:t>إنّ العاملينَ نشيطونَ.</a:t>
            </a:r>
            <a:endParaRPr lang="ar-SA" sz="4400" b="1" u="sng" dirty="0"/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2B7E7B5E-88B3-52E1-D848-4075516C9CD2}"/>
              </a:ext>
            </a:extLst>
          </p:cNvPr>
          <p:cNvSpPr txBox="1"/>
          <p:nvPr/>
        </p:nvSpPr>
        <p:spPr>
          <a:xfrm>
            <a:off x="4614790" y="4548312"/>
            <a:ext cx="4423931" cy="769441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 rtl="1"/>
            <a:r>
              <a:rPr lang="ar-JO" sz="4400" b="1" dirty="0" smtClean="0"/>
              <a:t>2- إنْ تدرسْا تنجحْا.</a:t>
            </a:r>
            <a:endParaRPr lang="ar-SA" sz="4400" b="1" dirty="0"/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2B641D67-9CF4-AA2D-18D7-7BF8CFC0B158}"/>
              </a:ext>
            </a:extLst>
          </p:cNvPr>
          <p:cNvSpPr txBox="1"/>
          <p:nvPr/>
        </p:nvSpPr>
        <p:spPr>
          <a:xfrm>
            <a:off x="3641558" y="5658105"/>
            <a:ext cx="5663249" cy="769441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 rtl="1"/>
            <a:r>
              <a:rPr lang="ar-JO" sz="4400" b="1" dirty="0" smtClean="0"/>
              <a:t>3. عليك أنْ تدرسَ لتنجحَ.</a:t>
            </a:r>
            <a:endParaRPr lang="ar-SA" sz="4400" b="1" dirty="0"/>
          </a:p>
        </p:txBody>
      </p:sp>
    </p:spTree>
    <p:extLst>
      <p:ext uri="{BB962C8B-B14F-4D97-AF65-F5344CB8AC3E}">
        <p14:creationId xmlns:p14="http://schemas.microsoft.com/office/powerpoint/2010/main" val="927999883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4" descr="A picture containing toy&#10;&#10;Description automatically generat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693"/>
            <a:ext cx="12192000" cy="6953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7" name="Picture 13" descr="A picture containing drawing&#10;&#10;Description automatically generat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510"/>
          <a:stretch>
            <a:fillRect/>
          </a:stretch>
        </p:blipFill>
        <p:spPr bwMode="auto">
          <a:xfrm>
            <a:off x="6360964" y="1093094"/>
            <a:ext cx="3771900" cy="271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8" name="Rectangle 15"/>
          <p:cNvSpPr>
            <a:spLocks noChangeArrowheads="1"/>
          </p:cNvSpPr>
          <p:nvPr/>
        </p:nvSpPr>
        <p:spPr bwMode="auto">
          <a:xfrm>
            <a:off x="6600057" y="1776414"/>
            <a:ext cx="2664296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altLang="ar-AE" sz="2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ما شعورك تجاه الدرس؟</a:t>
            </a:r>
          </a:p>
        </p:txBody>
      </p:sp>
      <p:sp>
        <p:nvSpPr>
          <p:cNvPr id="36869" name="Rectangle 16"/>
          <p:cNvSpPr>
            <a:spLocks noChangeArrowheads="1"/>
          </p:cNvSpPr>
          <p:nvPr/>
        </p:nvSpPr>
        <p:spPr bwMode="auto">
          <a:xfrm>
            <a:off x="6672065" y="2940051"/>
            <a:ext cx="2308996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altLang="ar-AE" sz="2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ماذا تعلمت من الدرس؟</a:t>
            </a:r>
          </a:p>
        </p:txBody>
      </p:sp>
      <p:pic>
        <p:nvPicPr>
          <p:cNvPr id="36870" name="Picture 17" descr="A picture containing drawing&#10;&#10;Description automatically generate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655"/>
          <a:stretch>
            <a:fillRect/>
          </a:stretch>
        </p:blipFill>
        <p:spPr bwMode="auto">
          <a:xfrm>
            <a:off x="6328621" y="3781258"/>
            <a:ext cx="3771900" cy="1497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1" name="Picture 22" descr="A picture containing text, sign&#10;&#10;Description automatically generate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80" t="17384" r="15686" b="17496"/>
          <a:stretch>
            <a:fillRect/>
          </a:stretch>
        </p:blipFill>
        <p:spPr bwMode="auto">
          <a:xfrm rot="186105">
            <a:off x="2398758" y="1597226"/>
            <a:ext cx="3565525" cy="334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2" name="Rectangle 18"/>
          <p:cNvSpPr>
            <a:spLocks noChangeArrowheads="1"/>
          </p:cNvSpPr>
          <p:nvPr/>
        </p:nvSpPr>
        <p:spPr bwMode="auto">
          <a:xfrm>
            <a:off x="6641646" y="4175125"/>
            <a:ext cx="2584362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altLang="ar-AE" sz="2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ما الذي أعجبك في الدرس؟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714726" y="2836863"/>
            <a:ext cx="2765425" cy="1338262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قبل الخروج</a:t>
            </a:r>
            <a:endParaRPr kumimoji="0" lang="ar-AE" sz="405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من الحصة</a:t>
            </a:r>
          </a:p>
        </p:txBody>
      </p:sp>
      <p:pic>
        <p:nvPicPr>
          <p:cNvPr id="36874" name="Picture 28" descr="A picture containing drawing&#10;&#10;Description automatically generate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0507" y="5040514"/>
            <a:ext cx="1395413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5" name="Rectangle 29"/>
          <p:cNvSpPr>
            <a:spLocks noChangeArrowheads="1"/>
          </p:cNvSpPr>
          <p:nvPr/>
        </p:nvSpPr>
        <p:spPr bwMode="auto">
          <a:xfrm>
            <a:off x="9378603" y="1547816"/>
            <a:ext cx="341344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ar-AE" sz="5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1</a:t>
            </a:r>
            <a:endParaRPr kumimoji="0" lang="ar-AE" altLang="ar-AE" sz="5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36876" name="Rectangle 30"/>
          <p:cNvSpPr>
            <a:spLocks noChangeArrowheads="1"/>
          </p:cNvSpPr>
          <p:nvPr/>
        </p:nvSpPr>
        <p:spPr bwMode="auto">
          <a:xfrm>
            <a:off x="9192345" y="2857701"/>
            <a:ext cx="729234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ar-AE" sz="5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2</a:t>
            </a:r>
            <a:endParaRPr kumimoji="0" lang="ar-AE" altLang="ar-AE" sz="5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36877" name="Rectangle 31"/>
          <p:cNvSpPr>
            <a:spLocks noChangeArrowheads="1"/>
          </p:cNvSpPr>
          <p:nvPr/>
        </p:nvSpPr>
        <p:spPr bwMode="auto">
          <a:xfrm>
            <a:off x="9192346" y="4026695"/>
            <a:ext cx="606425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ar-AE" sz="5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3</a:t>
            </a:r>
            <a:endParaRPr kumimoji="0" lang="ar-AE" altLang="ar-AE" sz="5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30" t="35260" b="32684"/>
          <a:stretch/>
        </p:blipFill>
        <p:spPr>
          <a:xfrm>
            <a:off x="9898303" y="66411"/>
            <a:ext cx="727149" cy="72008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826563" y="166659"/>
            <a:ext cx="18245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JO" sz="3200" dirty="0" smtClean="0"/>
              <a:t>بطاقة خروج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826915102"/>
      </p:ext>
    </p:extLst>
  </p:cSld>
  <p:clrMapOvr>
    <a:masterClrMapping/>
  </p:clrMapOvr>
  <p:transition spd="slow">
    <p:blinds dir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Footer Placeholder 6"/>
          <p:cNvSpPr txBox="1">
            <a:spLocks/>
          </p:cNvSpPr>
          <p:nvPr/>
        </p:nvSpPr>
        <p:spPr>
          <a:xfrm>
            <a:off x="206116" y="45390"/>
            <a:ext cx="11852408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الكلية العلمية الإسلامية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			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 التاريخ : </a:t>
            </a:r>
          </a:p>
        </p:txBody>
      </p:sp>
      <p:sp>
        <p:nvSpPr>
          <p:cNvPr id="40" name="Rectangle 39"/>
          <p:cNvSpPr/>
          <p:nvPr/>
        </p:nvSpPr>
        <p:spPr>
          <a:xfrm>
            <a:off x="629920" y="1120985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36881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="" xmlns:a16="http://schemas.microsoft.com/office/drawing/2014/main" id="{E7943F3F-787D-A74D-7161-B36D6B858079}"/>
              </a:ext>
            </a:extLst>
          </p:cNvPr>
          <p:cNvGrpSpPr/>
          <p:nvPr/>
        </p:nvGrpSpPr>
        <p:grpSpPr>
          <a:xfrm>
            <a:off x="206116" y="1120984"/>
            <a:ext cx="1261271" cy="716434"/>
            <a:chOff x="7446246" y="205862"/>
            <a:chExt cx="1544854" cy="691058"/>
          </a:xfrm>
        </p:grpSpPr>
        <p:sp>
          <p:nvSpPr>
            <p:cNvPr id="22" name="Rounded Rectangle 10">
              <a:extLst>
                <a:ext uri="{FF2B5EF4-FFF2-40B4-BE49-F238E27FC236}">
                  <a16:creationId xmlns="" xmlns:a16="http://schemas.microsoft.com/office/drawing/2014/main" id="{DD194A77-839E-A485-3E29-B99FA7296432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="" xmlns:a16="http://schemas.microsoft.com/office/drawing/2014/main" id="{63D1A1D4-AEB9-69B0-EADD-5C4E3B6A9B6F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01:00 minutes</a:t>
              </a: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5100420" y="1120985"/>
            <a:ext cx="4472181" cy="178510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>
              <a:lnSpc>
                <a:spcPct val="250000"/>
              </a:lnSpc>
            </a:pPr>
            <a:r>
              <a:rPr lang="ar-SA" sz="2000" b="1" dirty="0">
                <a:latin typeface="GE SS Text Bold" pitchFamily="18" charset="-78"/>
                <a:ea typeface="GE SS Text Bold" pitchFamily="18" charset="-78"/>
                <a:cs typeface="GE SS Text Bold" pitchFamily="18" charset="-78"/>
              </a:rPr>
              <a:t>النتاجات المتوقعة </a:t>
            </a:r>
            <a:r>
              <a:rPr lang="ar-SA" sz="2000" b="1" dirty="0" smtClean="0">
                <a:latin typeface="GE SS Text Bold" pitchFamily="18" charset="-78"/>
                <a:ea typeface="GE SS Text Bold" pitchFamily="18" charset="-78"/>
                <a:cs typeface="GE SS Text Bold" pitchFamily="18" charset="-78"/>
              </a:rPr>
              <a:t>:</a:t>
            </a:r>
            <a:endParaRPr lang="ar-SA" sz="2000" b="1" dirty="0">
              <a:latin typeface="GE SS Text Bold" pitchFamily="18" charset="-78"/>
              <a:ea typeface="GE SS Text Bold" pitchFamily="18" charset="-78"/>
              <a:cs typeface="GE SS Text Bold" pitchFamily="18" charset="-78"/>
            </a:endParaRPr>
          </a:p>
          <a:p>
            <a:pPr algn="r" rtl="1"/>
            <a:endParaRPr lang="en-US" sz="2000" b="1" dirty="0"/>
          </a:p>
          <a:p>
            <a:pPr algn="r"/>
            <a:r>
              <a:rPr lang="ar-JO" sz="2000" b="1" dirty="0"/>
              <a:t> </a:t>
            </a:r>
            <a:endParaRPr lang="en-US" sz="2000" b="1" dirty="0"/>
          </a:p>
          <a:p>
            <a:pPr algn="r"/>
            <a:endParaRPr lang="ar-JO" sz="2000" b="1" dirty="0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25D04671-6027-D920-90FB-775CD42D5123}"/>
              </a:ext>
            </a:extLst>
          </p:cNvPr>
          <p:cNvSpPr txBox="1"/>
          <p:nvPr/>
        </p:nvSpPr>
        <p:spPr>
          <a:xfrm>
            <a:off x="772289" y="2753535"/>
            <a:ext cx="873031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JO" sz="4400" b="1" dirty="0"/>
              <a:t>2. </a:t>
            </a:r>
            <a:r>
              <a:rPr lang="ar-JO" sz="4400" b="1" dirty="0" smtClean="0"/>
              <a:t>أن يميّز </a:t>
            </a:r>
            <a:r>
              <a:rPr lang="ar-JO" sz="4400" b="1" dirty="0" smtClean="0"/>
              <a:t>عملها </a:t>
            </a:r>
            <a:r>
              <a:rPr lang="ar-JO" sz="4400" b="1" dirty="0"/>
              <a:t>.</a:t>
            </a:r>
            <a:endParaRPr lang="en-US" sz="4400" b="1" dirty="0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7B644B9D-28BD-FF28-95BB-BE4B95624F48}"/>
              </a:ext>
            </a:extLst>
          </p:cNvPr>
          <p:cNvSpPr txBox="1"/>
          <p:nvPr/>
        </p:nvSpPr>
        <p:spPr>
          <a:xfrm>
            <a:off x="507527" y="2056995"/>
            <a:ext cx="894268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JO" sz="4400" b="1" dirty="0" smtClean="0"/>
              <a:t>1- أن </a:t>
            </a:r>
            <a:r>
              <a:rPr lang="ar-JO" sz="4400" b="1" dirty="0" err="1" smtClean="0"/>
              <a:t>يتذكرالحروف</a:t>
            </a:r>
            <a:r>
              <a:rPr lang="ar-JO" sz="4400" b="1" dirty="0" smtClean="0"/>
              <a:t> </a:t>
            </a:r>
            <a:r>
              <a:rPr lang="ar-JO" sz="4400" b="1" dirty="0" smtClean="0"/>
              <a:t>النّاسخة </a:t>
            </a:r>
            <a:r>
              <a:rPr lang="ar-JO" sz="4400" b="1" dirty="0"/>
              <a:t>.</a:t>
            </a:r>
            <a:endParaRPr lang="en-US" sz="4400" b="1" dirty="0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84DBFD01-FDBD-0278-355E-D0D4EE453EF7}"/>
              </a:ext>
            </a:extLst>
          </p:cNvPr>
          <p:cNvSpPr txBox="1"/>
          <p:nvPr/>
        </p:nvSpPr>
        <p:spPr>
          <a:xfrm>
            <a:off x="604520" y="3645242"/>
            <a:ext cx="890713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JO" sz="4400" b="1" dirty="0" smtClean="0"/>
              <a:t>3.أن يدخلها </a:t>
            </a:r>
            <a:r>
              <a:rPr lang="ar-JO" sz="4400" b="1" dirty="0" smtClean="0"/>
              <a:t>على الجملة الاسميّة مع </a:t>
            </a:r>
            <a:r>
              <a:rPr lang="ar-JO" sz="4400" b="1" dirty="0" err="1" smtClean="0"/>
              <a:t>إجراءالتّغيير</a:t>
            </a:r>
            <a:r>
              <a:rPr lang="ar-JO" sz="4400" b="1" dirty="0" smtClean="0"/>
              <a:t> اللّازم ويميز شكل الخبر</a:t>
            </a:r>
            <a:endParaRPr lang="ar-JO" sz="4400" b="1" dirty="0" smtClean="0"/>
          </a:p>
          <a:p>
            <a:pPr algn="r"/>
            <a:r>
              <a:rPr lang="ar-JO" sz="4400" b="1" dirty="0" smtClean="0"/>
              <a:t>4.ينمو </a:t>
            </a:r>
            <a:r>
              <a:rPr lang="ar-JO" sz="4400" b="1" dirty="0"/>
              <a:t>في نفس الطالب قيمة </a:t>
            </a:r>
            <a:r>
              <a:rPr lang="ar-JO" sz="4400" b="1" dirty="0" smtClean="0"/>
              <a:t>التعاون  </a:t>
            </a:r>
            <a:r>
              <a:rPr lang="ar-JO" sz="4400" b="1" dirty="0"/>
              <a:t>. </a:t>
            </a:r>
            <a:endParaRPr lang="en-US" sz="4400" b="1" dirty="0"/>
          </a:p>
        </p:txBody>
      </p:sp>
      <p:sp>
        <p:nvSpPr>
          <p:cNvPr id="9" name="Double Wave 8">
            <a:extLst>
              <a:ext uri="{FF2B5EF4-FFF2-40B4-BE49-F238E27FC236}">
                <a16:creationId xmlns="" xmlns:a16="http://schemas.microsoft.com/office/drawing/2014/main" id="{D4526BE8-C49C-C8D3-7EAA-F9745125A061}"/>
              </a:ext>
            </a:extLst>
          </p:cNvPr>
          <p:cNvSpPr/>
          <p:nvPr/>
        </p:nvSpPr>
        <p:spPr>
          <a:xfrm>
            <a:off x="7833685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 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اللغة العربية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10" name="Double Wave 9">
            <a:extLst>
              <a:ext uri="{FF2B5EF4-FFF2-40B4-BE49-F238E27FC236}">
                <a16:creationId xmlns="" xmlns:a16="http://schemas.microsoft.com/office/drawing/2014/main" id="{4E4259DE-043A-A1A8-0D0A-F1B49570A798}"/>
              </a:ext>
            </a:extLst>
          </p:cNvPr>
          <p:cNvSpPr/>
          <p:nvPr/>
        </p:nvSpPr>
        <p:spPr>
          <a:xfrm>
            <a:off x="5782044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التاسع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11" name="Double Wave 10">
            <a:extLst>
              <a:ext uri="{FF2B5EF4-FFF2-40B4-BE49-F238E27FC236}">
                <a16:creationId xmlns="" xmlns:a16="http://schemas.microsoft.com/office/drawing/2014/main" id="{50F442CC-0B90-5624-A50A-8FB41251956A}"/>
              </a:ext>
            </a:extLst>
          </p:cNvPr>
          <p:cNvSpPr/>
          <p:nvPr/>
        </p:nvSpPr>
        <p:spPr>
          <a:xfrm>
            <a:off x="3825938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 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الأولى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12" name="Double Wave 11">
            <a:extLst>
              <a:ext uri="{FF2B5EF4-FFF2-40B4-BE49-F238E27FC236}">
                <a16:creationId xmlns="" xmlns:a16="http://schemas.microsoft.com/office/drawing/2014/main" id="{4A12BAD5-83DE-F886-E753-521E94E899DE}"/>
              </a:ext>
            </a:extLst>
          </p:cNvPr>
          <p:cNvSpPr/>
          <p:nvPr/>
        </p:nvSpPr>
        <p:spPr>
          <a:xfrm>
            <a:off x="674285" y="603565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إن 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واخواتها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63365894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/>
          <p:cNvSpPr/>
          <p:nvPr/>
        </p:nvSpPr>
        <p:spPr>
          <a:xfrm>
            <a:off x="629920" y="1120985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36881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="" xmlns:a16="http://schemas.microsoft.com/office/drawing/2014/main" id="{55BD5D74-8B6B-B77B-CAED-CFAC384830F6}"/>
              </a:ext>
            </a:extLst>
          </p:cNvPr>
          <p:cNvGrpSpPr/>
          <p:nvPr/>
        </p:nvGrpSpPr>
        <p:grpSpPr>
          <a:xfrm>
            <a:off x="-80638" y="985718"/>
            <a:ext cx="1573020" cy="730155"/>
            <a:chOff x="7446246" y="205862"/>
            <a:chExt cx="1544854" cy="691058"/>
          </a:xfrm>
        </p:grpSpPr>
        <p:sp>
          <p:nvSpPr>
            <p:cNvPr id="28" name="Rounded Rectangle 10">
              <a:extLst>
                <a:ext uri="{FF2B5EF4-FFF2-40B4-BE49-F238E27FC236}">
                  <a16:creationId xmlns="" xmlns:a16="http://schemas.microsoft.com/office/drawing/2014/main" id="{2CF5BB96-A051-5086-27E8-62E8E656A25D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ounded Rectangle 13">
              <a:extLst>
                <a:ext uri="{FF2B5EF4-FFF2-40B4-BE49-F238E27FC236}">
                  <a16:creationId xmlns="" xmlns:a16="http://schemas.microsoft.com/office/drawing/2014/main" id="{7E73D375-E601-15FA-3CEE-05395CC61902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1 minute</a:t>
              </a:r>
            </a:p>
          </p:txBody>
        </p:sp>
      </p:grp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29076"/>
            <a:ext cx="1411744" cy="598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Double Wave 4">
            <a:extLst>
              <a:ext uri="{FF2B5EF4-FFF2-40B4-BE49-F238E27FC236}">
                <a16:creationId xmlns="" xmlns:a16="http://schemas.microsoft.com/office/drawing/2014/main" id="{A6E8455E-CA76-2E4E-20E3-6288659CBE9B}"/>
              </a:ext>
            </a:extLst>
          </p:cNvPr>
          <p:cNvSpPr/>
          <p:nvPr/>
        </p:nvSpPr>
        <p:spPr>
          <a:xfrm>
            <a:off x="7833685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 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اللغة العربية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6" name="Double Wave 5">
            <a:extLst>
              <a:ext uri="{FF2B5EF4-FFF2-40B4-BE49-F238E27FC236}">
                <a16:creationId xmlns="" xmlns:a16="http://schemas.microsoft.com/office/drawing/2014/main" id="{D8EC577C-9D7C-4B0D-9DE7-89CA852A2C43}"/>
              </a:ext>
            </a:extLst>
          </p:cNvPr>
          <p:cNvSpPr/>
          <p:nvPr/>
        </p:nvSpPr>
        <p:spPr>
          <a:xfrm>
            <a:off x="5782044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التاسع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7" name="Double Wave 6">
            <a:extLst>
              <a:ext uri="{FF2B5EF4-FFF2-40B4-BE49-F238E27FC236}">
                <a16:creationId xmlns="" xmlns:a16="http://schemas.microsoft.com/office/drawing/2014/main" id="{37490CB4-3E35-6EF1-D058-1DDC18A7BEFB}"/>
              </a:ext>
            </a:extLst>
          </p:cNvPr>
          <p:cNvSpPr/>
          <p:nvPr/>
        </p:nvSpPr>
        <p:spPr>
          <a:xfrm>
            <a:off x="3825938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 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الثانية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8" name="Double Wave 7">
            <a:extLst>
              <a:ext uri="{FF2B5EF4-FFF2-40B4-BE49-F238E27FC236}">
                <a16:creationId xmlns="" xmlns:a16="http://schemas.microsoft.com/office/drawing/2014/main" id="{A90454AB-3122-D2E7-F8D1-B435BB889444}"/>
              </a:ext>
            </a:extLst>
          </p:cNvPr>
          <p:cNvSpPr/>
          <p:nvPr/>
        </p:nvSpPr>
        <p:spPr>
          <a:xfrm>
            <a:off x="674285" y="603565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إن 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وأ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خواتها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9" name="Footer Placeholder 6">
            <a:extLst>
              <a:ext uri="{FF2B5EF4-FFF2-40B4-BE49-F238E27FC236}">
                <a16:creationId xmlns="" xmlns:a16="http://schemas.microsoft.com/office/drawing/2014/main" id="{2A242BDF-236F-01CF-7872-422B2F000B6E}"/>
              </a:ext>
            </a:extLst>
          </p:cNvPr>
          <p:cNvSpPr txBox="1">
            <a:spLocks/>
          </p:cNvSpPr>
          <p:nvPr/>
        </p:nvSpPr>
        <p:spPr>
          <a:xfrm>
            <a:off x="206116" y="45390"/>
            <a:ext cx="11852408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الكلية العلمية الإسلامية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			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 التاريخ : </a:t>
            </a:r>
          </a:p>
        </p:txBody>
      </p:sp>
      <p:sp>
        <p:nvSpPr>
          <p:cNvPr id="3" name="Rectangle 2"/>
          <p:cNvSpPr/>
          <p:nvPr/>
        </p:nvSpPr>
        <p:spPr>
          <a:xfrm>
            <a:off x="4284472" y="1178522"/>
            <a:ext cx="5241748" cy="584775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r" rtl="1"/>
            <a:r>
              <a:rPr lang="ar-JO" sz="3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dobe Arabic" pitchFamily="18" charset="-78"/>
                <a:cs typeface="AF_Najed" pitchFamily="2" charset="-78"/>
              </a:rPr>
              <a:t>التمهيد استراتيجية </a:t>
            </a:r>
            <a:r>
              <a:rPr lang="en-US" sz="3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dobe Arabic" pitchFamily="18" charset="-78"/>
                <a:cs typeface="AF_Najed" pitchFamily="2" charset="-78"/>
              </a:rPr>
              <a:t>jot thought</a:t>
            </a:r>
            <a:endParaRPr lang="en-US" sz="32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Adobe Arabic" pitchFamily="18" charset="-78"/>
              <a:cs typeface="AF_Najed" pitchFamily="2" charset="-78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00270BFA-602B-4C3F-4D0C-C828525D1BCD}"/>
              </a:ext>
            </a:extLst>
          </p:cNvPr>
          <p:cNvSpPr txBox="1"/>
          <p:nvPr/>
        </p:nvSpPr>
        <p:spPr>
          <a:xfrm>
            <a:off x="6686151" y="3168853"/>
            <a:ext cx="6823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JO" sz="4800" b="1" dirty="0">
                <a:solidFill>
                  <a:schemeClr val="bg1"/>
                </a:solidFill>
              </a:rPr>
              <a:t>أنَّ</a:t>
            </a:r>
            <a:endParaRPr lang="en-US" sz="4800" b="1" dirty="0">
              <a:solidFill>
                <a:schemeClr val="bg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78A09777-700D-5EB5-45DD-9DD8105A9B59}"/>
              </a:ext>
            </a:extLst>
          </p:cNvPr>
          <p:cNvSpPr txBox="1"/>
          <p:nvPr/>
        </p:nvSpPr>
        <p:spPr>
          <a:xfrm>
            <a:off x="4505141" y="2231573"/>
            <a:ext cx="6823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JO" sz="4800" b="1" dirty="0">
                <a:solidFill>
                  <a:schemeClr val="bg1"/>
                </a:solidFill>
              </a:rPr>
              <a:t>إنَّ</a:t>
            </a:r>
            <a:endParaRPr lang="en-US" sz="4800" b="1" dirty="0">
              <a:solidFill>
                <a:schemeClr val="bg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5BDC2695-737F-B7BE-9139-4609C66E9797}"/>
              </a:ext>
            </a:extLst>
          </p:cNvPr>
          <p:cNvSpPr txBox="1"/>
          <p:nvPr/>
        </p:nvSpPr>
        <p:spPr>
          <a:xfrm>
            <a:off x="5767235" y="4340645"/>
            <a:ext cx="12113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JO" sz="4800" b="1" dirty="0">
                <a:solidFill>
                  <a:schemeClr val="bg1"/>
                </a:solidFill>
              </a:rPr>
              <a:t>كأنَّ</a:t>
            </a:r>
            <a:endParaRPr lang="en-US" sz="4800" b="1" dirty="0">
              <a:solidFill>
                <a:schemeClr val="bg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36E7EFF9-36E4-9D4F-052D-600C37719724}"/>
              </a:ext>
            </a:extLst>
          </p:cNvPr>
          <p:cNvSpPr txBox="1"/>
          <p:nvPr/>
        </p:nvSpPr>
        <p:spPr>
          <a:xfrm>
            <a:off x="2740736" y="4515213"/>
            <a:ext cx="14647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JO" sz="4800" b="1" dirty="0">
                <a:solidFill>
                  <a:schemeClr val="bg1"/>
                </a:solidFill>
              </a:rPr>
              <a:t>ليتَ</a:t>
            </a:r>
            <a:endParaRPr lang="en-US" sz="4800" b="1" dirty="0">
              <a:solidFill>
                <a:schemeClr val="bg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D83EA6E8-684D-C9F5-A2B4-491FF552A579}"/>
              </a:ext>
            </a:extLst>
          </p:cNvPr>
          <p:cNvSpPr txBox="1"/>
          <p:nvPr/>
        </p:nvSpPr>
        <p:spPr>
          <a:xfrm>
            <a:off x="2867860" y="3227481"/>
            <a:ext cx="8931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JO" sz="4800" b="1" dirty="0">
                <a:solidFill>
                  <a:schemeClr val="bg1"/>
                </a:solidFill>
              </a:rPr>
              <a:t>لكنَّ</a:t>
            </a:r>
            <a:endParaRPr lang="en-US" sz="4800" b="1" dirty="0">
              <a:solidFill>
                <a:schemeClr val="bg1"/>
              </a:solidFill>
            </a:endParaRPr>
          </a:p>
        </p:txBody>
      </p:sp>
      <p:pic>
        <p:nvPicPr>
          <p:cNvPr id="2" name="Picture 2" descr="540 فوازير للاذكياء واجابتها &quot;صعبة وسهلة&quot; - موقع رؤية">
            <a:extLst>
              <a:ext uri="{FF2B5EF4-FFF2-40B4-BE49-F238E27FC236}">
                <a16:creationId xmlns="" xmlns:a16="http://schemas.microsoft.com/office/drawing/2014/main" id="{8734FE42-2C80-01DC-43FC-149695CE79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802" b="96847" l="9211" r="93421">
                        <a14:foregroundMark x1="17105" y1="10360" x2="57456" y2="25225"/>
                        <a14:foregroundMark x1="57456" y1="25225" x2="74123" y2="38739"/>
                        <a14:foregroundMark x1="73246" y1="901" x2="41228" y2="8108"/>
                        <a14:foregroundMark x1="41228" y1="8108" x2="26316" y2="18018"/>
                        <a14:foregroundMark x1="78947" y1="13063" x2="52193" y2="9910"/>
                        <a14:foregroundMark x1="71053" y1="7207" x2="36404" y2="2252"/>
                        <a14:foregroundMark x1="36404" y1="2252" x2="26316" y2="5405"/>
                        <a14:foregroundMark x1="21491" y1="27027" x2="48246" y2="36036"/>
                        <a14:foregroundMark x1="48246" y1="36036" x2="59649" y2="29730"/>
                        <a14:foregroundMark x1="60965" y1="18919" x2="71491" y2="22523"/>
                        <a14:foregroundMark x1="71491" y1="30631" x2="71491" y2="30631"/>
                        <a14:foregroundMark x1="76754" y1="30631" x2="76754" y2="30631"/>
                        <a14:foregroundMark x1="51316" y1="61261" x2="51316" y2="61261"/>
                        <a14:foregroundMark x1="59649" y1="59459" x2="59649" y2="59459"/>
                        <a14:foregroundMark x1="56579" y1="62162" x2="56579" y2="62162"/>
                        <a14:foregroundMark x1="74123" y1="65766" x2="74123" y2="65766"/>
                        <a14:foregroundMark x1="64474" y1="93243" x2="64474" y2="93243"/>
                        <a14:foregroundMark x1="65789" y1="95495" x2="65789" y2="95495"/>
                        <a14:foregroundMark x1="64474" y1="96847" x2="64474" y2="96847"/>
                        <a14:foregroundMark x1="57895" y1="90991" x2="57895" y2="90991"/>
                        <a14:foregroundMark x1="82456" y1="61261" x2="82456" y2="61261"/>
                        <a14:foregroundMark x1="78947" y1="63514" x2="78947" y2="63514"/>
                        <a14:foregroundMark x1="71491" y1="63514" x2="71491" y2="63514"/>
                        <a14:foregroundMark x1="93421" y1="58108" x2="93421" y2="58108"/>
                        <a14:foregroundMark x1="64035" y1="86036" x2="64035" y2="86036"/>
                        <a14:foregroundMark x1="68860" y1="86036" x2="68860" y2="86036"/>
                        <a14:foregroundMark x1="52632" y1="57658" x2="52632" y2="57658"/>
                        <a14:foregroundMark x1="51316" y1="63514" x2="51316" y2="63514"/>
                        <a14:foregroundMark x1="46930" y1="60811" x2="46930" y2="60811"/>
                        <a14:foregroundMark x1="53947" y1="85135" x2="53947" y2="85135"/>
                        <a14:foregroundMark x1="51316" y1="81532" x2="51316" y2="81532"/>
                        <a14:foregroundMark x1="73246" y1="81532" x2="73246" y2="815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0685" y="4179816"/>
            <a:ext cx="2171700" cy="211455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1492382" y="5630662"/>
            <a:ext cx="5161429" cy="7633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b="1" dirty="0" smtClean="0">
                <a:solidFill>
                  <a:schemeClr val="tx1"/>
                </a:solidFill>
              </a:rPr>
              <a:t>اكتب الحروف التي تسمعها مع معانيها </a:t>
            </a:r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12" name="إنَّ وأخواتها 1 _ الصف الخامس _ النحو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71277" y="1763297"/>
            <a:ext cx="7776375" cy="3762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29554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/>
          <p:cNvSpPr/>
          <p:nvPr/>
        </p:nvSpPr>
        <p:spPr>
          <a:xfrm>
            <a:off x="629920" y="1120985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36881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="" xmlns:a16="http://schemas.microsoft.com/office/drawing/2014/main" id="{55BD5D74-8B6B-B77B-CAED-CFAC384830F6}"/>
              </a:ext>
            </a:extLst>
          </p:cNvPr>
          <p:cNvGrpSpPr/>
          <p:nvPr/>
        </p:nvGrpSpPr>
        <p:grpSpPr>
          <a:xfrm>
            <a:off x="41638" y="1139784"/>
            <a:ext cx="1573020" cy="730155"/>
            <a:chOff x="7446246" y="205862"/>
            <a:chExt cx="1544854" cy="691058"/>
          </a:xfrm>
        </p:grpSpPr>
        <p:sp>
          <p:nvSpPr>
            <p:cNvPr id="28" name="Rounded Rectangle 10">
              <a:extLst>
                <a:ext uri="{FF2B5EF4-FFF2-40B4-BE49-F238E27FC236}">
                  <a16:creationId xmlns="" xmlns:a16="http://schemas.microsoft.com/office/drawing/2014/main" id="{2CF5BB96-A051-5086-27E8-62E8E656A25D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ounded Rectangle 13">
              <a:extLst>
                <a:ext uri="{FF2B5EF4-FFF2-40B4-BE49-F238E27FC236}">
                  <a16:creationId xmlns="" xmlns:a16="http://schemas.microsoft.com/office/drawing/2014/main" id="{7E73D375-E601-15FA-3CEE-05395CC61902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02:00 minutes</a:t>
              </a: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4379720" y="1174543"/>
            <a:ext cx="50860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2800" b="1" dirty="0"/>
              <a:t> التقويم القبلي : </a:t>
            </a:r>
          </a:p>
        </p:txBody>
      </p:sp>
      <p:sp>
        <p:nvSpPr>
          <p:cNvPr id="3" name="Flowchart: Alternate Process 2"/>
          <p:cNvSpPr/>
          <p:nvPr/>
        </p:nvSpPr>
        <p:spPr>
          <a:xfrm>
            <a:off x="41638" y="6080813"/>
            <a:ext cx="1024287" cy="346733"/>
          </a:xfrm>
          <a:prstGeom prst="flowChartAlternateProces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IRS</a:t>
            </a:r>
          </a:p>
        </p:txBody>
      </p:sp>
      <p:sp>
        <p:nvSpPr>
          <p:cNvPr id="44" name="Flowchart: Alternate Process 43"/>
          <p:cNvSpPr/>
          <p:nvPr/>
        </p:nvSpPr>
        <p:spPr>
          <a:xfrm>
            <a:off x="0" y="6511267"/>
            <a:ext cx="1322329" cy="346733"/>
          </a:xfrm>
          <a:prstGeom prst="flowChartAlternateProces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/>
              <a:t>ألواح صغيرة </a:t>
            </a:r>
            <a:endParaRPr lang="en-US" b="1" dirty="0"/>
          </a:p>
        </p:txBody>
      </p:sp>
      <p:sp>
        <p:nvSpPr>
          <p:cNvPr id="5" name="Double Wave 4">
            <a:extLst>
              <a:ext uri="{FF2B5EF4-FFF2-40B4-BE49-F238E27FC236}">
                <a16:creationId xmlns="" xmlns:a16="http://schemas.microsoft.com/office/drawing/2014/main" id="{3DEC0947-96EC-E21E-4477-5A5470E24469}"/>
              </a:ext>
            </a:extLst>
          </p:cNvPr>
          <p:cNvSpPr/>
          <p:nvPr/>
        </p:nvSpPr>
        <p:spPr>
          <a:xfrm>
            <a:off x="7833685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 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اللغة العربية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6" name="Double Wave 5">
            <a:extLst>
              <a:ext uri="{FF2B5EF4-FFF2-40B4-BE49-F238E27FC236}">
                <a16:creationId xmlns="" xmlns:a16="http://schemas.microsoft.com/office/drawing/2014/main" id="{56D91404-4249-6A71-66BC-3FDC68B4FA17}"/>
              </a:ext>
            </a:extLst>
          </p:cNvPr>
          <p:cNvSpPr/>
          <p:nvPr/>
        </p:nvSpPr>
        <p:spPr>
          <a:xfrm>
            <a:off x="5782044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التاسع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7" name="Double Wave 6">
            <a:extLst>
              <a:ext uri="{FF2B5EF4-FFF2-40B4-BE49-F238E27FC236}">
                <a16:creationId xmlns="" xmlns:a16="http://schemas.microsoft.com/office/drawing/2014/main" id="{DAD3C6E8-9B22-36D9-A661-DF53AAF4CF89}"/>
              </a:ext>
            </a:extLst>
          </p:cNvPr>
          <p:cNvSpPr/>
          <p:nvPr/>
        </p:nvSpPr>
        <p:spPr>
          <a:xfrm>
            <a:off x="3825938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 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الثانية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8" name="Double Wave 7">
            <a:extLst>
              <a:ext uri="{FF2B5EF4-FFF2-40B4-BE49-F238E27FC236}">
                <a16:creationId xmlns="" xmlns:a16="http://schemas.microsoft.com/office/drawing/2014/main" id="{E1450BEF-3C2D-0A7C-928E-C77757D71E29}"/>
              </a:ext>
            </a:extLst>
          </p:cNvPr>
          <p:cNvSpPr/>
          <p:nvPr/>
        </p:nvSpPr>
        <p:spPr>
          <a:xfrm>
            <a:off x="674285" y="603565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إن و أخواتها </a:t>
            </a:r>
          </a:p>
        </p:txBody>
      </p:sp>
      <p:sp>
        <p:nvSpPr>
          <p:cNvPr id="9" name="Footer Placeholder 6">
            <a:extLst>
              <a:ext uri="{FF2B5EF4-FFF2-40B4-BE49-F238E27FC236}">
                <a16:creationId xmlns="" xmlns:a16="http://schemas.microsoft.com/office/drawing/2014/main" id="{B5A32034-6E1C-82A2-306F-1340CAA627B4}"/>
              </a:ext>
            </a:extLst>
          </p:cNvPr>
          <p:cNvSpPr txBox="1">
            <a:spLocks/>
          </p:cNvSpPr>
          <p:nvPr/>
        </p:nvSpPr>
        <p:spPr>
          <a:xfrm>
            <a:off x="206116" y="45390"/>
            <a:ext cx="11852408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الكلية العلمية الإسلامية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			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 التاريخ : </a:t>
            </a:r>
          </a:p>
        </p:txBody>
      </p:sp>
      <p:sp>
        <p:nvSpPr>
          <p:cNvPr id="10" name="Rectangle 9"/>
          <p:cNvSpPr/>
          <p:nvPr/>
        </p:nvSpPr>
        <p:spPr>
          <a:xfrm>
            <a:off x="3980132" y="3244334"/>
            <a:ext cx="42317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https://wordwall.net/ar/resource/4424540</a:t>
            </a:r>
          </a:p>
        </p:txBody>
      </p:sp>
    </p:spTree>
    <p:extLst>
      <p:ext uri="{BB962C8B-B14F-4D97-AF65-F5344CB8AC3E}">
        <p14:creationId xmlns:p14="http://schemas.microsoft.com/office/powerpoint/2010/main" val="3275677040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/>
          <p:cNvSpPr/>
          <p:nvPr/>
        </p:nvSpPr>
        <p:spPr>
          <a:xfrm>
            <a:off x="629920" y="1120985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36881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="" xmlns:a16="http://schemas.microsoft.com/office/drawing/2014/main" id="{55BD5D74-8B6B-B77B-CAED-CFAC384830F6}"/>
              </a:ext>
            </a:extLst>
          </p:cNvPr>
          <p:cNvGrpSpPr/>
          <p:nvPr/>
        </p:nvGrpSpPr>
        <p:grpSpPr>
          <a:xfrm>
            <a:off x="-80638" y="985718"/>
            <a:ext cx="1573020" cy="730155"/>
            <a:chOff x="7446246" y="205862"/>
            <a:chExt cx="1544854" cy="691058"/>
          </a:xfrm>
        </p:grpSpPr>
        <p:sp>
          <p:nvSpPr>
            <p:cNvPr id="28" name="Rounded Rectangle 10">
              <a:extLst>
                <a:ext uri="{FF2B5EF4-FFF2-40B4-BE49-F238E27FC236}">
                  <a16:creationId xmlns="" xmlns:a16="http://schemas.microsoft.com/office/drawing/2014/main" id="{2CF5BB96-A051-5086-27E8-62E8E656A25D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ounded Rectangle 13">
              <a:extLst>
                <a:ext uri="{FF2B5EF4-FFF2-40B4-BE49-F238E27FC236}">
                  <a16:creationId xmlns="" xmlns:a16="http://schemas.microsoft.com/office/drawing/2014/main" id="{7E73D375-E601-15FA-3CEE-05395CC61902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1 minute</a:t>
              </a:r>
            </a:p>
          </p:txBody>
        </p:sp>
      </p:grp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29076"/>
            <a:ext cx="1411744" cy="598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Double Wave 4">
            <a:extLst>
              <a:ext uri="{FF2B5EF4-FFF2-40B4-BE49-F238E27FC236}">
                <a16:creationId xmlns="" xmlns:a16="http://schemas.microsoft.com/office/drawing/2014/main" id="{A6E8455E-CA76-2E4E-20E3-6288659CBE9B}"/>
              </a:ext>
            </a:extLst>
          </p:cNvPr>
          <p:cNvSpPr/>
          <p:nvPr/>
        </p:nvSpPr>
        <p:spPr>
          <a:xfrm>
            <a:off x="7833685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 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اللغة العربية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6" name="Double Wave 5">
            <a:extLst>
              <a:ext uri="{FF2B5EF4-FFF2-40B4-BE49-F238E27FC236}">
                <a16:creationId xmlns="" xmlns:a16="http://schemas.microsoft.com/office/drawing/2014/main" id="{D8EC577C-9D7C-4B0D-9DE7-89CA852A2C43}"/>
              </a:ext>
            </a:extLst>
          </p:cNvPr>
          <p:cNvSpPr/>
          <p:nvPr/>
        </p:nvSpPr>
        <p:spPr>
          <a:xfrm>
            <a:off x="5782044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التاسع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7" name="Double Wave 6">
            <a:extLst>
              <a:ext uri="{FF2B5EF4-FFF2-40B4-BE49-F238E27FC236}">
                <a16:creationId xmlns="" xmlns:a16="http://schemas.microsoft.com/office/drawing/2014/main" id="{37490CB4-3E35-6EF1-D058-1DDC18A7BEFB}"/>
              </a:ext>
            </a:extLst>
          </p:cNvPr>
          <p:cNvSpPr/>
          <p:nvPr/>
        </p:nvSpPr>
        <p:spPr>
          <a:xfrm>
            <a:off x="3825938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 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الثانية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8" name="Double Wave 7">
            <a:extLst>
              <a:ext uri="{FF2B5EF4-FFF2-40B4-BE49-F238E27FC236}">
                <a16:creationId xmlns="" xmlns:a16="http://schemas.microsoft.com/office/drawing/2014/main" id="{A90454AB-3122-D2E7-F8D1-B435BB889444}"/>
              </a:ext>
            </a:extLst>
          </p:cNvPr>
          <p:cNvSpPr/>
          <p:nvPr/>
        </p:nvSpPr>
        <p:spPr>
          <a:xfrm>
            <a:off x="674285" y="603565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إن 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واخواتها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9" name="Footer Placeholder 6">
            <a:extLst>
              <a:ext uri="{FF2B5EF4-FFF2-40B4-BE49-F238E27FC236}">
                <a16:creationId xmlns="" xmlns:a16="http://schemas.microsoft.com/office/drawing/2014/main" id="{2A242BDF-236F-01CF-7872-422B2F000B6E}"/>
              </a:ext>
            </a:extLst>
          </p:cNvPr>
          <p:cNvSpPr txBox="1">
            <a:spLocks/>
          </p:cNvSpPr>
          <p:nvPr/>
        </p:nvSpPr>
        <p:spPr>
          <a:xfrm>
            <a:off x="206116" y="45390"/>
            <a:ext cx="11852408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الكلية العلمية الإسلامية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			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 التاريخ : 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A4B7B40C-31AC-5165-BB3B-3E67527E90DD}"/>
              </a:ext>
            </a:extLst>
          </p:cNvPr>
          <p:cNvGrpSpPr/>
          <p:nvPr/>
        </p:nvGrpSpPr>
        <p:grpSpPr>
          <a:xfrm>
            <a:off x="2358654" y="1203990"/>
            <a:ext cx="5412475" cy="5412475"/>
            <a:chOff x="2358654" y="1203990"/>
            <a:chExt cx="5412475" cy="5412475"/>
          </a:xfrm>
        </p:grpSpPr>
        <p:pic>
          <p:nvPicPr>
            <p:cNvPr id="1026" name="Picture 2" descr="شجرة PNG الصور بخلفية شفافة | تحميل مجاني على Lovepik.com">
              <a:extLst>
                <a:ext uri="{FF2B5EF4-FFF2-40B4-BE49-F238E27FC236}">
                  <a16:creationId xmlns="" xmlns:a16="http://schemas.microsoft.com/office/drawing/2014/main" id="{5D5BADE5-7438-BF7E-151B-DA22DA8A45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58654" y="1203990"/>
              <a:ext cx="5412475" cy="54124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Orange محتوى مجاني ، برتقالي s, طعام, برتقال, فواكه png">
              <a:extLst>
                <a:ext uri="{FF2B5EF4-FFF2-40B4-BE49-F238E27FC236}">
                  <a16:creationId xmlns="" xmlns:a16="http://schemas.microsoft.com/office/drawing/2014/main" id="{1FFBBBFA-F961-2DEA-E738-2CEDA05B974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8652" b="94607" l="8315" r="92697">
                          <a14:foregroundMark x1="65843" y1="12697" x2="68652" y2="94607"/>
                          <a14:foregroundMark x1="68652" y1="94607" x2="67978" y2="92584"/>
                          <a14:foregroundMark x1="92697" y1="40000" x2="92697" y2="40000"/>
                          <a14:foregroundMark x1="51236" y1="8764" x2="57978" y2="19663"/>
                          <a14:foregroundMark x1="56180" y1="22921" x2="56180" y2="22921"/>
                          <a14:foregroundMark x1="47865" y1="12921" x2="47865" y2="12921"/>
                          <a14:foregroundMark x1="48315" y1="14944" x2="48315" y2="14944"/>
                          <a14:foregroundMark x1="52472" y1="12584" x2="37528" y2="13708"/>
                          <a14:foregroundMark x1="8427" y1="47528" x2="8315" y2="66067"/>
                          <a14:foregroundMark x1="8315" y1="66067" x2="8315" y2="660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09725" y="4029640"/>
              <a:ext cx="1246496" cy="12464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4" descr="Orange محتوى مجاني ، برتقالي s, طعام, برتقال, فواكه png">
              <a:extLst>
                <a:ext uri="{FF2B5EF4-FFF2-40B4-BE49-F238E27FC236}">
                  <a16:creationId xmlns="" xmlns:a16="http://schemas.microsoft.com/office/drawing/2014/main" id="{CCE84F03-12A0-1D90-F9A0-3282278655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8652" b="94607" l="8315" r="92697">
                          <a14:foregroundMark x1="65843" y1="12697" x2="68652" y2="94607"/>
                          <a14:foregroundMark x1="68652" y1="94607" x2="67978" y2="92584"/>
                          <a14:foregroundMark x1="92697" y1="40000" x2="92697" y2="40000"/>
                          <a14:foregroundMark x1="51236" y1="8764" x2="57978" y2="19663"/>
                          <a14:foregroundMark x1="56180" y1="22921" x2="56180" y2="22921"/>
                          <a14:foregroundMark x1="47865" y1="12921" x2="47865" y2="12921"/>
                          <a14:foregroundMark x1="48315" y1="14944" x2="48315" y2="14944"/>
                          <a14:foregroundMark x1="52472" y1="12584" x2="37528" y2="13708"/>
                          <a14:foregroundMark x1="8427" y1="47528" x2="8315" y2="66067"/>
                          <a14:foregroundMark x1="8315" y1="66067" x2="8315" y2="660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5813996">
              <a:off x="6307818" y="2998449"/>
              <a:ext cx="1246496" cy="12464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4" descr="Orange محتوى مجاني ، برتقالي s, طعام, برتقال, فواكه png">
              <a:extLst>
                <a:ext uri="{FF2B5EF4-FFF2-40B4-BE49-F238E27FC236}">
                  <a16:creationId xmlns="" xmlns:a16="http://schemas.microsoft.com/office/drawing/2014/main" id="{F9E9EA16-9255-E490-83A5-B2AE88A843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8652" b="94607" l="8315" r="92697">
                          <a14:foregroundMark x1="65843" y1="12697" x2="68652" y2="94607"/>
                          <a14:foregroundMark x1="68652" y1="94607" x2="67978" y2="92584"/>
                          <a14:foregroundMark x1="92697" y1="40000" x2="92697" y2="40000"/>
                          <a14:foregroundMark x1="51236" y1="8764" x2="57978" y2="19663"/>
                          <a14:foregroundMark x1="56180" y1="22921" x2="56180" y2="22921"/>
                          <a14:foregroundMark x1="47865" y1="12921" x2="47865" y2="12921"/>
                          <a14:foregroundMark x1="48315" y1="14944" x2="48315" y2="14944"/>
                          <a14:foregroundMark x1="52472" y1="12584" x2="37528" y2="13708"/>
                          <a14:foregroundMark x1="8427" y1="47528" x2="8315" y2="66067"/>
                          <a14:foregroundMark x1="8315" y1="66067" x2="8315" y2="660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5813996" flipV="1">
              <a:off x="2705498" y="4273578"/>
              <a:ext cx="1246496" cy="12850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4" descr="Orange محتوى مجاني ، برتقالي s, طعام, برتقال, فواكه png">
              <a:extLst>
                <a:ext uri="{FF2B5EF4-FFF2-40B4-BE49-F238E27FC236}">
                  <a16:creationId xmlns="" xmlns:a16="http://schemas.microsoft.com/office/drawing/2014/main" id="{A23AC102-3921-6C6F-48F0-19A99198EDA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8652" b="94607" l="8315" r="92697">
                          <a14:foregroundMark x1="65843" y1="12697" x2="68652" y2="94607"/>
                          <a14:foregroundMark x1="68652" y1="94607" x2="67978" y2="92584"/>
                          <a14:foregroundMark x1="92697" y1="40000" x2="92697" y2="40000"/>
                          <a14:foregroundMark x1="51236" y1="8764" x2="57978" y2="19663"/>
                          <a14:foregroundMark x1="56180" y1="22921" x2="56180" y2="22921"/>
                          <a14:foregroundMark x1="47865" y1="12921" x2="47865" y2="12921"/>
                          <a14:foregroundMark x1="48315" y1="14944" x2="48315" y2="14944"/>
                          <a14:foregroundMark x1="52472" y1="12584" x2="37528" y2="13708"/>
                          <a14:foregroundMark x1="8427" y1="47528" x2="8315" y2="66067"/>
                          <a14:foregroundMark x1="8315" y1="66067" x2="8315" y2="660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5813996" flipV="1">
              <a:off x="2796534" y="2988603"/>
              <a:ext cx="1246496" cy="12850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4" descr="Orange محتوى مجاني ، برتقالي s, طعام, برتقال, فواكه png">
              <a:extLst>
                <a:ext uri="{FF2B5EF4-FFF2-40B4-BE49-F238E27FC236}">
                  <a16:creationId xmlns="" xmlns:a16="http://schemas.microsoft.com/office/drawing/2014/main" id="{D2A20D18-CDEA-2AEA-A29C-B919A685839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8652" b="94607" l="8315" r="92697">
                          <a14:foregroundMark x1="65843" y1="12697" x2="68652" y2="94607"/>
                          <a14:foregroundMark x1="68652" y1="94607" x2="67978" y2="92584"/>
                          <a14:foregroundMark x1="92697" y1="40000" x2="92697" y2="40000"/>
                          <a14:foregroundMark x1="51236" y1="8764" x2="57978" y2="19663"/>
                          <a14:foregroundMark x1="56180" y1="22921" x2="56180" y2="22921"/>
                          <a14:foregroundMark x1="47865" y1="12921" x2="47865" y2="12921"/>
                          <a14:foregroundMark x1="48315" y1="14944" x2="48315" y2="14944"/>
                          <a14:foregroundMark x1="52472" y1="12584" x2="37528" y2="13708"/>
                          <a14:foregroundMark x1="8427" y1="47528" x2="8315" y2="66067"/>
                          <a14:foregroundMark x1="8315" y1="66067" x2="8315" y2="660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5813996" flipV="1">
              <a:off x="4207908" y="2050431"/>
              <a:ext cx="1246496" cy="12850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00270BFA-602B-4C3F-4D0C-C828525D1BCD}"/>
              </a:ext>
            </a:extLst>
          </p:cNvPr>
          <p:cNvSpPr txBox="1"/>
          <p:nvPr/>
        </p:nvSpPr>
        <p:spPr>
          <a:xfrm>
            <a:off x="6686151" y="3168853"/>
            <a:ext cx="6823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JO" sz="4800" b="1" dirty="0">
                <a:solidFill>
                  <a:schemeClr val="bg1"/>
                </a:solidFill>
              </a:rPr>
              <a:t>أنَّ</a:t>
            </a:r>
            <a:endParaRPr lang="en-US" sz="4800" b="1" dirty="0">
              <a:solidFill>
                <a:schemeClr val="bg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78A09777-700D-5EB5-45DD-9DD8105A9B59}"/>
              </a:ext>
            </a:extLst>
          </p:cNvPr>
          <p:cNvSpPr txBox="1"/>
          <p:nvPr/>
        </p:nvSpPr>
        <p:spPr>
          <a:xfrm>
            <a:off x="4505141" y="2231573"/>
            <a:ext cx="6823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JO" sz="4800" b="1" dirty="0">
                <a:solidFill>
                  <a:schemeClr val="bg1"/>
                </a:solidFill>
              </a:rPr>
              <a:t>إنَّ</a:t>
            </a:r>
            <a:endParaRPr lang="en-US" sz="4800" b="1" dirty="0">
              <a:solidFill>
                <a:schemeClr val="bg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5BDC2695-737F-B7BE-9139-4609C66E9797}"/>
              </a:ext>
            </a:extLst>
          </p:cNvPr>
          <p:cNvSpPr txBox="1"/>
          <p:nvPr/>
        </p:nvSpPr>
        <p:spPr>
          <a:xfrm>
            <a:off x="5703452" y="4340645"/>
            <a:ext cx="12113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JO" sz="4800" b="1" dirty="0">
                <a:solidFill>
                  <a:schemeClr val="bg1"/>
                </a:solidFill>
              </a:rPr>
              <a:t>كأنَّ</a:t>
            </a:r>
            <a:endParaRPr lang="en-US" sz="4800" b="1" dirty="0">
              <a:solidFill>
                <a:schemeClr val="bg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36E7EFF9-36E4-9D4F-052D-600C37719724}"/>
              </a:ext>
            </a:extLst>
          </p:cNvPr>
          <p:cNvSpPr txBox="1"/>
          <p:nvPr/>
        </p:nvSpPr>
        <p:spPr>
          <a:xfrm>
            <a:off x="2740736" y="4515213"/>
            <a:ext cx="14647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JO" sz="4800" b="1" dirty="0">
                <a:solidFill>
                  <a:schemeClr val="bg1"/>
                </a:solidFill>
              </a:rPr>
              <a:t>ليتَ</a:t>
            </a:r>
            <a:endParaRPr lang="en-US" sz="4800" b="1" dirty="0">
              <a:solidFill>
                <a:schemeClr val="bg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D83EA6E8-684D-C9F5-A2B4-491FF552A579}"/>
              </a:ext>
            </a:extLst>
          </p:cNvPr>
          <p:cNvSpPr txBox="1"/>
          <p:nvPr/>
        </p:nvSpPr>
        <p:spPr>
          <a:xfrm>
            <a:off x="2867860" y="3227481"/>
            <a:ext cx="8931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JO" sz="4800" b="1" dirty="0">
                <a:solidFill>
                  <a:schemeClr val="bg1"/>
                </a:solidFill>
              </a:rPr>
              <a:t>لكنَّ</a:t>
            </a:r>
            <a:endParaRPr lang="en-US" sz="4800" b="1" dirty="0">
              <a:solidFill>
                <a:schemeClr val="bg1"/>
              </a:solidFill>
            </a:endParaRPr>
          </a:p>
        </p:txBody>
      </p:sp>
      <p:pic>
        <p:nvPicPr>
          <p:cNvPr id="2" name="Picture 2" descr="540 فوازير للاذكياء واجابتها &quot;صعبة وسهلة&quot; - موقع رؤية">
            <a:extLst>
              <a:ext uri="{FF2B5EF4-FFF2-40B4-BE49-F238E27FC236}">
                <a16:creationId xmlns="" xmlns:a16="http://schemas.microsoft.com/office/drawing/2014/main" id="{8734FE42-2C80-01DC-43FC-149695CE79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802" b="96847" l="9211" r="93421">
                        <a14:foregroundMark x1="17105" y1="10360" x2="57456" y2="25225"/>
                        <a14:foregroundMark x1="57456" y1="25225" x2="74123" y2="38739"/>
                        <a14:foregroundMark x1="73246" y1="901" x2="41228" y2="8108"/>
                        <a14:foregroundMark x1="41228" y1="8108" x2="26316" y2="18018"/>
                        <a14:foregroundMark x1="78947" y1="13063" x2="52193" y2="9910"/>
                        <a14:foregroundMark x1="71053" y1="7207" x2="36404" y2="2252"/>
                        <a14:foregroundMark x1="36404" y1="2252" x2="26316" y2="5405"/>
                        <a14:foregroundMark x1="21491" y1="27027" x2="48246" y2="36036"/>
                        <a14:foregroundMark x1="48246" y1="36036" x2="59649" y2="29730"/>
                        <a14:foregroundMark x1="60965" y1="18919" x2="71491" y2="22523"/>
                        <a14:foregroundMark x1="71491" y1="30631" x2="71491" y2="30631"/>
                        <a14:foregroundMark x1="76754" y1="30631" x2="76754" y2="30631"/>
                        <a14:foregroundMark x1="51316" y1="61261" x2="51316" y2="61261"/>
                        <a14:foregroundMark x1="59649" y1="59459" x2="59649" y2="59459"/>
                        <a14:foregroundMark x1="56579" y1="62162" x2="56579" y2="62162"/>
                        <a14:foregroundMark x1="74123" y1="65766" x2="74123" y2="65766"/>
                        <a14:foregroundMark x1="64474" y1="93243" x2="64474" y2="93243"/>
                        <a14:foregroundMark x1="65789" y1="95495" x2="65789" y2="95495"/>
                        <a14:foregroundMark x1="64474" y1="96847" x2="64474" y2="96847"/>
                        <a14:foregroundMark x1="57895" y1="90991" x2="57895" y2="90991"/>
                        <a14:foregroundMark x1="82456" y1="61261" x2="82456" y2="61261"/>
                        <a14:foregroundMark x1="78947" y1="63514" x2="78947" y2="63514"/>
                        <a14:foregroundMark x1="71491" y1="63514" x2="71491" y2="63514"/>
                        <a14:foregroundMark x1="93421" y1="58108" x2="93421" y2="58108"/>
                        <a14:foregroundMark x1="64035" y1="86036" x2="64035" y2="86036"/>
                        <a14:foregroundMark x1="68860" y1="86036" x2="68860" y2="86036"/>
                        <a14:foregroundMark x1="52632" y1="57658" x2="52632" y2="57658"/>
                        <a14:foregroundMark x1="51316" y1="63514" x2="51316" y2="63514"/>
                        <a14:foregroundMark x1="46930" y1="60811" x2="46930" y2="60811"/>
                        <a14:foregroundMark x1="53947" y1="85135" x2="53947" y2="85135"/>
                        <a14:foregroundMark x1="51316" y1="81532" x2="51316" y2="81532"/>
                        <a14:foregroundMark x1="73246" y1="81532" x2="73246" y2="815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7975" y="4288935"/>
            <a:ext cx="2171700" cy="211455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8448924" y="1216924"/>
            <a:ext cx="9845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JO" sz="3200" dirty="0" smtClean="0"/>
              <a:t>أتذكّر:</a:t>
            </a:r>
            <a:endParaRPr lang="en-US" sz="3200" dirty="0"/>
          </a:p>
        </p:txBody>
      </p:sp>
      <p:sp>
        <p:nvSpPr>
          <p:cNvPr id="3" name="Rectangle 2"/>
          <p:cNvSpPr/>
          <p:nvPr/>
        </p:nvSpPr>
        <p:spPr>
          <a:xfrm>
            <a:off x="7680960" y="1892410"/>
            <a:ext cx="1504688" cy="23323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b="1" dirty="0" smtClean="0">
                <a:solidFill>
                  <a:schemeClr val="tx1"/>
                </a:solidFill>
              </a:rPr>
              <a:t>ما الحرف الناقص وما المعنى الذي يؤديه؟؟؟</a:t>
            </a:r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031072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/>
          <p:cNvSpPr/>
          <p:nvPr/>
        </p:nvSpPr>
        <p:spPr>
          <a:xfrm>
            <a:off x="629920" y="1184743"/>
            <a:ext cx="10541663" cy="5514727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36881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="" xmlns:a16="http://schemas.microsoft.com/office/drawing/2014/main" id="{55BD5D74-8B6B-B77B-CAED-CFAC384830F6}"/>
              </a:ext>
            </a:extLst>
          </p:cNvPr>
          <p:cNvGrpSpPr/>
          <p:nvPr/>
        </p:nvGrpSpPr>
        <p:grpSpPr>
          <a:xfrm>
            <a:off x="-100988" y="881448"/>
            <a:ext cx="1573020" cy="730155"/>
            <a:chOff x="7446246" y="205862"/>
            <a:chExt cx="1544854" cy="691058"/>
          </a:xfrm>
        </p:grpSpPr>
        <p:sp>
          <p:nvSpPr>
            <p:cNvPr id="28" name="Rounded Rectangle 10">
              <a:extLst>
                <a:ext uri="{FF2B5EF4-FFF2-40B4-BE49-F238E27FC236}">
                  <a16:creationId xmlns="" xmlns:a16="http://schemas.microsoft.com/office/drawing/2014/main" id="{2CF5BB96-A051-5086-27E8-62E8E656A25D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ounded Rectangle 13">
              <a:extLst>
                <a:ext uri="{FF2B5EF4-FFF2-40B4-BE49-F238E27FC236}">
                  <a16:creationId xmlns="" xmlns:a16="http://schemas.microsoft.com/office/drawing/2014/main" id="{7E73D375-E601-15FA-3CEE-05395CC61902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05:00 minutes</a:t>
              </a: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2025553" y="1244304"/>
            <a:ext cx="74635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JO" sz="2000" b="1" dirty="0" smtClean="0"/>
              <a:t>التقديم : أدخل إنّ أو إحدى أخواتها على الجملة الآتية، مع إجراء التّغيير </a:t>
            </a:r>
            <a:r>
              <a:rPr lang="ar-JO" sz="2000" b="1" dirty="0"/>
              <a:t>اللّازم، ثمّ أعربهما إعرابًا تامًّا:                             </a:t>
            </a:r>
            <a:r>
              <a:rPr lang="en-US" sz="2000" b="1" dirty="0" smtClean="0"/>
              <a:t>rally coach</a:t>
            </a:r>
            <a:r>
              <a:rPr lang="ar-JO" sz="2000" b="1" dirty="0" smtClean="0"/>
              <a:t> </a:t>
            </a:r>
            <a:endParaRPr lang="ar-SA" sz="2000" b="1" dirty="0"/>
          </a:p>
        </p:txBody>
      </p:sp>
      <p:pic>
        <p:nvPicPr>
          <p:cNvPr id="2" name="Picture 3">
            <a:extLst>
              <a:ext uri="{FF2B5EF4-FFF2-40B4-BE49-F238E27FC236}">
                <a16:creationId xmlns="" xmlns:a16="http://schemas.microsoft.com/office/drawing/2014/main" id="{2FC3215C-D3B7-6906-CC1F-48C6B21661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58" y="6237711"/>
            <a:ext cx="1411744" cy="598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Double Wave 14">
            <a:extLst>
              <a:ext uri="{FF2B5EF4-FFF2-40B4-BE49-F238E27FC236}">
                <a16:creationId xmlns="" xmlns:a16="http://schemas.microsoft.com/office/drawing/2014/main" id="{44B2AA15-E7BB-7122-785C-ED7DAD17C652}"/>
              </a:ext>
            </a:extLst>
          </p:cNvPr>
          <p:cNvSpPr/>
          <p:nvPr/>
        </p:nvSpPr>
        <p:spPr>
          <a:xfrm>
            <a:off x="7833685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 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اللغة العربية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16" name="Double Wave 15">
            <a:extLst>
              <a:ext uri="{FF2B5EF4-FFF2-40B4-BE49-F238E27FC236}">
                <a16:creationId xmlns="" xmlns:a16="http://schemas.microsoft.com/office/drawing/2014/main" id="{4A335203-27B6-95F2-F2D2-CF8C55DB284C}"/>
              </a:ext>
            </a:extLst>
          </p:cNvPr>
          <p:cNvSpPr/>
          <p:nvPr/>
        </p:nvSpPr>
        <p:spPr>
          <a:xfrm>
            <a:off x="5782044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التاسع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17" name="Double Wave 16">
            <a:extLst>
              <a:ext uri="{FF2B5EF4-FFF2-40B4-BE49-F238E27FC236}">
                <a16:creationId xmlns="" xmlns:a16="http://schemas.microsoft.com/office/drawing/2014/main" id="{7E7C796E-EC70-3B76-1C17-95125B8E0A36}"/>
              </a:ext>
            </a:extLst>
          </p:cNvPr>
          <p:cNvSpPr/>
          <p:nvPr/>
        </p:nvSpPr>
        <p:spPr>
          <a:xfrm>
            <a:off x="3825938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 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الثانية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18" name="Double Wave 17">
            <a:extLst>
              <a:ext uri="{FF2B5EF4-FFF2-40B4-BE49-F238E27FC236}">
                <a16:creationId xmlns="" xmlns:a16="http://schemas.microsoft.com/office/drawing/2014/main" id="{581E85C6-3A4B-94F3-9A02-BF31F8B0F422}"/>
              </a:ext>
            </a:extLst>
          </p:cNvPr>
          <p:cNvSpPr/>
          <p:nvPr/>
        </p:nvSpPr>
        <p:spPr>
          <a:xfrm>
            <a:off x="674285" y="603565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</a:p>
        </p:txBody>
      </p:sp>
      <p:sp>
        <p:nvSpPr>
          <p:cNvPr id="19" name="Footer Placeholder 6">
            <a:extLst>
              <a:ext uri="{FF2B5EF4-FFF2-40B4-BE49-F238E27FC236}">
                <a16:creationId xmlns="" xmlns:a16="http://schemas.microsoft.com/office/drawing/2014/main" id="{FDEF7492-71FD-420D-D3F0-2862B8A23B1E}"/>
              </a:ext>
            </a:extLst>
          </p:cNvPr>
          <p:cNvSpPr txBox="1">
            <a:spLocks/>
          </p:cNvSpPr>
          <p:nvPr/>
        </p:nvSpPr>
        <p:spPr>
          <a:xfrm>
            <a:off x="206116" y="45390"/>
            <a:ext cx="11852408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الكلية العلمية الإسلامية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			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 التاريخ :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2FC3E06E-A0E4-251B-8F21-6A2F49E7B170}"/>
              </a:ext>
            </a:extLst>
          </p:cNvPr>
          <p:cNvSpPr/>
          <p:nvPr/>
        </p:nvSpPr>
        <p:spPr>
          <a:xfrm>
            <a:off x="5832992" y="2267665"/>
            <a:ext cx="3649528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ar-JO" sz="3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الطالبُ مهذبٌ</a:t>
            </a:r>
            <a:endParaRPr lang="en-U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Arrow: Left 2">
            <a:extLst>
              <a:ext uri="{FF2B5EF4-FFF2-40B4-BE49-F238E27FC236}">
                <a16:creationId xmlns="" xmlns:a16="http://schemas.microsoft.com/office/drawing/2014/main" id="{BE7248FA-04C5-2984-5CD7-D5BF9FAD2BC2}"/>
              </a:ext>
            </a:extLst>
          </p:cNvPr>
          <p:cNvSpPr/>
          <p:nvPr/>
        </p:nvSpPr>
        <p:spPr>
          <a:xfrm>
            <a:off x="5123687" y="2390776"/>
            <a:ext cx="755758" cy="523220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29AE1EEE-62D0-9692-6329-F340165E8AE9}"/>
              </a:ext>
            </a:extLst>
          </p:cNvPr>
          <p:cNvSpPr/>
          <p:nvPr/>
        </p:nvSpPr>
        <p:spPr>
          <a:xfrm>
            <a:off x="793174" y="2255397"/>
            <a:ext cx="4348904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r" rtl="1"/>
            <a:r>
              <a:rPr lang="ar-JO" sz="3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إنَّ             </a:t>
            </a:r>
            <a:endParaRPr lang="en-U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="" xmlns:a16="http://schemas.microsoft.com/office/drawing/2014/main" id="{2FC3E06E-A0E4-251B-8F21-6A2F49E7B170}"/>
              </a:ext>
            </a:extLst>
          </p:cNvPr>
          <p:cNvSpPr/>
          <p:nvPr/>
        </p:nvSpPr>
        <p:spPr>
          <a:xfrm>
            <a:off x="5832992" y="3049452"/>
            <a:ext cx="3647895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ar-JO" sz="3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الطالبانِ مهذبانِ</a:t>
            </a:r>
            <a:endParaRPr lang="en-U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0" name="Arrow: Left 2">
            <a:extLst>
              <a:ext uri="{FF2B5EF4-FFF2-40B4-BE49-F238E27FC236}">
                <a16:creationId xmlns="" xmlns:a16="http://schemas.microsoft.com/office/drawing/2014/main" id="{BE7248FA-04C5-2984-5CD7-D5BF9FAD2BC2}"/>
              </a:ext>
            </a:extLst>
          </p:cNvPr>
          <p:cNvSpPr/>
          <p:nvPr/>
        </p:nvSpPr>
        <p:spPr>
          <a:xfrm>
            <a:off x="5088469" y="3172563"/>
            <a:ext cx="755758" cy="523220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="" xmlns:a16="http://schemas.microsoft.com/office/drawing/2014/main" id="{29AE1EEE-62D0-9692-6329-F340165E8AE9}"/>
              </a:ext>
            </a:extLst>
          </p:cNvPr>
          <p:cNvSpPr/>
          <p:nvPr/>
        </p:nvSpPr>
        <p:spPr>
          <a:xfrm>
            <a:off x="792475" y="3111007"/>
            <a:ext cx="4348904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r" rtl="1"/>
            <a:r>
              <a:rPr lang="ar-JO" sz="3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لعلَّ</a:t>
            </a:r>
            <a:endParaRPr lang="en-U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29AE1EEE-62D0-9692-6329-F340165E8AE9}"/>
              </a:ext>
            </a:extLst>
          </p:cNvPr>
          <p:cNvSpPr/>
          <p:nvPr/>
        </p:nvSpPr>
        <p:spPr>
          <a:xfrm>
            <a:off x="793174" y="3942106"/>
            <a:ext cx="4348904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r" rtl="1"/>
            <a:r>
              <a:rPr lang="ar-JO" sz="3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ليت</a:t>
            </a:r>
            <a:endParaRPr lang="en-U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29AE1EEE-62D0-9692-6329-F340165E8AE9}"/>
              </a:ext>
            </a:extLst>
          </p:cNvPr>
          <p:cNvSpPr/>
          <p:nvPr/>
        </p:nvSpPr>
        <p:spPr>
          <a:xfrm>
            <a:off x="5795151" y="3832586"/>
            <a:ext cx="3693995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r" rtl="1"/>
            <a:r>
              <a:rPr lang="ar-JO" sz="3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المهندسون بارعون</a:t>
            </a:r>
            <a:endParaRPr lang="en-U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7" name="Arrow: Left 2">
            <a:extLst>
              <a:ext uri="{FF2B5EF4-FFF2-40B4-BE49-F238E27FC236}">
                <a16:creationId xmlns="" xmlns:a16="http://schemas.microsoft.com/office/drawing/2014/main" id="{BE7248FA-04C5-2984-5CD7-D5BF9FAD2BC2}"/>
              </a:ext>
            </a:extLst>
          </p:cNvPr>
          <p:cNvSpPr/>
          <p:nvPr/>
        </p:nvSpPr>
        <p:spPr>
          <a:xfrm>
            <a:off x="5088470" y="3910081"/>
            <a:ext cx="755758" cy="523220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Arrow: Left 2">
            <a:extLst>
              <a:ext uri="{FF2B5EF4-FFF2-40B4-BE49-F238E27FC236}">
                <a16:creationId xmlns="" xmlns:a16="http://schemas.microsoft.com/office/drawing/2014/main" id="{BE7248FA-04C5-2984-5CD7-D5BF9FAD2BC2}"/>
              </a:ext>
            </a:extLst>
          </p:cNvPr>
          <p:cNvSpPr/>
          <p:nvPr/>
        </p:nvSpPr>
        <p:spPr>
          <a:xfrm>
            <a:off x="5122847" y="4752124"/>
            <a:ext cx="755758" cy="523220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29AE1EEE-62D0-9692-6329-F340165E8AE9}"/>
              </a:ext>
            </a:extLst>
          </p:cNvPr>
          <p:cNvSpPr/>
          <p:nvPr/>
        </p:nvSpPr>
        <p:spPr>
          <a:xfrm>
            <a:off x="5900751" y="4629013"/>
            <a:ext cx="3693995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r" rtl="1"/>
            <a:r>
              <a:rPr lang="ar-JO" sz="3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المهندساتُ بارعاتُ</a:t>
            </a:r>
            <a:endParaRPr lang="en-U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="" xmlns:a16="http://schemas.microsoft.com/office/drawing/2014/main" id="{29AE1EEE-62D0-9692-6329-F340165E8AE9}"/>
              </a:ext>
            </a:extLst>
          </p:cNvPr>
          <p:cNvSpPr/>
          <p:nvPr/>
        </p:nvSpPr>
        <p:spPr>
          <a:xfrm>
            <a:off x="827693" y="4769889"/>
            <a:ext cx="4295994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r" rtl="1"/>
            <a:r>
              <a:rPr lang="ar-JO" sz="3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إنَّ</a:t>
            </a:r>
            <a:endParaRPr lang="en-U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5667434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3" grpId="0" animBg="1"/>
      <p:bldP spid="5" grpId="0" animBg="1"/>
      <p:bldP spid="29" grpId="0" animBg="1"/>
      <p:bldP spid="30" grpId="0" animBg="1"/>
      <p:bldP spid="31" grpId="0" animBg="1"/>
      <p:bldP spid="24" grpId="0" animBg="1"/>
      <p:bldP spid="26" grpId="0" animBg="1"/>
      <p:bldP spid="27" grpId="0" animBg="1"/>
      <p:bldP spid="32" grpId="0" animBg="1"/>
      <p:bldP spid="33" grpId="0" animBg="1"/>
      <p:bldP spid="3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/>
          <p:cNvSpPr/>
          <p:nvPr/>
        </p:nvSpPr>
        <p:spPr>
          <a:xfrm>
            <a:off x="629920" y="1120985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36881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="" xmlns:a16="http://schemas.microsoft.com/office/drawing/2014/main" id="{55BD5D74-8B6B-B77B-CAED-CFAC384830F6}"/>
              </a:ext>
            </a:extLst>
          </p:cNvPr>
          <p:cNvGrpSpPr/>
          <p:nvPr/>
        </p:nvGrpSpPr>
        <p:grpSpPr>
          <a:xfrm>
            <a:off x="-100988" y="881448"/>
            <a:ext cx="1573020" cy="730155"/>
            <a:chOff x="7446246" y="205862"/>
            <a:chExt cx="1544854" cy="691058"/>
          </a:xfrm>
        </p:grpSpPr>
        <p:sp>
          <p:nvSpPr>
            <p:cNvPr id="28" name="Rounded Rectangle 10">
              <a:extLst>
                <a:ext uri="{FF2B5EF4-FFF2-40B4-BE49-F238E27FC236}">
                  <a16:creationId xmlns="" xmlns:a16="http://schemas.microsoft.com/office/drawing/2014/main" id="{2CF5BB96-A051-5086-27E8-62E8E656A25D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ounded Rectangle 13">
              <a:extLst>
                <a:ext uri="{FF2B5EF4-FFF2-40B4-BE49-F238E27FC236}">
                  <a16:creationId xmlns="" xmlns:a16="http://schemas.microsoft.com/office/drawing/2014/main" id="{7E73D375-E601-15FA-3CEE-05395CC61902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05:00 minutes</a:t>
              </a: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2025553" y="1244304"/>
            <a:ext cx="74635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JO" sz="2800" b="1" dirty="0" smtClean="0"/>
              <a:t>التّغذية الرّاجعة:</a:t>
            </a:r>
            <a:endParaRPr lang="ar-SA" sz="2800" b="1" dirty="0"/>
          </a:p>
        </p:txBody>
      </p:sp>
      <p:pic>
        <p:nvPicPr>
          <p:cNvPr id="2" name="Picture 3">
            <a:extLst>
              <a:ext uri="{FF2B5EF4-FFF2-40B4-BE49-F238E27FC236}">
                <a16:creationId xmlns="" xmlns:a16="http://schemas.microsoft.com/office/drawing/2014/main" id="{2FC3215C-D3B7-6906-CC1F-48C6B21661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58" y="6237711"/>
            <a:ext cx="1411744" cy="598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Double Wave 14">
            <a:extLst>
              <a:ext uri="{FF2B5EF4-FFF2-40B4-BE49-F238E27FC236}">
                <a16:creationId xmlns="" xmlns:a16="http://schemas.microsoft.com/office/drawing/2014/main" id="{44B2AA15-E7BB-7122-785C-ED7DAD17C652}"/>
              </a:ext>
            </a:extLst>
          </p:cNvPr>
          <p:cNvSpPr/>
          <p:nvPr/>
        </p:nvSpPr>
        <p:spPr>
          <a:xfrm>
            <a:off x="7833685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 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اللغة العربية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16" name="Double Wave 15">
            <a:extLst>
              <a:ext uri="{FF2B5EF4-FFF2-40B4-BE49-F238E27FC236}">
                <a16:creationId xmlns="" xmlns:a16="http://schemas.microsoft.com/office/drawing/2014/main" id="{4A335203-27B6-95F2-F2D2-CF8C55DB284C}"/>
              </a:ext>
            </a:extLst>
          </p:cNvPr>
          <p:cNvSpPr/>
          <p:nvPr/>
        </p:nvSpPr>
        <p:spPr>
          <a:xfrm>
            <a:off x="5782044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التاسع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17" name="Double Wave 16">
            <a:extLst>
              <a:ext uri="{FF2B5EF4-FFF2-40B4-BE49-F238E27FC236}">
                <a16:creationId xmlns="" xmlns:a16="http://schemas.microsoft.com/office/drawing/2014/main" id="{7E7C796E-EC70-3B76-1C17-95125B8E0A36}"/>
              </a:ext>
            </a:extLst>
          </p:cNvPr>
          <p:cNvSpPr/>
          <p:nvPr/>
        </p:nvSpPr>
        <p:spPr>
          <a:xfrm>
            <a:off x="3825938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 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الثانية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18" name="Double Wave 17">
            <a:extLst>
              <a:ext uri="{FF2B5EF4-FFF2-40B4-BE49-F238E27FC236}">
                <a16:creationId xmlns="" xmlns:a16="http://schemas.microsoft.com/office/drawing/2014/main" id="{581E85C6-3A4B-94F3-9A02-BF31F8B0F422}"/>
              </a:ext>
            </a:extLst>
          </p:cNvPr>
          <p:cNvSpPr/>
          <p:nvPr/>
        </p:nvSpPr>
        <p:spPr>
          <a:xfrm>
            <a:off x="674285" y="603565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</a:p>
        </p:txBody>
      </p:sp>
      <p:sp>
        <p:nvSpPr>
          <p:cNvPr id="19" name="Footer Placeholder 6">
            <a:extLst>
              <a:ext uri="{FF2B5EF4-FFF2-40B4-BE49-F238E27FC236}">
                <a16:creationId xmlns="" xmlns:a16="http://schemas.microsoft.com/office/drawing/2014/main" id="{FDEF7492-71FD-420D-D3F0-2862B8A23B1E}"/>
              </a:ext>
            </a:extLst>
          </p:cNvPr>
          <p:cNvSpPr txBox="1">
            <a:spLocks/>
          </p:cNvSpPr>
          <p:nvPr/>
        </p:nvSpPr>
        <p:spPr>
          <a:xfrm>
            <a:off x="206116" y="45390"/>
            <a:ext cx="11852408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الكلية العلمية الإسلامية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			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 التاريخ :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37038" y="1650625"/>
            <a:ext cx="835210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JO" sz="2400" b="1" dirty="0" smtClean="0"/>
              <a:t>نلاحظ في الجمل السابقة أن الخبر جاء على صورة اسم مفرد أي ليس جملة وليس شبه جملة .</a:t>
            </a:r>
          </a:p>
          <a:p>
            <a:pPr algn="r" rtl="1"/>
            <a:r>
              <a:rPr lang="ar-JO" sz="2400" b="1" dirty="0" smtClean="0"/>
              <a:t>الاسم المفرد برفع ب.................. وينصب ب......................ويجر........................</a:t>
            </a:r>
          </a:p>
          <a:p>
            <a:pPr algn="r" rtl="1"/>
            <a:r>
              <a:rPr lang="ar-JO" sz="2400" b="1" dirty="0" smtClean="0"/>
              <a:t>أما المثنى ، يرفع ب.............................وينصب ويجر ب................................</a:t>
            </a:r>
          </a:p>
          <a:p>
            <a:pPr algn="r" rtl="1"/>
            <a:r>
              <a:rPr lang="ar-JO" sz="2400" b="1" dirty="0" smtClean="0"/>
              <a:t>جمع المذكر السالم يرفع ب......................... وينصب ويجر ب...................................</a:t>
            </a:r>
          </a:p>
          <a:p>
            <a:pPr algn="r" rtl="1"/>
            <a:r>
              <a:rPr lang="ar-JO" sz="2400" b="1" dirty="0"/>
              <a:t>أ</a:t>
            </a:r>
            <a:r>
              <a:rPr lang="ar-JO" sz="2400" b="1" dirty="0" smtClean="0"/>
              <a:t>ما جمع المؤنث السالم فإنه يرفع ب:.................... وينصب ويجر ب..........................</a:t>
            </a:r>
            <a:endParaRPr lang="en-US" sz="2400" b="1" dirty="0"/>
          </a:p>
        </p:txBody>
      </p:sp>
      <p:sp>
        <p:nvSpPr>
          <p:cNvPr id="7" name="5-Point Star 6"/>
          <p:cNvSpPr/>
          <p:nvPr/>
        </p:nvSpPr>
        <p:spPr>
          <a:xfrm>
            <a:off x="3442916" y="5049078"/>
            <a:ext cx="3792772" cy="1431235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b="1" dirty="0" smtClean="0">
                <a:solidFill>
                  <a:schemeClr val="tx1"/>
                </a:solidFill>
              </a:rPr>
              <a:t>الخبر : اسم مفرد</a:t>
            </a:r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103875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/>
          <p:cNvSpPr/>
          <p:nvPr/>
        </p:nvSpPr>
        <p:spPr>
          <a:xfrm>
            <a:off x="629920" y="1120985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36881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="" xmlns:a16="http://schemas.microsoft.com/office/drawing/2014/main" id="{55BD5D74-8B6B-B77B-CAED-CFAC384830F6}"/>
              </a:ext>
            </a:extLst>
          </p:cNvPr>
          <p:cNvGrpSpPr/>
          <p:nvPr/>
        </p:nvGrpSpPr>
        <p:grpSpPr>
          <a:xfrm>
            <a:off x="-100988" y="881448"/>
            <a:ext cx="1573020" cy="730155"/>
            <a:chOff x="7446246" y="205862"/>
            <a:chExt cx="1544854" cy="691058"/>
          </a:xfrm>
        </p:grpSpPr>
        <p:sp>
          <p:nvSpPr>
            <p:cNvPr id="28" name="Rounded Rectangle 10">
              <a:extLst>
                <a:ext uri="{FF2B5EF4-FFF2-40B4-BE49-F238E27FC236}">
                  <a16:creationId xmlns="" xmlns:a16="http://schemas.microsoft.com/office/drawing/2014/main" id="{2CF5BB96-A051-5086-27E8-62E8E656A25D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ounded Rectangle 13">
              <a:extLst>
                <a:ext uri="{FF2B5EF4-FFF2-40B4-BE49-F238E27FC236}">
                  <a16:creationId xmlns="" xmlns:a16="http://schemas.microsoft.com/office/drawing/2014/main" id="{7E73D375-E601-15FA-3CEE-05395CC61902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05:00 minutes</a:t>
              </a: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2025553" y="1244304"/>
            <a:ext cx="74635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JO" sz="2000" b="1" dirty="0" smtClean="0"/>
              <a:t>تأمل الأمثلة الآتية، ثم استخرج إن وأخواتها وبين اسمها وخبرها</a:t>
            </a:r>
            <a:endParaRPr lang="ar-SA" sz="2000" b="1" dirty="0"/>
          </a:p>
        </p:txBody>
      </p:sp>
      <p:pic>
        <p:nvPicPr>
          <p:cNvPr id="2" name="Picture 3">
            <a:extLst>
              <a:ext uri="{FF2B5EF4-FFF2-40B4-BE49-F238E27FC236}">
                <a16:creationId xmlns="" xmlns:a16="http://schemas.microsoft.com/office/drawing/2014/main" id="{2FC3215C-D3B7-6906-CC1F-48C6B21661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58" y="6237711"/>
            <a:ext cx="1411744" cy="598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Double Wave 14">
            <a:extLst>
              <a:ext uri="{FF2B5EF4-FFF2-40B4-BE49-F238E27FC236}">
                <a16:creationId xmlns="" xmlns:a16="http://schemas.microsoft.com/office/drawing/2014/main" id="{44B2AA15-E7BB-7122-785C-ED7DAD17C652}"/>
              </a:ext>
            </a:extLst>
          </p:cNvPr>
          <p:cNvSpPr/>
          <p:nvPr/>
        </p:nvSpPr>
        <p:spPr>
          <a:xfrm>
            <a:off x="7833685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 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اللغة العربية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16" name="Double Wave 15">
            <a:extLst>
              <a:ext uri="{FF2B5EF4-FFF2-40B4-BE49-F238E27FC236}">
                <a16:creationId xmlns="" xmlns:a16="http://schemas.microsoft.com/office/drawing/2014/main" id="{4A335203-27B6-95F2-F2D2-CF8C55DB284C}"/>
              </a:ext>
            </a:extLst>
          </p:cNvPr>
          <p:cNvSpPr/>
          <p:nvPr/>
        </p:nvSpPr>
        <p:spPr>
          <a:xfrm>
            <a:off x="5782044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التاسع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17" name="Double Wave 16">
            <a:extLst>
              <a:ext uri="{FF2B5EF4-FFF2-40B4-BE49-F238E27FC236}">
                <a16:creationId xmlns="" xmlns:a16="http://schemas.microsoft.com/office/drawing/2014/main" id="{7E7C796E-EC70-3B76-1C17-95125B8E0A36}"/>
              </a:ext>
            </a:extLst>
          </p:cNvPr>
          <p:cNvSpPr/>
          <p:nvPr/>
        </p:nvSpPr>
        <p:spPr>
          <a:xfrm>
            <a:off x="3825938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 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الثانية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18" name="Double Wave 17">
            <a:extLst>
              <a:ext uri="{FF2B5EF4-FFF2-40B4-BE49-F238E27FC236}">
                <a16:creationId xmlns="" xmlns:a16="http://schemas.microsoft.com/office/drawing/2014/main" id="{581E85C6-3A4B-94F3-9A02-BF31F8B0F422}"/>
              </a:ext>
            </a:extLst>
          </p:cNvPr>
          <p:cNvSpPr/>
          <p:nvPr/>
        </p:nvSpPr>
        <p:spPr>
          <a:xfrm>
            <a:off x="674285" y="603565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</a:p>
        </p:txBody>
      </p:sp>
      <p:sp>
        <p:nvSpPr>
          <p:cNvPr id="19" name="Footer Placeholder 6">
            <a:extLst>
              <a:ext uri="{FF2B5EF4-FFF2-40B4-BE49-F238E27FC236}">
                <a16:creationId xmlns="" xmlns:a16="http://schemas.microsoft.com/office/drawing/2014/main" id="{FDEF7492-71FD-420D-D3F0-2862B8A23B1E}"/>
              </a:ext>
            </a:extLst>
          </p:cNvPr>
          <p:cNvSpPr txBox="1">
            <a:spLocks/>
          </p:cNvSpPr>
          <p:nvPr/>
        </p:nvSpPr>
        <p:spPr>
          <a:xfrm>
            <a:off x="206116" y="45390"/>
            <a:ext cx="11852408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الكلية العلمية الإسلامية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			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 التاريخ :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978" y="1767524"/>
            <a:ext cx="8459318" cy="4062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193584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/>
          <p:cNvSpPr/>
          <p:nvPr/>
        </p:nvSpPr>
        <p:spPr>
          <a:xfrm>
            <a:off x="629920" y="1120985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36881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="" xmlns:a16="http://schemas.microsoft.com/office/drawing/2014/main" id="{55BD5D74-8B6B-B77B-CAED-CFAC384830F6}"/>
              </a:ext>
            </a:extLst>
          </p:cNvPr>
          <p:cNvGrpSpPr/>
          <p:nvPr/>
        </p:nvGrpSpPr>
        <p:grpSpPr>
          <a:xfrm>
            <a:off x="-100988" y="881448"/>
            <a:ext cx="1573020" cy="730155"/>
            <a:chOff x="7446246" y="205862"/>
            <a:chExt cx="1544854" cy="691058"/>
          </a:xfrm>
        </p:grpSpPr>
        <p:sp>
          <p:nvSpPr>
            <p:cNvPr id="28" name="Rounded Rectangle 10">
              <a:extLst>
                <a:ext uri="{FF2B5EF4-FFF2-40B4-BE49-F238E27FC236}">
                  <a16:creationId xmlns="" xmlns:a16="http://schemas.microsoft.com/office/drawing/2014/main" id="{2CF5BB96-A051-5086-27E8-62E8E656A25D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ounded Rectangle 13">
              <a:extLst>
                <a:ext uri="{FF2B5EF4-FFF2-40B4-BE49-F238E27FC236}">
                  <a16:creationId xmlns="" xmlns:a16="http://schemas.microsoft.com/office/drawing/2014/main" id="{7E73D375-E601-15FA-3CEE-05395CC61902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05:00 minutes</a:t>
              </a: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2025553" y="1244304"/>
            <a:ext cx="74635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JO" sz="2800" b="1" dirty="0" smtClean="0"/>
              <a:t>التغذية الراجعة</a:t>
            </a:r>
            <a:endParaRPr lang="ar-SA" sz="2800" b="1" dirty="0"/>
          </a:p>
        </p:txBody>
      </p:sp>
      <p:pic>
        <p:nvPicPr>
          <p:cNvPr id="2" name="Picture 3">
            <a:extLst>
              <a:ext uri="{FF2B5EF4-FFF2-40B4-BE49-F238E27FC236}">
                <a16:creationId xmlns="" xmlns:a16="http://schemas.microsoft.com/office/drawing/2014/main" id="{2FC3215C-D3B7-6906-CC1F-48C6B21661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58" y="6237711"/>
            <a:ext cx="1411744" cy="598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Double Wave 14">
            <a:extLst>
              <a:ext uri="{FF2B5EF4-FFF2-40B4-BE49-F238E27FC236}">
                <a16:creationId xmlns="" xmlns:a16="http://schemas.microsoft.com/office/drawing/2014/main" id="{44B2AA15-E7BB-7122-785C-ED7DAD17C652}"/>
              </a:ext>
            </a:extLst>
          </p:cNvPr>
          <p:cNvSpPr/>
          <p:nvPr/>
        </p:nvSpPr>
        <p:spPr>
          <a:xfrm>
            <a:off x="7833685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 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اللغة العربية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16" name="Double Wave 15">
            <a:extLst>
              <a:ext uri="{FF2B5EF4-FFF2-40B4-BE49-F238E27FC236}">
                <a16:creationId xmlns="" xmlns:a16="http://schemas.microsoft.com/office/drawing/2014/main" id="{4A335203-27B6-95F2-F2D2-CF8C55DB284C}"/>
              </a:ext>
            </a:extLst>
          </p:cNvPr>
          <p:cNvSpPr/>
          <p:nvPr/>
        </p:nvSpPr>
        <p:spPr>
          <a:xfrm>
            <a:off x="5782044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التاسع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17" name="Double Wave 16">
            <a:extLst>
              <a:ext uri="{FF2B5EF4-FFF2-40B4-BE49-F238E27FC236}">
                <a16:creationId xmlns="" xmlns:a16="http://schemas.microsoft.com/office/drawing/2014/main" id="{7E7C796E-EC70-3B76-1C17-95125B8E0A36}"/>
              </a:ext>
            </a:extLst>
          </p:cNvPr>
          <p:cNvSpPr/>
          <p:nvPr/>
        </p:nvSpPr>
        <p:spPr>
          <a:xfrm>
            <a:off x="3825938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 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الثانية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18" name="Double Wave 17">
            <a:extLst>
              <a:ext uri="{FF2B5EF4-FFF2-40B4-BE49-F238E27FC236}">
                <a16:creationId xmlns="" xmlns:a16="http://schemas.microsoft.com/office/drawing/2014/main" id="{581E85C6-3A4B-94F3-9A02-BF31F8B0F422}"/>
              </a:ext>
            </a:extLst>
          </p:cNvPr>
          <p:cNvSpPr/>
          <p:nvPr/>
        </p:nvSpPr>
        <p:spPr>
          <a:xfrm>
            <a:off x="674285" y="603565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</a:p>
        </p:txBody>
      </p:sp>
      <p:sp>
        <p:nvSpPr>
          <p:cNvPr id="19" name="Footer Placeholder 6">
            <a:extLst>
              <a:ext uri="{FF2B5EF4-FFF2-40B4-BE49-F238E27FC236}">
                <a16:creationId xmlns="" xmlns:a16="http://schemas.microsoft.com/office/drawing/2014/main" id="{FDEF7492-71FD-420D-D3F0-2862B8A23B1E}"/>
              </a:ext>
            </a:extLst>
          </p:cNvPr>
          <p:cNvSpPr txBox="1">
            <a:spLocks/>
          </p:cNvSpPr>
          <p:nvPr/>
        </p:nvSpPr>
        <p:spPr>
          <a:xfrm>
            <a:off x="206116" y="45390"/>
            <a:ext cx="11852408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الكلية العلمية الإسلامية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			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 التاريخ :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014651" y="4287630"/>
            <a:ext cx="5822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ar-JO" sz="2800" b="1" dirty="0" smtClean="0"/>
              <a:t>    </a:t>
            </a:r>
            <a:endParaRPr lang="en-US" sz="2800" b="1" dirty="0"/>
          </a:p>
        </p:txBody>
      </p:sp>
      <p:pic>
        <p:nvPicPr>
          <p:cNvPr id="20" name="Picture 19" descr="A white board with flowers on it&#10;&#10;Description automatically generated">
            <a:extLst>
              <a:ext uri="{FF2B5EF4-FFF2-40B4-BE49-F238E27FC236}">
                <a16:creationId xmlns:a16="http://schemas.microsoft.com/office/drawing/2014/main" xmlns="" id="{D00CD851-BAB3-AC29-A035-A40184600A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269" y="931296"/>
            <a:ext cx="9907325" cy="557287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7307248" y="1246525"/>
            <a:ext cx="1878399" cy="100369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2000" b="1" dirty="0" smtClean="0">
                <a:solidFill>
                  <a:schemeClr val="tx1"/>
                </a:solidFill>
              </a:rPr>
              <a:t>التغذية الراجعة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46905" y="2250217"/>
            <a:ext cx="760626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JO" sz="2000" b="1" dirty="0" smtClean="0"/>
              <a:t>  1- الحرف: أنَّ                  الاسم : الإخلاص            الخبر مقياس</a:t>
            </a:r>
          </a:p>
          <a:p>
            <a:pPr algn="r" rtl="1"/>
            <a:r>
              <a:rPr lang="ar-JO" sz="2000" b="1" dirty="0" smtClean="0"/>
              <a:t>2- </a:t>
            </a:r>
            <a:r>
              <a:rPr lang="ar-JO" sz="2000" b="1" dirty="0" err="1" smtClean="0"/>
              <a:t>الحرف:لكن</a:t>
            </a:r>
            <a:r>
              <a:rPr lang="ar-JO" sz="2000" b="1" dirty="0" smtClean="0"/>
              <a:t>           الاسم : أخلاقَ                          الخبر: تضيق (جملة فعلية)</a:t>
            </a:r>
          </a:p>
          <a:p>
            <a:pPr algn="r" rtl="1"/>
            <a:r>
              <a:rPr lang="ar-JO" sz="2000" b="1" dirty="0" smtClean="0"/>
              <a:t>3- </a:t>
            </a:r>
            <a:r>
              <a:rPr lang="ar-JO" sz="2000" b="1" dirty="0" err="1" smtClean="0"/>
              <a:t>الحرف:لعل</a:t>
            </a:r>
            <a:r>
              <a:rPr lang="ar-JO" sz="2000" b="1" dirty="0" smtClean="0"/>
              <a:t>           الاسم : مستقبل الشباب               </a:t>
            </a:r>
            <a:r>
              <a:rPr lang="ar-JO" sz="2000" b="1" dirty="0" err="1" smtClean="0"/>
              <a:t>الخبر:بشائره</a:t>
            </a:r>
            <a:r>
              <a:rPr lang="ar-JO" sz="2000" b="1" dirty="0" smtClean="0"/>
              <a:t> قريبة (جملة اسمية)</a:t>
            </a:r>
          </a:p>
          <a:p>
            <a:pPr algn="r" rtl="1"/>
            <a:r>
              <a:rPr lang="ar-JO" sz="2000" b="1" dirty="0" smtClean="0"/>
              <a:t>4- الحرف : كأنَّ         الاسم: الهاء الضمير المتصل         الخبر : بين أهله (شبه جملة ظرفية)</a:t>
            </a:r>
          </a:p>
          <a:p>
            <a:pPr algn="r" rtl="1"/>
            <a:r>
              <a:rPr lang="ar-JO" sz="2000" b="1" dirty="0" smtClean="0"/>
              <a:t>5- الحرف : إنّ          الاسم حقا                            الخبر: لربك (شبه جملة من الجار والمجرور)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892998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4534</TotalTime>
  <Words>676</Words>
  <Application>Microsoft Office PowerPoint</Application>
  <PresentationFormat>Custom</PresentationFormat>
  <Paragraphs>170</Paragraphs>
  <Slides>15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Ghassan Hazza</dc:creator>
  <cp:lastModifiedBy>kalshaer@live.com</cp:lastModifiedBy>
  <cp:revision>218</cp:revision>
  <dcterms:created xsi:type="dcterms:W3CDTF">2019-06-13T08:00:41Z</dcterms:created>
  <dcterms:modified xsi:type="dcterms:W3CDTF">2025-09-19T19:55:58Z</dcterms:modified>
</cp:coreProperties>
</file>