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 id="277" r:id="rId3"/>
    <p:sldId id="272" r:id="rId4"/>
    <p:sldId id="263" r:id="rId5"/>
    <p:sldId id="264" r:id="rId6"/>
    <p:sldId id="265" r:id="rId7"/>
    <p:sldId id="266" r:id="rId8"/>
    <p:sldId id="275" r:id="rId9"/>
    <p:sldId id="267" r:id="rId10"/>
    <p:sldId id="278" r:id="rId11"/>
    <p:sldId id="268" r:id="rId12"/>
    <p:sldId id="273" r:id="rId13"/>
    <p:sldId id="279" r:id="rId14"/>
    <p:sldId id="274" r:id="rId15"/>
    <p:sldId id="276" r:id="rId1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نمط متوسط 2 - تمييز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9" d="100"/>
          <a:sy n="79" d="100"/>
        </p:scale>
        <p:origin x="1570" y="7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a:t>Click to edit Master title style</a:t>
            </a:r>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30" name="Date Placeholder 29"/>
          <p:cNvSpPr>
            <a:spLocks noGrp="1"/>
          </p:cNvSpPr>
          <p:nvPr>
            <p:ph type="dt" sz="half" idx="10"/>
          </p:nvPr>
        </p:nvSpPr>
        <p:spPr/>
        <p:txBody>
          <a:bodyPr/>
          <a:lstStyle/>
          <a:p>
            <a:fld id="{1D8BD707-D9CF-40AE-B4C6-C98DA3205C09}" type="datetimeFigureOut">
              <a:rPr lang="en-US" smtClean="0"/>
              <a:pPr/>
              <a:t>11/11/2023</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B6F15528-21DE-4FAA-801E-634DDDAF4B2B}"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11/11/2023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11/11/2023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11/11/2023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11/11/2023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a:t>Click to edit Master title style</a:t>
            </a:r>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11/11/2023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a:t>Click to edit Master title style</a:t>
            </a:r>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11/11/2023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11/11/2023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11/11/2023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11/11/2023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a:t>Click to edit Master title style</a:t>
            </a:r>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11/11/2023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077200" y="6356350"/>
            <a:ext cx="609600" cy="365125"/>
          </a:xfrm>
        </p:spPr>
        <p:txBody>
          <a:bodyPr/>
          <a:lstStyle/>
          <a:p>
            <a:fld id="{B6F15528-21DE-4FAA-801E-634DDDAF4B2B}" type="slidenum">
              <a:rPr lang="en-US" smtClean="0"/>
              <a:pPr/>
              <a:t>‹#›</a:t>
            </a:fld>
            <a:endParaRPr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a:t>Click to edit Master title style</a:t>
            </a:r>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1D8BD707-D9CF-40AE-B4C6-C98DA3205C09}" type="datetimeFigureOut">
              <a:rPr lang="en-US" smtClean="0"/>
              <a:pPr/>
              <a:t>11/11/2023</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B6F15528-21DE-4FAA-801E-634DDDAF4B2B}" type="slidenum">
              <a:rPr lang="en-US" smtClean="0"/>
              <a:pPr/>
              <a:t>‹#›</a:t>
            </a:fld>
            <a:endParaRPr lang="en-US"/>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hyperlink" Target="https://wordwall.net/ar/resource/63376946" TargetMode="Externa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ar-JO" dirty="0"/>
              <a:t>معاني حروف الزيادة </a:t>
            </a:r>
            <a:endParaRPr lang="en-US" dirty="0"/>
          </a:p>
        </p:txBody>
      </p:sp>
      <p:sp>
        <p:nvSpPr>
          <p:cNvPr id="3" name="Subtitle 2"/>
          <p:cNvSpPr>
            <a:spLocks noGrp="1"/>
          </p:cNvSpPr>
          <p:nvPr>
            <p:ph type="subTitle" idx="1"/>
          </p:nvPr>
        </p:nvSpPr>
        <p:spPr/>
        <p:txBody>
          <a:bodyPr/>
          <a:lstStyle/>
          <a:p>
            <a:pPr algn="ctr"/>
            <a:r>
              <a:rPr lang="ar-JO" dirty="0"/>
              <a:t>الثلاثي المزيد بحرفين اثنين </a:t>
            </a:r>
          </a:p>
          <a:p>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a:extLst>
              <a:ext uri="{FF2B5EF4-FFF2-40B4-BE49-F238E27FC236}">
                <a16:creationId xmlns:a16="http://schemas.microsoft.com/office/drawing/2014/main" id="{71E9DB7B-88B4-4D01-81ED-BFA568802C34}"/>
              </a:ext>
            </a:extLst>
          </p:cNvPr>
          <p:cNvSpPr>
            <a:spLocks noGrp="1"/>
          </p:cNvSpPr>
          <p:nvPr>
            <p:ph idx="1"/>
          </p:nvPr>
        </p:nvSpPr>
        <p:spPr>
          <a:xfrm>
            <a:off x="457200" y="457200"/>
            <a:ext cx="8229600" cy="5867400"/>
          </a:xfrm>
        </p:spPr>
        <p:txBody>
          <a:bodyPr>
            <a:normAutofit/>
          </a:bodyPr>
          <a:lstStyle/>
          <a:p>
            <a:pPr marL="0" indent="0" algn="ctr">
              <a:buNone/>
            </a:pPr>
            <a:r>
              <a:rPr lang="ar-JO" sz="6600" b="1" dirty="0">
                <a:solidFill>
                  <a:srgbClr val="FF0000"/>
                </a:solidFill>
              </a:rPr>
              <a:t>فكّر  معي</a:t>
            </a:r>
          </a:p>
          <a:p>
            <a:pPr marL="0" indent="0" algn="ctr">
              <a:buNone/>
            </a:pPr>
            <a:r>
              <a:rPr lang="ar-JO" sz="6600" b="1" dirty="0">
                <a:solidFill>
                  <a:srgbClr val="00B050"/>
                </a:solidFill>
              </a:rPr>
              <a:t>لماذا لا يكون التكلّف إلّا بالصفات الحميدة ؟؟؟؟؟ </a:t>
            </a:r>
          </a:p>
        </p:txBody>
      </p:sp>
      <p:pic>
        <p:nvPicPr>
          <p:cNvPr id="5" name="صورة 4">
            <a:extLst>
              <a:ext uri="{FF2B5EF4-FFF2-40B4-BE49-F238E27FC236}">
                <a16:creationId xmlns:a16="http://schemas.microsoft.com/office/drawing/2014/main" id="{C16BC55C-5F8B-B61E-AB46-4C149F2F1D0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500437" y="3810000"/>
            <a:ext cx="2143125" cy="2143125"/>
          </a:xfrm>
          <a:prstGeom prst="rect">
            <a:avLst/>
          </a:prstGeom>
        </p:spPr>
      </p:pic>
    </p:spTree>
    <p:extLst>
      <p:ext uri="{BB962C8B-B14F-4D97-AF65-F5344CB8AC3E}">
        <p14:creationId xmlns:p14="http://schemas.microsoft.com/office/powerpoint/2010/main" val="19357985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5"/>
                                        </p:tgtEl>
                                        <p:attrNameLst>
                                          <p:attrName>style.visibility</p:attrName>
                                        </p:attrNameLst>
                                      </p:cBhvr>
                                      <p:to>
                                        <p:strVal val="visible"/>
                                      </p:to>
                                    </p:set>
                                    <p:animEffect transition="in" filter="fade">
                                      <p:cBhvr>
                                        <p:cTn id="21" dur="1000"/>
                                        <p:tgtEl>
                                          <p:spTgt spid="5"/>
                                        </p:tgtEl>
                                      </p:cBhvr>
                                    </p:animEffect>
                                    <p:anim calcmode="lin" valueType="num">
                                      <p:cBhvr>
                                        <p:cTn id="22" dur="1000" fill="hold"/>
                                        <p:tgtEl>
                                          <p:spTgt spid="5"/>
                                        </p:tgtEl>
                                        <p:attrNameLst>
                                          <p:attrName>ppt_x</p:attrName>
                                        </p:attrNameLst>
                                      </p:cBhvr>
                                      <p:tavLst>
                                        <p:tav tm="0">
                                          <p:val>
                                            <p:strVal val="#ppt_x"/>
                                          </p:val>
                                        </p:tav>
                                        <p:tav tm="100000">
                                          <p:val>
                                            <p:strVal val="#ppt_x"/>
                                          </p:val>
                                        </p:tav>
                                      </p:tavLst>
                                    </p:anim>
                                    <p:anim calcmode="lin" valueType="num">
                                      <p:cBhvr>
                                        <p:cTn id="23" dur="1000" fill="hold"/>
                                        <p:tgtEl>
                                          <p:spTgt spid="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381000" y="1600200"/>
            <a:ext cx="8229600" cy="4525963"/>
          </a:xfrm>
        </p:spPr>
        <p:txBody>
          <a:bodyPr>
            <a:normAutofit lnSpcReduction="10000"/>
          </a:bodyPr>
          <a:lstStyle/>
          <a:p>
            <a:pPr algn="r">
              <a:buNone/>
            </a:pPr>
            <a:r>
              <a:rPr lang="ar-JO" b="1" dirty="0"/>
              <a:t>* تأمل الأمثلة الآتية :</a:t>
            </a:r>
          </a:p>
          <a:p>
            <a:pPr algn="r">
              <a:buNone/>
            </a:pPr>
            <a:r>
              <a:rPr lang="ar-JO" b="1" dirty="0"/>
              <a:t>1- ترقّب صاحب المنزل اللص . ( قام بمراقبته خطوة خطوة )</a:t>
            </a:r>
          </a:p>
          <a:p>
            <a:pPr algn="r">
              <a:buNone/>
            </a:pPr>
            <a:r>
              <a:rPr lang="ar-JO" b="1" dirty="0"/>
              <a:t>2- تفهّم الطالب الدرس . ( أي قام بفهمه بالتدريج )</a:t>
            </a:r>
          </a:p>
          <a:p>
            <a:pPr algn="r">
              <a:buNone/>
            </a:pPr>
            <a:r>
              <a:rPr lang="ar-JO" b="1" dirty="0"/>
              <a:t>3- تجرّع المريض الدواء (أي قام بأخذه على جرعات )</a:t>
            </a:r>
          </a:p>
          <a:p>
            <a:pPr algn="r">
              <a:buNone/>
            </a:pPr>
            <a:r>
              <a:rPr lang="ar-JO" b="1" dirty="0">
                <a:highlight>
                  <a:srgbClr val="FFFF00"/>
                </a:highlight>
              </a:rPr>
              <a:t>* لاحظنا أن الفعل في الجمل السابقة مرّة بعد مرّة </a:t>
            </a:r>
          </a:p>
          <a:p>
            <a:pPr algn="r">
              <a:buNone/>
            </a:pPr>
            <a:r>
              <a:rPr lang="en-US" b="1" dirty="0"/>
              <a:t> </a:t>
            </a:r>
            <a:r>
              <a:rPr lang="ar-JO" b="1" dirty="0"/>
              <a:t>* وهذا يسمى ( التدرّج ) </a:t>
            </a:r>
          </a:p>
          <a:p>
            <a:pPr algn="r">
              <a:buNone/>
            </a:pPr>
            <a:r>
              <a:rPr lang="ar-JO" b="1" dirty="0"/>
              <a:t>* تفيد الزيادة في صيغة ( تفعّل ) : </a:t>
            </a:r>
            <a:r>
              <a:rPr lang="ar-JO" b="1" dirty="0">
                <a:solidFill>
                  <a:srgbClr val="FF0000"/>
                </a:solidFill>
              </a:rPr>
              <a:t>التدرّج كقولنا : تبصّر  ، تسمّع </a:t>
            </a:r>
          </a:p>
          <a:p>
            <a:pPr algn="r">
              <a:buNone/>
            </a:pPr>
            <a:r>
              <a:rPr lang="ar-JO" b="1" dirty="0"/>
              <a:t>=======================</a:t>
            </a:r>
          </a:p>
          <a:p>
            <a:pPr algn="r">
              <a:buNone/>
            </a:pPr>
            <a:r>
              <a:rPr lang="ar-JO" b="1" dirty="0">
                <a:highlight>
                  <a:srgbClr val="FFFF00"/>
                </a:highlight>
              </a:rPr>
              <a:t>تذكر : تفيد الزيادة في صيغة (تفعّل ) : التكلّف و التدرّج </a:t>
            </a:r>
          </a:p>
          <a:p>
            <a:pPr algn="r">
              <a:buNone/>
            </a:pPr>
            <a:r>
              <a:rPr lang="ar-JO" dirty="0"/>
              <a:t> </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2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20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20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20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20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fade">
                                      <p:cBhvr>
                                        <p:cTn id="42" dur="2000"/>
                                        <p:tgtEl>
                                          <p:spTgt spid="3">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3">
                                            <p:txEl>
                                              <p:pRg st="8" end="8"/>
                                            </p:txEl>
                                          </p:spTgt>
                                        </p:tgtEl>
                                        <p:attrNameLst>
                                          <p:attrName>style.visibility</p:attrName>
                                        </p:attrNameLst>
                                      </p:cBhvr>
                                      <p:to>
                                        <p:strVal val="visible"/>
                                      </p:to>
                                    </p:set>
                                    <p:animEffect transition="in" filter="fade">
                                      <p:cBhvr>
                                        <p:cTn id="47" dur="2000"/>
                                        <p:tgtEl>
                                          <p:spTgt spid="3">
                                            <p:txEl>
                                              <p:pRg st="8" end="8"/>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grpId="0" nodeType="clickEffect">
                                  <p:stCondLst>
                                    <p:cond delay="0"/>
                                  </p:stCondLst>
                                  <p:childTnLst>
                                    <p:set>
                                      <p:cBhvr>
                                        <p:cTn id="51" dur="1" fill="hold">
                                          <p:stCondLst>
                                            <p:cond delay="0"/>
                                          </p:stCondLst>
                                        </p:cTn>
                                        <p:tgtEl>
                                          <p:spTgt spid="3">
                                            <p:txEl>
                                              <p:pRg st="9" end="9"/>
                                            </p:txEl>
                                          </p:spTgt>
                                        </p:tgtEl>
                                        <p:attrNameLst>
                                          <p:attrName>style.visibility</p:attrName>
                                        </p:attrNameLst>
                                      </p:cBhvr>
                                      <p:to>
                                        <p:strVal val="visible"/>
                                      </p:to>
                                    </p:set>
                                    <p:animEffect transition="in" filter="fade">
                                      <p:cBhvr>
                                        <p:cTn id="52" dur="2000"/>
                                        <p:tgtEl>
                                          <p:spTgt spid="3">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78AA96D9-5E88-D699-DBC2-851DD85C0801}"/>
              </a:ext>
            </a:extLst>
          </p:cNvPr>
          <p:cNvSpPr>
            <a:spLocks noGrp="1"/>
          </p:cNvSpPr>
          <p:nvPr>
            <p:ph type="title"/>
          </p:nvPr>
        </p:nvSpPr>
        <p:spPr/>
        <p:txBody>
          <a:bodyPr/>
          <a:lstStyle/>
          <a:p>
            <a:endParaRPr lang="ar-JO"/>
          </a:p>
        </p:txBody>
      </p:sp>
      <p:sp>
        <p:nvSpPr>
          <p:cNvPr id="3" name="عنصر نائب للمحتوى 2">
            <a:extLst>
              <a:ext uri="{FF2B5EF4-FFF2-40B4-BE49-F238E27FC236}">
                <a16:creationId xmlns:a16="http://schemas.microsoft.com/office/drawing/2014/main" id="{D0FB19CC-A846-54CA-0400-ED3390019D28}"/>
              </a:ext>
            </a:extLst>
          </p:cNvPr>
          <p:cNvSpPr>
            <a:spLocks noGrp="1"/>
          </p:cNvSpPr>
          <p:nvPr>
            <p:ph idx="1"/>
          </p:nvPr>
        </p:nvSpPr>
        <p:spPr/>
        <p:txBody>
          <a:bodyPr/>
          <a:lstStyle/>
          <a:p>
            <a:pPr marL="0" indent="0" algn="r">
              <a:buNone/>
            </a:pPr>
            <a:r>
              <a:rPr lang="ar-JO" b="1" dirty="0">
                <a:solidFill>
                  <a:srgbClr val="FF0000"/>
                </a:solidFill>
              </a:rPr>
              <a:t>ه- افْعَلَّ : </a:t>
            </a:r>
          </a:p>
          <a:p>
            <a:pPr marL="0" indent="0" algn="r">
              <a:buNone/>
            </a:pPr>
            <a:r>
              <a:rPr lang="ar-JO" b="1" dirty="0">
                <a:solidFill>
                  <a:srgbClr val="FF0000"/>
                </a:solidFill>
              </a:rPr>
              <a:t>الأمثلة : </a:t>
            </a:r>
          </a:p>
          <a:p>
            <a:pPr marL="0" indent="0" algn="r">
              <a:buNone/>
            </a:pPr>
            <a:r>
              <a:rPr lang="ar-JO" b="1" dirty="0"/>
              <a:t>1- احمرَّ وجه الفتاة خجلًا .</a:t>
            </a:r>
          </a:p>
          <a:p>
            <a:pPr marL="0" indent="0" algn="r">
              <a:buNone/>
            </a:pPr>
            <a:r>
              <a:rPr lang="ar-JO" b="1" dirty="0"/>
              <a:t>2- اسودَّ قلب الرجل حسدًا .</a:t>
            </a:r>
          </a:p>
          <a:p>
            <a:pPr marL="0" indent="0" algn="r">
              <a:buNone/>
            </a:pPr>
            <a:endParaRPr lang="ar-JO" b="1" dirty="0">
              <a:solidFill>
                <a:srgbClr val="FF0000"/>
              </a:solidFill>
            </a:endParaRPr>
          </a:p>
          <a:p>
            <a:pPr marL="0" indent="0" algn="r">
              <a:buNone/>
            </a:pPr>
            <a:r>
              <a:rPr lang="ar-JO" b="1" dirty="0"/>
              <a:t>برأيك ما المعنى الذي أفادته الزيادة هنا ؟؟؟ </a:t>
            </a:r>
          </a:p>
          <a:p>
            <a:pPr marL="0" indent="0" algn="r">
              <a:buNone/>
            </a:pPr>
            <a:r>
              <a:rPr lang="ar-JO" b="1" dirty="0">
                <a:solidFill>
                  <a:srgbClr val="FF0000"/>
                </a:solidFill>
              </a:rPr>
              <a:t>إنه المبالغة والتكثير </a:t>
            </a:r>
          </a:p>
          <a:p>
            <a:pPr marL="0" indent="0" algn="r">
              <a:buNone/>
            </a:pPr>
            <a:r>
              <a:rPr lang="ar-JO" b="1" dirty="0">
                <a:solidFill>
                  <a:srgbClr val="FF0000"/>
                </a:solidFill>
              </a:rPr>
              <a:t>=================================================</a:t>
            </a:r>
          </a:p>
          <a:p>
            <a:pPr marL="0" indent="0" algn="r">
              <a:buNone/>
            </a:pPr>
            <a:r>
              <a:rPr lang="ar-JO" b="1" dirty="0">
                <a:solidFill>
                  <a:srgbClr val="FF0000"/>
                </a:solidFill>
              </a:rPr>
              <a:t>تفيد الزيادة في الفعل ( افعلّ ) المبالغة والتكثير </a:t>
            </a:r>
            <a:endParaRPr lang="en-US" b="1" dirty="0">
              <a:solidFill>
                <a:srgbClr val="FF0000"/>
              </a:solidFill>
            </a:endParaRPr>
          </a:p>
        </p:txBody>
      </p:sp>
    </p:spTree>
    <p:extLst>
      <p:ext uri="{BB962C8B-B14F-4D97-AF65-F5344CB8AC3E}">
        <p14:creationId xmlns:p14="http://schemas.microsoft.com/office/powerpoint/2010/main" val="36695553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3">
                                            <p:txEl>
                                              <p:pRg st="5" end="5"/>
                                            </p:txEl>
                                          </p:spTgt>
                                        </p:tgtEl>
                                        <p:attrNameLst>
                                          <p:attrName>style.visibility</p:attrName>
                                        </p:attrNameLst>
                                      </p:cBhvr>
                                      <p:to>
                                        <p:strVal val="visible"/>
                                      </p:to>
                                    </p:set>
                                    <p:animEffect transition="in" filter="fade">
                                      <p:cBhvr>
                                        <p:cTn id="35" dur="1000"/>
                                        <p:tgtEl>
                                          <p:spTgt spid="3">
                                            <p:txEl>
                                              <p:pRg st="5" end="5"/>
                                            </p:txEl>
                                          </p:spTgt>
                                        </p:tgtEl>
                                      </p:cBhvr>
                                    </p:animEffect>
                                    <p:anim calcmode="lin" valueType="num">
                                      <p:cBhvr>
                                        <p:cTn id="36"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grpId="0" nodeType="clickEffect">
                                  <p:stCondLst>
                                    <p:cond delay="0"/>
                                  </p:stCondLst>
                                  <p:childTnLst>
                                    <p:set>
                                      <p:cBhvr>
                                        <p:cTn id="41" dur="1" fill="hold">
                                          <p:stCondLst>
                                            <p:cond delay="0"/>
                                          </p:stCondLst>
                                        </p:cTn>
                                        <p:tgtEl>
                                          <p:spTgt spid="3">
                                            <p:txEl>
                                              <p:pRg st="6" end="6"/>
                                            </p:txEl>
                                          </p:spTgt>
                                        </p:tgtEl>
                                        <p:attrNameLst>
                                          <p:attrName>style.visibility</p:attrName>
                                        </p:attrNameLst>
                                      </p:cBhvr>
                                      <p:to>
                                        <p:strVal val="visible"/>
                                      </p:to>
                                    </p:set>
                                    <p:animEffect transition="in" filter="fade">
                                      <p:cBhvr>
                                        <p:cTn id="42" dur="1000"/>
                                        <p:tgtEl>
                                          <p:spTgt spid="3">
                                            <p:txEl>
                                              <p:pRg st="6" end="6"/>
                                            </p:txEl>
                                          </p:spTgt>
                                        </p:tgtEl>
                                      </p:cBhvr>
                                    </p:animEffect>
                                    <p:anim calcmode="lin" valueType="num">
                                      <p:cBhvr>
                                        <p:cTn id="43"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44"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grpId="0" nodeType="clickEffect">
                                  <p:stCondLst>
                                    <p:cond delay="0"/>
                                  </p:stCondLst>
                                  <p:childTnLst>
                                    <p:set>
                                      <p:cBhvr>
                                        <p:cTn id="48" dur="1" fill="hold">
                                          <p:stCondLst>
                                            <p:cond delay="0"/>
                                          </p:stCondLst>
                                        </p:cTn>
                                        <p:tgtEl>
                                          <p:spTgt spid="3">
                                            <p:txEl>
                                              <p:pRg st="7" end="7"/>
                                            </p:txEl>
                                          </p:spTgt>
                                        </p:tgtEl>
                                        <p:attrNameLst>
                                          <p:attrName>style.visibility</p:attrName>
                                        </p:attrNameLst>
                                      </p:cBhvr>
                                      <p:to>
                                        <p:strVal val="visible"/>
                                      </p:to>
                                    </p:set>
                                    <p:animEffect transition="in" filter="fade">
                                      <p:cBhvr>
                                        <p:cTn id="49" dur="1000"/>
                                        <p:tgtEl>
                                          <p:spTgt spid="3">
                                            <p:txEl>
                                              <p:pRg st="7" end="7"/>
                                            </p:txEl>
                                          </p:spTgt>
                                        </p:tgtEl>
                                      </p:cBhvr>
                                    </p:animEffect>
                                    <p:anim calcmode="lin" valueType="num">
                                      <p:cBhvr>
                                        <p:cTn id="50"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51" dur="1000" fill="hold"/>
                                        <p:tgtEl>
                                          <p:spTgt spid="3">
                                            <p:txEl>
                                              <p:pRg st="7" end="7"/>
                                            </p:txEl>
                                          </p:spTgt>
                                        </p:tgtEl>
                                        <p:attrNameLst>
                                          <p:attrName>ppt_y</p:attrName>
                                        </p:attrNameLst>
                                      </p:cBhvr>
                                      <p:tavLst>
                                        <p:tav tm="0">
                                          <p:val>
                                            <p:strVal val="#ppt_y+.1"/>
                                          </p:val>
                                        </p:tav>
                                        <p:tav tm="100000">
                                          <p:val>
                                            <p:strVal val="#ppt_y"/>
                                          </p:val>
                                        </p:tav>
                                      </p:tavLst>
                                    </p:anim>
                                  </p:childTnLst>
                                </p:cTn>
                              </p:par>
                            </p:childTnLst>
                          </p:cTn>
                        </p:par>
                      </p:childTnLst>
                    </p:cTn>
                  </p:par>
                  <p:par>
                    <p:cTn id="52" fill="hold">
                      <p:stCondLst>
                        <p:cond delay="indefinite"/>
                      </p:stCondLst>
                      <p:childTnLst>
                        <p:par>
                          <p:cTn id="53" fill="hold">
                            <p:stCondLst>
                              <p:cond delay="0"/>
                            </p:stCondLst>
                            <p:childTnLst>
                              <p:par>
                                <p:cTn id="54" presetID="42" presetClass="entr" presetSubtype="0" fill="hold" grpId="0" nodeType="clickEffect">
                                  <p:stCondLst>
                                    <p:cond delay="0"/>
                                  </p:stCondLst>
                                  <p:childTnLst>
                                    <p:set>
                                      <p:cBhvr>
                                        <p:cTn id="55" dur="1" fill="hold">
                                          <p:stCondLst>
                                            <p:cond delay="0"/>
                                          </p:stCondLst>
                                        </p:cTn>
                                        <p:tgtEl>
                                          <p:spTgt spid="3">
                                            <p:txEl>
                                              <p:pRg st="8" end="8"/>
                                            </p:txEl>
                                          </p:spTgt>
                                        </p:tgtEl>
                                        <p:attrNameLst>
                                          <p:attrName>style.visibility</p:attrName>
                                        </p:attrNameLst>
                                      </p:cBhvr>
                                      <p:to>
                                        <p:strVal val="visible"/>
                                      </p:to>
                                    </p:set>
                                    <p:animEffect transition="in" filter="fade">
                                      <p:cBhvr>
                                        <p:cTn id="56" dur="1000"/>
                                        <p:tgtEl>
                                          <p:spTgt spid="3">
                                            <p:txEl>
                                              <p:pRg st="8" end="8"/>
                                            </p:txEl>
                                          </p:spTgt>
                                        </p:tgtEl>
                                      </p:cBhvr>
                                    </p:animEffect>
                                    <p:anim calcmode="lin" valueType="num">
                                      <p:cBhvr>
                                        <p:cTn id="57" dur="1000" fill="hold"/>
                                        <p:tgtEl>
                                          <p:spTgt spid="3">
                                            <p:txEl>
                                              <p:pRg st="8" end="8"/>
                                            </p:txEl>
                                          </p:spTgt>
                                        </p:tgtEl>
                                        <p:attrNameLst>
                                          <p:attrName>ppt_x</p:attrName>
                                        </p:attrNameLst>
                                      </p:cBhvr>
                                      <p:tavLst>
                                        <p:tav tm="0">
                                          <p:val>
                                            <p:strVal val="#ppt_x"/>
                                          </p:val>
                                        </p:tav>
                                        <p:tav tm="100000">
                                          <p:val>
                                            <p:strVal val="#ppt_x"/>
                                          </p:val>
                                        </p:tav>
                                      </p:tavLst>
                                    </p:anim>
                                    <p:anim calcmode="lin" valueType="num">
                                      <p:cBhvr>
                                        <p:cTn id="58" dur="1000" fill="hold"/>
                                        <p:tgtEl>
                                          <p:spTgt spid="3">
                                            <p:txEl>
                                              <p:pRg st="8" end="8"/>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A34CEECC-B0DF-98AD-897A-BD08BD43C4CF}"/>
              </a:ext>
            </a:extLst>
          </p:cNvPr>
          <p:cNvSpPr>
            <a:spLocks noGrp="1"/>
          </p:cNvSpPr>
          <p:nvPr>
            <p:ph type="title"/>
          </p:nvPr>
        </p:nvSpPr>
        <p:spPr/>
        <p:txBody>
          <a:bodyPr/>
          <a:lstStyle/>
          <a:p>
            <a:endParaRPr lang="ar-JO"/>
          </a:p>
        </p:txBody>
      </p:sp>
      <p:sp>
        <p:nvSpPr>
          <p:cNvPr id="3" name="عنصر نائب للمحتوى 2">
            <a:extLst>
              <a:ext uri="{FF2B5EF4-FFF2-40B4-BE49-F238E27FC236}">
                <a16:creationId xmlns:a16="http://schemas.microsoft.com/office/drawing/2014/main" id="{3497DC1C-1E1F-2D5E-A787-3FF52CEE7F56}"/>
              </a:ext>
            </a:extLst>
          </p:cNvPr>
          <p:cNvSpPr>
            <a:spLocks noGrp="1"/>
          </p:cNvSpPr>
          <p:nvPr>
            <p:ph idx="1"/>
          </p:nvPr>
        </p:nvSpPr>
        <p:spPr/>
        <p:txBody>
          <a:bodyPr/>
          <a:lstStyle/>
          <a:p>
            <a:pPr marL="0" indent="0" algn="ctr">
              <a:buNone/>
            </a:pPr>
            <a:r>
              <a:rPr lang="ar-JO" sz="4000" b="1" dirty="0">
                <a:solidFill>
                  <a:srgbClr val="FF0000"/>
                </a:solidFill>
              </a:rPr>
              <a:t>هيا نفكّر معًا </a:t>
            </a:r>
          </a:p>
          <a:p>
            <a:pPr marL="0" indent="0">
              <a:buNone/>
            </a:pPr>
            <a:endParaRPr lang="ar-JO" dirty="0"/>
          </a:p>
          <a:p>
            <a:pPr marL="0" indent="0">
              <a:buNone/>
            </a:pPr>
            <a:endParaRPr lang="ar-JO" dirty="0"/>
          </a:p>
          <a:p>
            <a:pPr algn="r" rtl="1">
              <a:lnSpc>
                <a:spcPct val="115000"/>
              </a:lnSpc>
              <a:spcAft>
                <a:spcPts val="1000"/>
              </a:spcAft>
            </a:pPr>
            <a:r>
              <a:rPr lang="en-US" sz="2800" u="sng" dirty="0">
                <a:solidFill>
                  <a:srgbClr val="0000FF"/>
                </a:solidFill>
                <a:effectLst/>
                <a:latin typeface="Calibri" panose="020F0502020204030204" pitchFamily="34" charset="0"/>
                <a:ea typeface="Calibri" panose="020F0502020204030204" pitchFamily="34" charset="0"/>
                <a:cs typeface="Arial" panose="020B0604020202020204" pitchFamily="34" charset="0"/>
                <a:hlinkClick r:id="rId2"/>
              </a:rPr>
              <a:t>https://wordwall.net/ar/resource/63376946</a:t>
            </a:r>
            <a:endParaRPr lang="en-US" sz="2800" dirty="0">
              <a:effectLst/>
              <a:latin typeface="Calibri" panose="020F0502020204030204" pitchFamily="34" charset="0"/>
              <a:ea typeface="Calibri" panose="020F0502020204030204" pitchFamily="34" charset="0"/>
              <a:cs typeface="Arial" panose="020B0604020202020204" pitchFamily="34" charset="0"/>
            </a:endParaRPr>
          </a:p>
          <a:p>
            <a:pPr marL="0" indent="0">
              <a:buNone/>
            </a:pPr>
            <a:endParaRPr lang="ar-JO" dirty="0"/>
          </a:p>
        </p:txBody>
      </p:sp>
    </p:spTree>
    <p:extLst>
      <p:ext uri="{BB962C8B-B14F-4D97-AF65-F5344CB8AC3E}">
        <p14:creationId xmlns:p14="http://schemas.microsoft.com/office/powerpoint/2010/main" val="112277314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a:extLst>
              <a:ext uri="{FF2B5EF4-FFF2-40B4-BE49-F238E27FC236}">
                <a16:creationId xmlns:a16="http://schemas.microsoft.com/office/drawing/2014/main" id="{EE138EB3-CEC2-F0AF-6BA6-7F02BB32344B}"/>
              </a:ext>
            </a:extLst>
          </p:cNvPr>
          <p:cNvSpPr>
            <a:spLocks noGrp="1"/>
          </p:cNvSpPr>
          <p:nvPr>
            <p:ph idx="1"/>
          </p:nvPr>
        </p:nvSpPr>
        <p:spPr>
          <a:xfrm>
            <a:off x="457200" y="609600"/>
            <a:ext cx="8229600" cy="5715000"/>
          </a:xfrm>
        </p:spPr>
        <p:txBody>
          <a:bodyPr/>
          <a:lstStyle/>
          <a:p>
            <a:pPr marL="0" indent="0" algn="r">
              <a:buNone/>
            </a:pPr>
            <a:r>
              <a:rPr lang="ar-JO" b="1" dirty="0"/>
              <a:t>تقويم ختامي                                                                                                          خمس دقائق </a:t>
            </a:r>
            <a:endParaRPr lang="en-US" b="1" dirty="0"/>
          </a:p>
          <a:p>
            <a:pPr marL="0" indent="0" algn="r">
              <a:buNone/>
            </a:pPr>
            <a:r>
              <a:rPr lang="ar-JO" b="1" dirty="0"/>
              <a:t>* اذكر المعاني التي أفادتها الزيادة في الأفعال في الأمثلة الآتية : </a:t>
            </a:r>
          </a:p>
          <a:p>
            <a:pPr marL="0" indent="0" algn="r">
              <a:buNone/>
            </a:pPr>
            <a:r>
              <a:rPr lang="ar-JO" b="1" dirty="0"/>
              <a:t>1- انقاد الطالب لتعليمات معلّمه :..................................................</a:t>
            </a:r>
          </a:p>
          <a:p>
            <a:pPr marL="0" indent="0" algn="r">
              <a:buNone/>
            </a:pPr>
            <a:r>
              <a:rPr lang="ar-JO" b="1" dirty="0"/>
              <a:t>2- استبق الرجلان على فعل الخير :................................................</a:t>
            </a:r>
          </a:p>
          <a:p>
            <a:pPr marL="0" indent="0" algn="r">
              <a:buNone/>
            </a:pPr>
            <a:r>
              <a:rPr lang="ar-JO" b="1" dirty="0"/>
              <a:t>3-  تجاذب عليّ ومحمد أطراف الحديث :......................................</a:t>
            </a:r>
          </a:p>
          <a:p>
            <a:pPr marL="0" indent="0" algn="r">
              <a:buNone/>
            </a:pPr>
            <a:r>
              <a:rPr lang="ar-JO" b="1" dirty="0"/>
              <a:t>4- اخضرَّ الحقل بعد نزول المطر :................................................</a:t>
            </a:r>
          </a:p>
          <a:p>
            <a:pPr marL="0" indent="0" algn="r">
              <a:buNone/>
            </a:pPr>
            <a:r>
              <a:rPr lang="ar-JO" b="1" dirty="0"/>
              <a:t>5- تغابى الطالب في الحصة :.........................................................</a:t>
            </a:r>
          </a:p>
          <a:p>
            <a:pPr marL="0" indent="0" algn="r">
              <a:buNone/>
            </a:pPr>
            <a:r>
              <a:rPr lang="ar-JO" b="1" dirty="0"/>
              <a:t>6- تحمّس الفريق عند إحراز الهدف :........................................</a:t>
            </a:r>
          </a:p>
          <a:p>
            <a:pPr marL="0" indent="0" algn="r">
              <a:buNone/>
            </a:pPr>
            <a:endParaRPr lang="ar-JO" dirty="0"/>
          </a:p>
        </p:txBody>
      </p:sp>
    </p:spTree>
    <p:extLst>
      <p:ext uri="{BB962C8B-B14F-4D97-AF65-F5344CB8AC3E}">
        <p14:creationId xmlns:p14="http://schemas.microsoft.com/office/powerpoint/2010/main" val="119490111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a:extLst>
              <a:ext uri="{FF2B5EF4-FFF2-40B4-BE49-F238E27FC236}">
                <a16:creationId xmlns:a16="http://schemas.microsoft.com/office/drawing/2014/main" id="{129F13AD-6956-DD81-DF36-21F9E6EAF051}"/>
              </a:ext>
            </a:extLst>
          </p:cNvPr>
          <p:cNvSpPr>
            <a:spLocks noGrp="1"/>
          </p:cNvSpPr>
          <p:nvPr>
            <p:ph idx="1"/>
          </p:nvPr>
        </p:nvSpPr>
        <p:spPr>
          <a:xfrm>
            <a:off x="457200" y="914400"/>
            <a:ext cx="8229600" cy="5410200"/>
          </a:xfrm>
        </p:spPr>
        <p:txBody>
          <a:bodyPr>
            <a:normAutofit fontScale="92500" lnSpcReduction="10000"/>
          </a:bodyPr>
          <a:lstStyle/>
          <a:p>
            <a:pPr marL="0" indent="0" algn="ctr">
              <a:buNone/>
            </a:pPr>
            <a:r>
              <a:rPr lang="ar-JO" sz="3600" b="1" dirty="0">
                <a:solidFill>
                  <a:srgbClr val="FF0000"/>
                </a:solidFill>
              </a:rPr>
              <a:t>غلق الحصة</a:t>
            </a:r>
          </a:p>
          <a:p>
            <a:pPr marL="0" indent="0" algn="ctr">
              <a:buNone/>
            </a:pPr>
            <a:r>
              <a:rPr lang="ar-JO" sz="3600" b="1" dirty="0"/>
              <a:t>أكمل الفراغ فيما يأتي : </a:t>
            </a:r>
          </a:p>
          <a:p>
            <a:pPr marL="0" indent="0" algn="ctr">
              <a:buNone/>
            </a:pPr>
            <a:r>
              <a:rPr lang="ar-JO" sz="3600" b="1" dirty="0"/>
              <a:t>1- من المعاني التي تفيدها الزيادة في انفعل :....................</a:t>
            </a:r>
          </a:p>
          <a:p>
            <a:pPr marL="0" indent="0" algn="ctr">
              <a:buNone/>
            </a:pPr>
            <a:r>
              <a:rPr lang="ar-JO" sz="3600" b="1" dirty="0"/>
              <a:t>2- من المعاني التي تفيدها الزيادة في افتعل :......................</a:t>
            </a:r>
          </a:p>
          <a:p>
            <a:pPr marL="0" indent="0" algn="ctr">
              <a:buNone/>
            </a:pPr>
            <a:r>
              <a:rPr lang="ar-JO" sz="3600" b="1" dirty="0"/>
              <a:t>3- من المعاني التي تفيدها الزيادة في تفاعل </a:t>
            </a:r>
          </a:p>
          <a:p>
            <a:pPr marL="0" indent="0" algn="ctr">
              <a:buNone/>
            </a:pPr>
            <a:r>
              <a:rPr lang="ar-JO" sz="3600" b="1" dirty="0"/>
              <a:t>:...............................   و ................................</a:t>
            </a:r>
          </a:p>
          <a:p>
            <a:pPr marL="0" indent="0" algn="ctr">
              <a:buNone/>
            </a:pPr>
            <a:r>
              <a:rPr lang="ar-JO" sz="3600" b="1" dirty="0"/>
              <a:t>4- من المعاني التي تفيدها الزيادة في تفعّل</a:t>
            </a:r>
          </a:p>
          <a:p>
            <a:pPr marL="0" indent="0" algn="ctr">
              <a:buNone/>
            </a:pPr>
            <a:r>
              <a:rPr lang="ar-JO" sz="3600" b="1" dirty="0"/>
              <a:t> :............................... و ................................... </a:t>
            </a:r>
          </a:p>
          <a:p>
            <a:pPr marL="0" indent="0" algn="ctr">
              <a:buNone/>
            </a:pPr>
            <a:r>
              <a:rPr lang="ar-JO" sz="3600" b="1" dirty="0"/>
              <a:t>5- من المعاني التي تفيدها الزيادة في افعلّ :............................</a:t>
            </a:r>
          </a:p>
        </p:txBody>
      </p:sp>
    </p:spTree>
    <p:extLst>
      <p:ext uri="{BB962C8B-B14F-4D97-AF65-F5344CB8AC3E}">
        <p14:creationId xmlns:p14="http://schemas.microsoft.com/office/powerpoint/2010/main" val="16857626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Effect transition="in" filter="fade">
                                      <p:cBhvr>
                                        <p:cTn id="35" dur="1000"/>
                                        <p:tgtEl>
                                          <p:spTgt spid="3">
                                            <p:txEl>
                                              <p:pRg st="4" end="4"/>
                                            </p:txEl>
                                          </p:spTgt>
                                        </p:tgtEl>
                                      </p:cBhvr>
                                    </p:animEffect>
                                    <p:anim calcmode="lin" valueType="num">
                                      <p:cBhvr>
                                        <p:cTn id="36"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grpId="0" nodeType="clickEffect">
                                  <p:stCondLst>
                                    <p:cond delay="0"/>
                                  </p:stCondLst>
                                  <p:childTnLst>
                                    <p:set>
                                      <p:cBhvr>
                                        <p:cTn id="41" dur="1" fill="hold">
                                          <p:stCondLst>
                                            <p:cond delay="0"/>
                                          </p:stCondLst>
                                        </p:cTn>
                                        <p:tgtEl>
                                          <p:spTgt spid="3">
                                            <p:txEl>
                                              <p:pRg st="5" end="5"/>
                                            </p:txEl>
                                          </p:spTgt>
                                        </p:tgtEl>
                                        <p:attrNameLst>
                                          <p:attrName>style.visibility</p:attrName>
                                        </p:attrNameLst>
                                      </p:cBhvr>
                                      <p:to>
                                        <p:strVal val="visible"/>
                                      </p:to>
                                    </p:set>
                                    <p:animEffect transition="in" filter="fade">
                                      <p:cBhvr>
                                        <p:cTn id="42" dur="1000"/>
                                        <p:tgtEl>
                                          <p:spTgt spid="3">
                                            <p:txEl>
                                              <p:pRg st="5" end="5"/>
                                            </p:txEl>
                                          </p:spTgt>
                                        </p:tgtEl>
                                      </p:cBhvr>
                                    </p:animEffect>
                                    <p:anim calcmode="lin" valueType="num">
                                      <p:cBhvr>
                                        <p:cTn id="43"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44"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grpId="0" nodeType="click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Effect transition="in" filter="fade">
                                      <p:cBhvr>
                                        <p:cTn id="49" dur="1000"/>
                                        <p:tgtEl>
                                          <p:spTgt spid="3">
                                            <p:txEl>
                                              <p:pRg st="6" end="6"/>
                                            </p:txEl>
                                          </p:spTgt>
                                        </p:tgtEl>
                                      </p:cBhvr>
                                    </p:animEffect>
                                    <p:anim calcmode="lin" valueType="num">
                                      <p:cBhvr>
                                        <p:cTn id="50"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51"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52" fill="hold">
                      <p:stCondLst>
                        <p:cond delay="indefinite"/>
                      </p:stCondLst>
                      <p:childTnLst>
                        <p:par>
                          <p:cTn id="53" fill="hold">
                            <p:stCondLst>
                              <p:cond delay="0"/>
                            </p:stCondLst>
                            <p:childTnLst>
                              <p:par>
                                <p:cTn id="54" presetID="42" presetClass="entr" presetSubtype="0" fill="hold" grpId="0" nodeType="clickEffect">
                                  <p:stCondLst>
                                    <p:cond delay="0"/>
                                  </p:stCondLst>
                                  <p:childTnLst>
                                    <p:set>
                                      <p:cBhvr>
                                        <p:cTn id="55" dur="1" fill="hold">
                                          <p:stCondLst>
                                            <p:cond delay="0"/>
                                          </p:stCondLst>
                                        </p:cTn>
                                        <p:tgtEl>
                                          <p:spTgt spid="3">
                                            <p:txEl>
                                              <p:pRg st="7" end="7"/>
                                            </p:txEl>
                                          </p:spTgt>
                                        </p:tgtEl>
                                        <p:attrNameLst>
                                          <p:attrName>style.visibility</p:attrName>
                                        </p:attrNameLst>
                                      </p:cBhvr>
                                      <p:to>
                                        <p:strVal val="visible"/>
                                      </p:to>
                                    </p:set>
                                    <p:animEffect transition="in" filter="fade">
                                      <p:cBhvr>
                                        <p:cTn id="56" dur="1000"/>
                                        <p:tgtEl>
                                          <p:spTgt spid="3">
                                            <p:txEl>
                                              <p:pRg st="7" end="7"/>
                                            </p:txEl>
                                          </p:spTgt>
                                        </p:tgtEl>
                                      </p:cBhvr>
                                    </p:animEffect>
                                    <p:anim calcmode="lin" valueType="num">
                                      <p:cBhvr>
                                        <p:cTn id="57"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58" dur="1000" fill="hold"/>
                                        <p:tgtEl>
                                          <p:spTgt spid="3">
                                            <p:txEl>
                                              <p:pRg st="7" end="7"/>
                                            </p:txEl>
                                          </p:spTgt>
                                        </p:tgtEl>
                                        <p:attrNameLst>
                                          <p:attrName>ppt_y</p:attrName>
                                        </p:attrNameLst>
                                      </p:cBhvr>
                                      <p:tavLst>
                                        <p:tav tm="0">
                                          <p:val>
                                            <p:strVal val="#ppt_y+.1"/>
                                          </p:val>
                                        </p:tav>
                                        <p:tav tm="100000">
                                          <p:val>
                                            <p:strVal val="#ppt_y"/>
                                          </p:val>
                                        </p:tav>
                                      </p:tavLst>
                                    </p:anim>
                                  </p:childTnLst>
                                </p:cTn>
                              </p:par>
                            </p:childTnLst>
                          </p:cTn>
                        </p:par>
                      </p:childTnLst>
                    </p:cTn>
                  </p:par>
                  <p:par>
                    <p:cTn id="59" fill="hold">
                      <p:stCondLst>
                        <p:cond delay="indefinite"/>
                      </p:stCondLst>
                      <p:childTnLst>
                        <p:par>
                          <p:cTn id="60" fill="hold">
                            <p:stCondLst>
                              <p:cond delay="0"/>
                            </p:stCondLst>
                            <p:childTnLst>
                              <p:par>
                                <p:cTn id="61" presetID="42" presetClass="entr" presetSubtype="0" fill="hold" grpId="0" nodeType="clickEffect">
                                  <p:stCondLst>
                                    <p:cond delay="0"/>
                                  </p:stCondLst>
                                  <p:childTnLst>
                                    <p:set>
                                      <p:cBhvr>
                                        <p:cTn id="62" dur="1" fill="hold">
                                          <p:stCondLst>
                                            <p:cond delay="0"/>
                                          </p:stCondLst>
                                        </p:cTn>
                                        <p:tgtEl>
                                          <p:spTgt spid="3">
                                            <p:txEl>
                                              <p:pRg st="8" end="8"/>
                                            </p:txEl>
                                          </p:spTgt>
                                        </p:tgtEl>
                                        <p:attrNameLst>
                                          <p:attrName>style.visibility</p:attrName>
                                        </p:attrNameLst>
                                      </p:cBhvr>
                                      <p:to>
                                        <p:strVal val="visible"/>
                                      </p:to>
                                    </p:set>
                                    <p:animEffect transition="in" filter="fade">
                                      <p:cBhvr>
                                        <p:cTn id="63" dur="1000"/>
                                        <p:tgtEl>
                                          <p:spTgt spid="3">
                                            <p:txEl>
                                              <p:pRg st="8" end="8"/>
                                            </p:txEl>
                                          </p:spTgt>
                                        </p:tgtEl>
                                      </p:cBhvr>
                                    </p:animEffect>
                                    <p:anim calcmode="lin" valueType="num">
                                      <p:cBhvr>
                                        <p:cTn id="64" dur="1000" fill="hold"/>
                                        <p:tgtEl>
                                          <p:spTgt spid="3">
                                            <p:txEl>
                                              <p:pRg st="8" end="8"/>
                                            </p:txEl>
                                          </p:spTgt>
                                        </p:tgtEl>
                                        <p:attrNameLst>
                                          <p:attrName>ppt_x</p:attrName>
                                        </p:attrNameLst>
                                      </p:cBhvr>
                                      <p:tavLst>
                                        <p:tav tm="0">
                                          <p:val>
                                            <p:strVal val="#ppt_x"/>
                                          </p:val>
                                        </p:tav>
                                        <p:tav tm="100000">
                                          <p:val>
                                            <p:strVal val="#ppt_x"/>
                                          </p:val>
                                        </p:tav>
                                      </p:tavLst>
                                    </p:anim>
                                    <p:anim calcmode="lin" valueType="num">
                                      <p:cBhvr>
                                        <p:cTn id="65" dur="1000" fill="hold"/>
                                        <p:tgtEl>
                                          <p:spTgt spid="3">
                                            <p:txEl>
                                              <p:pRg st="8" end="8"/>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AA66D1BB-A272-6B15-2B0D-FCBC22B127DA}"/>
              </a:ext>
            </a:extLst>
          </p:cNvPr>
          <p:cNvSpPr>
            <a:spLocks noGrp="1"/>
          </p:cNvSpPr>
          <p:nvPr>
            <p:ph type="title"/>
          </p:nvPr>
        </p:nvSpPr>
        <p:spPr/>
        <p:txBody>
          <a:bodyPr/>
          <a:lstStyle/>
          <a:p>
            <a:pPr algn="ctr"/>
            <a:r>
              <a:rPr lang="ar-JO" dirty="0"/>
              <a:t>النتاجات الخاصة من الدرس </a:t>
            </a:r>
          </a:p>
        </p:txBody>
      </p:sp>
      <p:sp>
        <p:nvSpPr>
          <p:cNvPr id="3" name="عنصر نائب للمحتوى 2">
            <a:extLst>
              <a:ext uri="{FF2B5EF4-FFF2-40B4-BE49-F238E27FC236}">
                <a16:creationId xmlns:a16="http://schemas.microsoft.com/office/drawing/2014/main" id="{DBCECF1F-2AD4-D99A-2B29-EEEF4B303233}"/>
              </a:ext>
            </a:extLst>
          </p:cNvPr>
          <p:cNvSpPr>
            <a:spLocks noGrp="1"/>
          </p:cNvSpPr>
          <p:nvPr>
            <p:ph idx="1"/>
          </p:nvPr>
        </p:nvSpPr>
        <p:spPr/>
        <p:txBody>
          <a:bodyPr/>
          <a:lstStyle/>
          <a:p>
            <a:pPr marL="0" marR="0" lvl="0" indent="0" algn="r" defTabSz="914400" rtl="0" eaLnBrk="1" fontAlgn="auto" latinLnBrk="0" hangingPunct="1">
              <a:lnSpc>
                <a:spcPct val="100000"/>
              </a:lnSpc>
              <a:spcBef>
                <a:spcPct val="20000"/>
              </a:spcBef>
              <a:spcAft>
                <a:spcPts val="0"/>
              </a:spcAft>
              <a:buClr>
                <a:srgbClr val="0BD0D9"/>
              </a:buClr>
              <a:buSzPct val="95000"/>
              <a:buFont typeface="Wingdings 2"/>
              <a:buNone/>
              <a:tabLst/>
              <a:defRPr/>
            </a:pPr>
            <a:r>
              <a:rPr kumimoji="0" lang="ar-JO" sz="2600" b="1" i="0" u="none" strike="noStrike" kern="1200" cap="none" spc="0" normalizeH="0" baseline="0" noProof="0" dirty="0">
                <a:ln>
                  <a:noFill/>
                </a:ln>
                <a:solidFill>
                  <a:prstClr val="black"/>
                </a:solidFill>
                <a:effectLst/>
                <a:uLnTx/>
                <a:uFillTx/>
                <a:latin typeface="Constantia"/>
                <a:ea typeface="+mn-ea"/>
              </a:rPr>
              <a:t>1- يذكر الطلبة أوزان الفعل الثلاثي المزيد بحرفين</a:t>
            </a:r>
          </a:p>
          <a:p>
            <a:pPr marL="0" marR="0" lvl="0" indent="0" algn="r" defTabSz="914400" rtl="0" eaLnBrk="1" fontAlgn="auto" latinLnBrk="0" hangingPunct="1">
              <a:lnSpc>
                <a:spcPct val="100000"/>
              </a:lnSpc>
              <a:spcBef>
                <a:spcPct val="20000"/>
              </a:spcBef>
              <a:spcAft>
                <a:spcPts val="0"/>
              </a:spcAft>
              <a:buClr>
                <a:srgbClr val="0BD0D9"/>
              </a:buClr>
              <a:buSzPct val="95000"/>
              <a:buFont typeface="Wingdings 2"/>
              <a:buNone/>
              <a:tabLst/>
              <a:defRPr/>
            </a:pPr>
            <a:r>
              <a:rPr kumimoji="0" lang="ar-JO" sz="2600" b="1" i="0" u="none" strike="noStrike" kern="1200" cap="none" spc="0" normalizeH="0" baseline="0" noProof="0" dirty="0">
                <a:ln>
                  <a:noFill/>
                </a:ln>
                <a:solidFill>
                  <a:prstClr val="black"/>
                </a:solidFill>
                <a:effectLst/>
                <a:uLnTx/>
                <a:uFillTx/>
                <a:latin typeface="Constantia"/>
                <a:ea typeface="+mn-ea"/>
              </a:rPr>
              <a:t>2- يعطي الطلبة أمثلة على الفعل الثلاثي المزيد بحرفين بأوزانه المختلفة .</a:t>
            </a:r>
          </a:p>
          <a:p>
            <a:pPr marL="0" marR="0" lvl="0" indent="0" algn="r" defTabSz="914400" rtl="0" eaLnBrk="1" fontAlgn="auto" latinLnBrk="0" hangingPunct="1">
              <a:lnSpc>
                <a:spcPct val="100000"/>
              </a:lnSpc>
              <a:spcBef>
                <a:spcPct val="20000"/>
              </a:spcBef>
              <a:spcAft>
                <a:spcPts val="0"/>
              </a:spcAft>
              <a:buClr>
                <a:srgbClr val="0BD0D9"/>
              </a:buClr>
              <a:buSzPct val="95000"/>
              <a:buFont typeface="Wingdings 2"/>
              <a:buNone/>
              <a:tabLst/>
              <a:defRPr/>
            </a:pPr>
            <a:r>
              <a:rPr kumimoji="0" lang="ar-JO" sz="2600" b="1" i="0" u="none" strike="noStrike" kern="1200" cap="none" spc="0" normalizeH="0" baseline="0" noProof="0" dirty="0">
                <a:ln>
                  <a:noFill/>
                </a:ln>
                <a:solidFill>
                  <a:prstClr val="black"/>
                </a:solidFill>
                <a:effectLst/>
                <a:uLnTx/>
                <a:uFillTx/>
                <a:latin typeface="Constantia"/>
                <a:ea typeface="+mn-ea"/>
              </a:rPr>
              <a:t>3- يتعرّف  الطلبة  على المعاني التي أفادتها الزيادة في كل وزن من أوزان الأفعال المزيدة بحرفين .</a:t>
            </a:r>
          </a:p>
          <a:p>
            <a:pPr marL="0" marR="0" lvl="0" indent="0" algn="r" defTabSz="914400" rtl="0" eaLnBrk="1" fontAlgn="auto" latinLnBrk="0" hangingPunct="1">
              <a:lnSpc>
                <a:spcPct val="100000"/>
              </a:lnSpc>
              <a:spcBef>
                <a:spcPct val="20000"/>
              </a:spcBef>
              <a:spcAft>
                <a:spcPts val="0"/>
              </a:spcAft>
              <a:buClr>
                <a:srgbClr val="0BD0D9"/>
              </a:buClr>
              <a:buSzPct val="95000"/>
              <a:buFont typeface="Wingdings 2"/>
              <a:buNone/>
              <a:tabLst/>
              <a:defRPr/>
            </a:pPr>
            <a:r>
              <a:rPr kumimoji="0" lang="ar-JO" sz="2600" b="1" i="0" u="none" strike="noStrike" kern="1200" cap="none" spc="0" normalizeH="0" baseline="0" noProof="0" dirty="0">
                <a:ln>
                  <a:noFill/>
                </a:ln>
                <a:solidFill>
                  <a:prstClr val="black"/>
                </a:solidFill>
                <a:effectLst/>
                <a:uLnTx/>
                <a:uFillTx/>
                <a:latin typeface="Constantia"/>
                <a:ea typeface="+mn-ea"/>
              </a:rPr>
              <a:t>4- يذكر  الطلبة المعنى الذي أفادته الزيادة في الأمثلة .</a:t>
            </a:r>
          </a:p>
          <a:p>
            <a:endParaRPr lang="ar-JO" dirty="0"/>
          </a:p>
        </p:txBody>
      </p:sp>
    </p:spTree>
    <p:extLst>
      <p:ext uri="{BB962C8B-B14F-4D97-AF65-F5344CB8AC3E}">
        <p14:creationId xmlns:p14="http://schemas.microsoft.com/office/powerpoint/2010/main" val="1362112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down)">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a:extLst>
              <a:ext uri="{FF2B5EF4-FFF2-40B4-BE49-F238E27FC236}">
                <a16:creationId xmlns:a16="http://schemas.microsoft.com/office/drawing/2014/main" id="{9682D147-BB6F-D50D-4C6B-0D58EB0C2724}"/>
              </a:ext>
            </a:extLst>
          </p:cNvPr>
          <p:cNvSpPr>
            <a:spLocks noGrp="1"/>
          </p:cNvSpPr>
          <p:nvPr>
            <p:ph idx="1"/>
          </p:nvPr>
        </p:nvSpPr>
        <p:spPr>
          <a:xfrm>
            <a:off x="609600" y="609600"/>
            <a:ext cx="8229600" cy="5715000"/>
          </a:xfrm>
        </p:spPr>
        <p:txBody>
          <a:bodyPr/>
          <a:lstStyle/>
          <a:p>
            <a:pPr marL="0" indent="0" algn="ctr">
              <a:buNone/>
            </a:pPr>
            <a:r>
              <a:rPr lang="ar-JO" dirty="0"/>
              <a:t>التقويم القبلي </a:t>
            </a:r>
            <a:endParaRPr lang="en-US" dirty="0"/>
          </a:p>
          <a:p>
            <a:pPr marL="0" indent="0" algn="ctr">
              <a:buNone/>
            </a:pPr>
            <a:r>
              <a:rPr lang="ar-JO" dirty="0"/>
              <a:t>اقرأ النص الآتي ثمّ أجب عمّا يليه </a:t>
            </a:r>
          </a:p>
          <a:p>
            <a:pPr marL="0" indent="0" algn="ctr">
              <a:buNone/>
            </a:pPr>
            <a:r>
              <a:rPr lang="ar-JO" dirty="0"/>
              <a:t>انتصر المسلمون على أعدائهم في معارك كثيرة ، ومن المعارك التي سطّر المسلمون فيها أروع البطولات معركة عين جالوت فجاء النصر بعد أن انقطع الأمل والرجاء من قيام الأمة من جديد حيث تواجه المسلمون مع خصمهم العنيد الذي قام بأفظع الجرائم في حروبه السابقة ونشر الرعب بين القلوب فانقضّ جيش المسلمين على التتار وهزمه شرّ هزيمة.  ومن قرأ التاريخ تعلّم  أن هذه الأمة باقية متجددة </a:t>
            </a:r>
          </a:p>
          <a:p>
            <a:pPr marL="0" indent="0" algn="ctr">
              <a:buNone/>
            </a:pPr>
            <a:r>
              <a:rPr lang="ar-JO" b="1" dirty="0">
                <a:solidFill>
                  <a:srgbClr val="FF0000"/>
                </a:solidFill>
              </a:rPr>
              <a:t>استخرج من النصّ الأفعال المزيدة بحرفين واذكر أوزانها  </a:t>
            </a:r>
          </a:p>
        </p:txBody>
      </p:sp>
      <p:graphicFrame>
        <p:nvGraphicFramePr>
          <p:cNvPr id="4" name="جدول 3">
            <a:extLst>
              <a:ext uri="{FF2B5EF4-FFF2-40B4-BE49-F238E27FC236}">
                <a16:creationId xmlns:a16="http://schemas.microsoft.com/office/drawing/2014/main" id="{6BB71B43-A96F-C5B7-293C-FE57D67857E4}"/>
              </a:ext>
            </a:extLst>
          </p:cNvPr>
          <p:cNvGraphicFramePr>
            <a:graphicFrameLocks noGrp="1"/>
          </p:cNvGraphicFramePr>
          <p:nvPr>
            <p:extLst>
              <p:ext uri="{D42A27DB-BD31-4B8C-83A1-F6EECF244321}">
                <p14:modId xmlns:p14="http://schemas.microsoft.com/office/powerpoint/2010/main" val="2440470821"/>
              </p:ext>
            </p:extLst>
          </p:nvPr>
        </p:nvGraphicFramePr>
        <p:xfrm>
          <a:off x="1524000" y="4023360"/>
          <a:ext cx="6096000" cy="2225040"/>
        </p:xfrm>
        <a:graphic>
          <a:graphicData uri="http://schemas.openxmlformats.org/drawingml/2006/table">
            <a:tbl>
              <a:tblPr rtl="1" firstRow="1" bandRow="1">
                <a:tableStyleId>{5C22544A-7EE6-4342-B048-85BDC9FD1C3A}</a:tableStyleId>
              </a:tblPr>
              <a:tblGrid>
                <a:gridCol w="3048000">
                  <a:extLst>
                    <a:ext uri="{9D8B030D-6E8A-4147-A177-3AD203B41FA5}">
                      <a16:colId xmlns:a16="http://schemas.microsoft.com/office/drawing/2014/main" val="3177638508"/>
                    </a:ext>
                  </a:extLst>
                </a:gridCol>
                <a:gridCol w="3048000">
                  <a:extLst>
                    <a:ext uri="{9D8B030D-6E8A-4147-A177-3AD203B41FA5}">
                      <a16:colId xmlns:a16="http://schemas.microsoft.com/office/drawing/2014/main" val="45596465"/>
                    </a:ext>
                  </a:extLst>
                </a:gridCol>
              </a:tblGrid>
              <a:tr h="370840">
                <a:tc>
                  <a:txBody>
                    <a:bodyPr/>
                    <a:lstStyle/>
                    <a:p>
                      <a:pPr algn="ctr" rtl="1"/>
                      <a:r>
                        <a:rPr lang="ar-JO" dirty="0"/>
                        <a:t>الفعل </a:t>
                      </a:r>
                    </a:p>
                  </a:txBody>
                  <a:tcPr/>
                </a:tc>
                <a:tc>
                  <a:txBody>
                    <a:bodyPr/>
                    <a:lstStyle/>
                    <a:p>
                      <a:pPr algn="ctr" rtl="1"/>
                      <a:r>
                        <a:rPr lang="ar-JO" dirty="0"/>
                        <a:t>الوزن الصرفي </a:t>
                      </a:r>
                    </a:p>
                  </a:txBody>
                  <a:tcPr/>
                </a:tc>
                <a:extLst>
                  <a:ext uri="{0D108BD9-81ED-4DB2-BD59-A6C34878D82A}">
                    <a16:rowId xmlns:a16="http://schemas.microsoft.com/office/drawing/2014/main" val="3772169248"/>
                  </a:ext>
                </a:extLst>
              </a:tr>
              <a:tr h="370840">
                <a:tc>
                  <a:txBody>
                    <a:bodyPr/>
                    <a:lstStyle/>
                    <a:p>
                      <a:pPr rtl="1"/>
                      <a:endParaRPr lang="ar-JO" dirty="0"/>
                    </a:p>
                  </a:txBody>
                  <a:tcPr/>
                </a:tc>
                <a:tc>
                  <a:txBody>
                    <a:bodyPr/>
                    <a:lstStyle/>
                    <a:p>
                      <a:pPr rtl="1"/>
                      <a:endParaRPr lang="ar-JO" dirty="0"/>
                    </a:p>
                  </a:txBody>
                  <a:tcPr/>
                </a:tc>
                <a:extLst>
                  <a:ext uri="{0D108BD9-81ED-4DB2-BD59-A6C34878D82A}">
                    <a16:rowId xmlns:a16="http://schemas.microsoft.com/office/drawing/2014/main" val="3561197333"/>
                  </a:ext>
                </a:extLst>
              </a:tr>
              <a:tr h="370840">
                <a:tc>
                  <a:txBody>
                    <a:bodyPr/>
                    <a:lstStyle/>
                    <a:p>
                      <a:pPr rtl="1"/>
                      <a:endParaRPr lang="ar-JO" dirty="0"/>
                    </a:p>
                  </a:txBody>
                  <a:tcPr/>
                </a:tc>
                <a:tc>
                  <a:txBody>
                    <a:bodyPr/>
                    <a:lstStyle/>
                    <a:p>
                      <a:pPr rtl="1"/>
                      <a:endParaRPr lang="ar-JO" dirty="0"/>
                    </a:p>
                  </a:txBody>
                  <a:tcPr/>
                </a:tc>
                <a:extLst>
                  <a:ext uri="{0D108BD9-81ED-4DB2-BD59-A6C34878D82A}">
                    <a16:rowId xmlns:a16="http://schemas.microsoft.com/office/drawing/2014/main" val="3987027991"/>
                  </a:ext>
                </a:extLst>
              </a:tr>
              <a:tr h="370840">
                <a:tc>
                  <a:txBody>
                    <a:bodyPr/>
                    <a:lstStyle/>
                    <a:p>
                      <a:pPr rtl="1"/>
                      <a:endParaRPr lang="ar-JO"/>
                    </a:p>
                  </a:txBody>
                  <a:tcPr/>
                </a:tc>
                <a:tc>
                  <a:txBody>
                    <a:bodyPr/>
                    <a:lstStyle/>
                    <a:p>
                      <a:pPr rtl="1"/>
                      <a:endParaRPr lang="ar-JO"/>
                    </a:p>
                  </a:txBody>
                  <a:tcPr/>
                </a:tc>
                <a:extLst>
                  <a:ext uri="{0D108BD9-81ED-4DB2-BD59-A6C34878D82A}">
                    <a16:rowId xmlns:a16="http://schemas.microsoft.com/office/drawing/2014/main" val="546756881"/>
                  </a:ext>
                </a:extLst>
              </a:tr>
              <a:tr h="370840">
                <a:tc>
                  <a:txBody>
                    <a:bodyPr/>
                    <a:lstStyle/>
                    <a:p>
                      <a:pPr rtl="1"/>
                      <a:endParaRPr lang="ar-JO"/>
                    </a:p>
                  </a:txBody>
                  <a:tcPr/>
                </a:tc>
                <a:tc>
                  <a:txBody>
                    <a:bodyPr/>
                    <a:lstStyle/>
                    <a:p>
                      <a:pPr rtl="1"/>
                      <a:endParaRPr lang="ar-JO"/>
                    </a:p>
                  </a:txBody>
                  <a:tcPr/>
                </a:tc>
                <a:extLst>
                  <a:ext uri="{0D108BD9-81ED-4DB2-BD59-A6C34878D82A}">
                    <a16:rowId xmlns:a16="http://schemas.microsoft.com/office/drawing/2014/main" val="75902939"/>
                  </a:ext>
                </a:extLst>
              </a:tr>
              <a:tr h="370840">
                <a:tc>
                  <a:txBody>
                    <a:bodyPr/>
                    <a:lstStyle/>
                    <a:p>
                      <a:pPr rtl="1"/>
                      <a:endParaRPr lang="ar-JO"/>
                    </a:p>
                  </a:txBody>
                  <a:tcPr/>
                </a:tc>
                <a:tc>
                  <a:txBody>
                    <a:bodyPr/>
                    <a:lstStyle/>
                    <a:p>
                      <a:pPr rtl="1"/>
                      <a:endParaRPr lang="ar-JO" dirty="0"/>
                    </a:p>
                  </a:txBody>
                  <a:tcPr/>
                </a:tc>
                <a:extLst>
                  <a:ext uri="{0D108BD9-81ED-4DB2-BD59-A6C34878D82A}">
                    <a16:rowId xmlns:a16="http://schemas.microsoft.com/office/drawing/2014/main" val="2596365197"/>
                  </a:ext>
                </a:extLst>
              </a:tr>
            </a:tbl>
          </a:graphicData>
        </a:graphic>
      </p:graphicFrame>
    </p:spTree>
    <p:extLst>
      <p:ext uri="{BB962C8B-B14F-4D97-AF65-F5344CB8AC3E}">
        <p14:creationId xmlns:p14="http://schemas.microsoft.com/office/powerpoint/2010/main" val="338090710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JO" dirty="0"/>
              <a:t>ثانيا : الأفعال المزيدة بحرفين </a:t>
            </a:r>
            <a:endParaRPr lang="en-US" dirty="0"/>
          </a:p>
        </p:txBody>
      </p:sp>
      <p:sp>
        <p:nvSpPr>
          <p:cNvPr id="3" name="Content Placeholder 2"/>
          <p:cNvSpPr>
            <a:spLocks noGrp="1"/>
          </p:cNvSpPr>
          <p:nvPr>
            <p:ph idx="1"/>
          </p:nvPr>
        </p:nvSpPr>
        <p:spPr/>
        <p:txBody>
          <a:bodyPr>
            <a:normAutofit/>
          </a:bodyPr>
          <a:lstStyle/>
          <a:p>
            <a:pPr algn="r">
              <a:buNone/>
            </a:pPr>
            <a:r>
              <a:rPr lang="ar-JO" b="1" dirty="0">
                <a:solidFill>
                  <a:srgbClr val="FF0000"/>
                </a:solidFill>
              </a:rPr>
              <a:t>أ- انفعل :</a:t>
            </a:r>
          </a:p>
          <a:p>
            <a:pPr algn="r">
              <a:buNone/>
            </a:pPr>
            <a:r>
              <a:rPr lang="ar-JO" b="1" dirty="0"/>
              <a:t>تأمل :</a:t>
            </a:r>
          </a:p>
          <a:p>
            <a:pPr algn="r">
              <a:buNone/>
            </a:pPr>
            <a:r>
              <a:rPr lang="ar-JO" b="1" dirty="0">
                <a:solidFill>
                  <a:srgbClr val="FF0000"/>
                </a:solidFill>
              </a:rPr>
              <a:t>- </a:t>
            </a:r>
            <a:r>
              <a:rPr lang="ar-JO" b="1" dirty="0"/>
              <a:t>كسرت الزجاج ========= انكسر الزجاج .</a:t>
            </a:r>
          </a:p>
          <a:p>
            <a:pPr algn="r">
              <a:buNone/>
            </a:pPr>
            <a:r>
              <a:rPr lang="ar-JO" b="1" dirty="0">
                <a:solidFill>
                  <a:srgbClr val="FF0000"/>
                </a:solidFill>
              </a:rPr>
              <a:t>- </a:t>
            </a:r>
            <a:r>
              <a:rPr lang="ar-JO" b="1" dirty="0"/>
              <a:t>طويت الكتاب َ ========== انطوى الكتاب ُ .</a:t>
            </a:r>
          </a:p>
          <a:p>
            <a:pPr algn="r">
              <a:buNone/>
            </a:pPr>
            <a:r>
              <a:rPr lang="ar-JO" b="1" dirty="0">
                <a:solidFill>
                  <a:srgbClr val="FF0000"/>
                </a:solidFill>
              </a:rPr>
              <a:t>- </a:t>
            </a:r>
            <a:r>
              <a:rPr lang="ar-JO" b="1" dirty="0"/>
              <a:t>قطعتُ الحديد =========== انقطع الحديد .</a:t>
            </a:r>
          </a:p>
          <a:p>
            <a:pPr algn="r">
              <a:buNone/>
            </a:pPr>
            <a:r>
              <a:rPr lang="ar-JO" b="1" dirty="0"/>
              <a:t>* رأينا أن المفعول به في الامثلة الأولى وقع عليها الفعل </a:t>
            </a:r>
          </a:p>
          <a:p>
            <a:pPr algn="r">
              <a:buNone/>
            </a:pPr>
            <a:r>
              <a:rPr lang="ar-JO" b="1" dirty="0"/>
              <a:t>فقبلت تأثير الفعل عليها وهذا يسمى ( المطاوعة )</a:t>
            </a:r>
          </a:p>
          <a:p>
            <a:pPr algn="r">
              <a:buNone/>
            </a:pPr>
            <a:r>
              <a:rPr lang="ar-JO" b="1" dirty="0">
                <a:solidFill>
                  <a:srgbClr val="FF0000"/>
                </a:solidFill>
                <a:highlight>
                  <a:srgbClr val="FFFF00"/>
                </a:highlight>
              </a:rPr>
              <a:t>* تفيد الزيادة في صيغة ( انفعل )===== ( المطاوعة )  </a:t>
            </a:r>
          </a:p>
          <a:p>
            <a:pPr algn="r">
              <a:buNone/>
            </a:pPr>
            <a:endParaRPr lang="ar-JO" dirty="0"/>
          </a:p>
          <a:p>
            <a:pPr algn="r">
              <a:buNone/>
            </a:pPr>
            <a:endParaRPr lang="ar-JO" dirty="0"/>
          </a:p>
          <a:p>
            <a:pPr algn="r">
              <a:buNone/>
            </a:pPr>
            <a:endParaRPr lang="ar-JO" dirty="0"/>
          </a:p>
          <a:p>
            <a:pPr algn="r">
              <a:buNone/>
            </a:pPr>
            <a:endParaRPr lang="ar-JO" dirty="0"/>
          </a:p>
          <a:p>
            <a:pPr algn="r">
              <a:buNone/>
            </a:pPr>
            <a:endParaRPr lang="ar-JO" dirty="0"/>
          </a:p>
          <a:p>
            <a:pPr algn="r">
              <a:buNone/>
            </a:pPr>
            <a:endParaRPr lang="ar-JO" dirty="0"/>
          </a:p>
          <a:p>
            <a:pPr algn="r">
              <a:buNone/>
            </a:pPr>
            <a:endParaRPr lang="ar-JO" dirty="0"/>
          </a:p>
          <a:p>
            <a:pPr algn="r">
              <a:buNone/>
            </a:pPr>
            <a:endParaRPr lang="ar-JO" dirty="0"/>
          </a:p>
          <a:p>
            <a:pPr algn="r">
              <a:buNone/>
            </a:pPr>
            <a:endParaRPr lang="ar-JO" dirty="0"/>
          </a:p>
          <a:p>
            <a:pPr algn="r">
              <a:buNone/>
            </a:pPr>
            <a:endParaRPr lang="ar-JO"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2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20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20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20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20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fade">
                                      <p:cBhvr>
                                        <p:cTn id="42" dur="20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pPr algn="r">
              <a:buNone/>
            </a:pPr>
            <a:r>
              <a:rPr lang="ar-JO" b="1" dirty="0">
                <a:solidFill>
                  <a:srgbClr val="FF0000"/>
                </a:solidFill>
              </a:rPr>
              <a:t>ب- افتعل :</a:t>
            </a:r>
          </a:p>
          <a:p>
            <a:pPr algn="r">
              <a:buNone/>
            </a:pPr>
            <a:r>
              <a:rPr lang="ar-JO" b="1" dirty="0"/>
              <a:t>الأمثلة : </a:t>
            </a:r>
          </a:p>
          <a:p>
            <a:pPr algn="r">
              <a:buNone/>
            </a:pPr>
            <a:r>
              <a:rPr lang="ar-JO" b="1" dirty="0"/>
              <a:t>1- اقتتل محمدٌ وعمرُ </a:t>
            </a:r>
          </a:p>
          <a:p>
            <a:pPr algn="r">
              <a:buNone/>
            </a:pPr>
            <a:r>
              <a:rPr lang="ar-JO" b="1" dirty="0"/>
              <a:t>2- اشترك الطالبان في الرحلة .</a:t>
            </a:r>
          </a:p>
          <a:p>
            <a:pPr algn="r">
              <a:buNone/>
            </a:pPr>
            <a:r>
              <a:rPr lang="ar-JO" b="1" dirty="0"/>
              <a:t>3- اختلف الزبون والتاجر .</a:t>
            </a:r>
          </a:p>
          <a:p>
            <a:pPr algn="r">
              <a:buNone/>
            </a:pPr>
            <a:r>
              <a:rPr lang="ar-JO" b="1" dirty="0"/>
              <a:t>* نلاحظ أن الفعل في الأمثلة السابقة اشترك فيه طرفان فهو يفيد ( المشاركة ) </a:t>
            </a:r>
          </a:p>
          <a:p>
            <a:pPr algn="r">
              <a:buNone/>
            </a:pPr>
            <a:r>
              <a:rPr lang="ar-JO" b="1" dirty="0">
                <a:highlight>
                  <a:srgbClr val="FFFF00"/>
                </a:highlight>
              </a:rPr>
              <a:t>* تفيد الزيادة في صيغة ( افتعل ) ===== ( </a:t>
            </a:r>
            <a:r>
              <a:rPr lang="ar-JO" b="1" dirty="0">
                <a:solidFill>
                  <a:srgbClr val="FF0000"/>
                </a:solidFill>
                <a:highlight>
                  <a:srgbClr val="FFFF00"/>
                </a:highlight>
              </a:rPr>
              <a:t>المشاركة</a:t>
            </a:r>
            <a:r>
              <a:rPr lang="ar-JO" b="1" dirty="0">
                <a:highlight>
                  <a:srgbClr val="FFFF00"/>
                </a:highlight>
              </a:rPr>
              <a:t> )</a:t>
            </a:r>
          </a:p>
          <a:p>
            <a:pPr algn="r">
              <a:buNone/>
            </a:pP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2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20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20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20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20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algn="r">
              <a:buNone/>
            </a:pPr>
            <a:r>
              <a:rPr lang="ar-JO" b="1" dirty="0">
                <a:solidFill>
                  <a:srgbClr val="FF0000"/>
                </a:solidFill>
              </a:rPr>
              <a:t>ج- تفاعل :</a:t>
            </a:r>
            <a:r>
              <a:rPr lang="ar-JO" b="1" dirty="0"/>
              <a:t> </a:t>
            </a:r>
          </a:p>
          <a:p>
            <a:pPr algn="r">
              <a:buNone/>
            </a:pPr>
            <a:r>
              <a:rPr lang="ar-JO" b="1" dirty="0"/>
              <a:t>الأمثلة :</a:t>
            </a:r>
          </a:p>
          <a:p>
            <a:pPr algn="r">
              <a:buNone/>
            </a:pPr>
            <a:r>
              <a:rPr lang="ar-JO" b="1" dirty="0"/>
              <a:t>1- تصافح الخصمان .</a:t>
            </a:r>
          </a:p>
          <a:p>
            <a:pPr algn="r">
              <a:buNone/>
            </a:pPr>
            <a:r>
              <a:rPr lang="ar-JO" b="1" dirty="0"/>
              <a:t>2- تناوب الحارسان .</a:t>
            </a:r>
          </a:p>
          <a:p>
            <a:pPr algn="r">
              <a:buNone/>
            </a:pPr>
            <a:r>
              <a:rPr lang="ar-JO" b="1" dirty="0"/>
              <a:t>3- تراسل المتحابان .</a:t>
            </a:r>
          </a:p>
          <a:p>
            <a:pPr algn="r">
              <a:buNone/>
            </a:pPr>
            <a:r>
              <a:rPr lang="ar-JO" b="1" dirty="0"/>
              <a:t>* نلاحظ اشتراك طرفين في الأفعال الواردة في الأمثلة السابقة </a:t>
            </a:r>
          </a:p>
          <a:p>
            <a:pPr algn="r">
              <a:buNone/>
            </a:pPr>
            <a:r>
              <a:rPr lang="ar-JO" b="1" dirty="0">
                <a:highlight>
                  <a:srgbClr val="FFFF00"/>
                </a:highlight>
              </a:rPr>
              <a:t>* تفيد الزيادة في ( تفاعل ) : </a:t>
            </a:r>
            <a:r>
              <a:rPr lang="ar-JO" b="1" dirty="0">
                <a:solidFill>
                  <a:srgbClr val="FF0000"/>
                </a:solidFill>
                <a:highlight>
                  <a:srgbClr val="FFFF00"/>
                </a:highlight>
              </a:rPr>
              <a:t>المشاركة </a:t>
            </a:r>
          </a:p>
          <a:p>
            <a:pPr algn="r">
              <a:buNone/>
            </a:pPr>
            <a:endParaRPr lang="ar-JO" b="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2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20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20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20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20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pPr algn="r">
              <a:buNone/>
            </a:pPr>
            <a:r>
              <a:rPr lang="ar-JO" b="1" dirty="0"/>
              <a:t>* انظر إلى الأمثلة الآتية : </a:t>
            </a:r>
          </a:p>
          <a:p>
            <a:pPr algn="r">
              <a:buNone/>
            </a:pPr>
            <a:r>
              <a:rPr lang="ar-JO" b="1" dirty="0"/>
              <a:t>1- تمارض الطفل .</a:t>
            </a:r>
          </a:p>
          <a:p>
            <a:pPr algn="r">
              <a:buNone/>
            </a:pPr>
            <a:r>
              <a:rPr lang="ar-JO" b="1" dirty="0"/>
              <a:t>2- تناوم الرجل .</a:t>
            </a:r>
          </a:p>
          <a:p>
            <a:pPr algn="r">
              <a:buNone/>
            </a:pPr>
            <a:r>
              <a:rPr lang="ar-JO" b="1" dirty="0"/>
              <a:t>3- تجاهل العاقل الجاهل .</a:t>
            </a:r>
          </a:p>
          <a:p>
            <a:pPr algn="r">
              <a:buNone/>
            </a:pPr>
            <a:r>
              <a:rPr lang="ar-JO" b="1" dirty="0"/>
              <a:t>* نلاحظ أن الأفعال في الأمثلة أعلاه تفيد التظاهر بالقيام بالفعل وليس القيام بالفعل على وجه الحقيقة .</a:t>
            </a:r>
          </a:p>
          <a:p>
            <a:pPr algn="r">
              <a:buNone/>
            </a:pPr>
            <a:r>
              <a:rPr lang="ar-JO" b="1" dirty="0">
                <a:highlight>
                  <a:srgbClr val="FFFF00"/>
                </a:highlight>
              </a:rPr>
              <a:t>* تفيد الزيادة في صيغة ( تفاعل ) </a:t>
            </a:r>
            <a:r>
              <a:rPr lang="ar-JO" b="1" dirty="0">
                <a:solidFill>
                  <a:srgbClr val="FF0000"/>
                </a:solidFill>
                <a:highlight>
                  <a:srgbClr val="FFFF00"/>
                </a:highlight>
              </a:rPr>
              <a:t>التظاهر</a:t>
            </a:r>
            <a:r>
              <a:rPr lang="ar-JO" b="1" dirty="0">
                <a:highlight>
                  <a:srgbClr val="FFFF00"/>
                </a:highlight>
              </a:rPr>
              <a:t> .</a:t>
            </a:r>
          </a:p>
          <a:p>
            <a:pPr algn="r">
              <a:buNone/>
            </a:pPr>
            <a:r>
              <a:rPr lang="ar-JO" b="1" dirty="0"/>
              <a:t>==============================</a:t>
            </a:r>
          </a:p>
          <a:p>
            <a:pPr algn="r">
              <a:buNone/>
            </a:pPr>
            <a:r>
              <a:rPr lang="ar-JO" b="1" dirty="0">
                <a:highlight>
                  <a:srgbClr val="FFFF00"/>
                </a:highlight>
              </a:rPr>
              <a:t>- تذكّر : تفيد الزيادة في صيغة ( تفاعل ) : المشاركة ، التظاهر </a:t>
            </a:r>
            <a:endParaRPr lang="en-US" b="1" dirty="0">
              <a:highlight>
                <a:srgbClr val="FFFF00"/>
              </a:highligh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2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20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20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20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20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fade">
                                      <p:cBhvr>
                                        <p:cTn id="42" dur="20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127537CB-5A47-F8A4-CDC5-A1C98D615D40}"/>
              </a:ext>
            </a:extLst>
          </p:cNvPr>
          <p:cNvSpPr>
            <a:spLocks noGrp="1"/>
          </p:cNvSpPr>
          <p:nvPr>
            <p:ph type="title"/>
          </p:nvPr>
        </p:nvSpPr>
        <p:spPr/>
        <p:txBody>
          <a:bodyPr/>
          <a:lstStyle/>
          <a:p>
            <a:endParaRPr lang="ar-JO"/>
          </a:p>
        </p:txBody>
      </p:sp>
      <p:sp>
        <p:nvSpPr>
          <p:cNvPr id="3" name="عنصر نائب للمحتوى 2">
            <a:extLst>
              <a:ext uri="{FF2B5EF4-FFF2-40B4-BE49-F238E27FC236}">
                <a16:creationId xmlns:a16="http://schemas.microsoft.com/office/drawing/2014/main" id="{D1EA16C1-D63D-8B46-BEA6-C73D5C6846FD}"/>
              </a:ext>
            </a:extLst>
          </p:cNvPr>
          <p:cNvSpPr>
            <a:spLocks noGrp="1"/>
          </p:cNvSpPr>
          <p:nvPr>
            <p:ph idx="1"/>
          </p:nvPr>
        </p:nvSpPr>
        <p:spPr/>
        <p:txBody>
          <a:bodyPr/>
          <a:lstStyle/>
          <a:p>
            <a:pPr marL="0" indent="0" algn="ctr">
              <a:buNone/>
            </a:pPr>
            <a:r>
              <a:rPr lang="ar-JO" dirty="0"/>
              <a:t>تقويم تكويني </a:t>
            </a:r>
          </a:p>
          <a:p>
            <a:pPr marL="0" indent="0" algn="ctr">
              <a:buNone/>
            </a:pPr>
            <a:r>
              <a:rPr lang="ar-JO" dirty="0"/>
              <a:t>هذه مجموعة أفعال على وزن ( تفاعل ) أصنّفها حسب المعنى الذي أفادته </a:t>
            </a:r>
          </a:p>
        </p:txBody>
      </p:sp>
      <p:graphicFrame>
        <p:nvGraphicFramePr>
          <p:cNvPr id="4" name="جدول 3">
            <a:extLst>
              <a:ext uri="{FF2B5EF4-FFF2-40B4-BE49-F238E27FC236}">
                <a16:creationId xmlns:a16="http://schemas.microsoft.com/office/drawing/2014/main" id="{D2CA2B97-15C4-B9C7-B6A9-D797DA10CBDE}"/>
              </a:ext>
            </a:extLst>
          </p:cNvPr>
          <p:cNvGraphicFramePr>
            <a:graphicFrameLocks noGrp="1"/>
          </p:cNvGraphicFramePr>
          <p:nvPr>
            <p:extLst>
              <p:ext uri="{D42A27DB-BD31-4B8C-83A1-F6EECF244321}">
                <p14:modId xmlns:p14="http://schemas.microsoft.com/office/powerpoint/2010/main" val="4200244631"/>
              </p:ext>
            </p:extLst>
          </p:nvPr>
        </p:nvGraphicFramePr>
        <p:xfrm>
          <a:off x="1219200" y="3276600"/>
          <a:ext cx="6096000" cy="2225040"/>
        </p:xfrm>
        <a:graphic>
          <a:graphicData uri="http://schemas.openxmlformats.org/drawingml/2006/table">
            <a:tbl>
              <a:tblPr rtl="1" firstRow="1" bandRow="1">
                <a:tableStyleId>{5C22544A-7EE6-4342-B048-85BDC9FD1C3A}</a:tableStyleId>
              </a:tblPr>
              <a:tblGrid>
                <a:gridCol w="3048000">
                  <a:extLst>
                    <a:ext uri="{9D8B030D-6E8A-4147-A177-3AD203B41FA5}">
                      <a16:colId xmlns:a16="http://schemas.microsoft.com/office/drawing/2014/main" val="3338886495"/>
                    </a:ext>
                  </a:extLst>
                </a:gridCol>
                <a:gridCol w="3048000">
                  <a:extLst>
                    <a:ext uri="{9D8B030D-6E8A-4147-A177-3AD203B41FA5}">
                      <a16:colId xmlns:a16="http://schemas.microsoft.com/office/drawing/2014/main" val="1990963260"/>
                    </a:ext>
                  </a:extLst>
                </a:gridCol>
              </a:tblGrid>
              <a:tr h="370840">
                <a:tc>
                  <a:txBody>
                    <a:bodyPr/>
                    <a:lstStyle/>
                    <a:p>
                      <a:pPr algn="ctr" rtl="1"/>
                      <a:r>
                        <a:rPr lang="ar-JO" dirty="0"/>
                        <a:t>الفعل </a:t>
                      </a:r>
                    </a:p>
                  </a:txBody>
                  <a:tcPr/>
                </a:tc>
                <a:tc>
                  <a:txBody>
                    <a:bodyPr/>
                    <a:lstStyle/>
                    <a:p>
                      <a:pPr algn="ctr" rtl="1"/>
                      <a:r>
                        <a:rPr lang="ar-JO" dirty="0"/>
                        <a:t>المعنى </a:t>
                      </a:r>
                    </a:p>
                  </a:txBody>
                  <a:tcPr/>
                </a:tc>
                <a:extLst>
                  <a:ext uri="{0D108BD9-81ED-4DB2-BD59-A6C34878D82A}">
                    <a16:rowId xmlns:a16="http://schemas.microsoft.com/office/drawing/2014/main" val="2002310055"/>
                  </a:ext>
                </a:extLst>
              </a:tr>
              <a:tr h="370840">
                <a:tc>
                  <a:txBody>
                    <a:bodyPr/>
                    <a:lstStyle/>
                    <a:p>
                      <a:pPr algn="ctr" rtl="1"/>
                      <a:r>
                        <a:rPr lang="ar-JO" b="1" dirty="0"/>
                        <a:t>تناقش </a:t>
                      </a:r>
                    </a:p>
                  </a:txBody>
                  <a:tcPr/>
                </a:tc>
                <a:tc>
                  <a:txBody>
                    <a:bodyPr/>
                    <a:lstStyle/>
                    <a:p>
                      <a:pPr rtl="1"/>
                      <a:endParaRPr lang="ar-JO" dirty="0"/>
                    </a:p>
                  </a:txBody>
                  <a:tcPr/>
                </a:tc>
                <a:extLst>
                  <a:ext uri="{0D108BD9-81ED-4DB2-BD59-A6C34878D82A}">
                    <a16:rowId xmlns:a16="http://schemas.microsoft.com/office/drawing/2014/main" val="3188121379"/>
                  </a:ext>
                </a:extLst>
              </a:tr>
              <a:tr h="370840">
                <a:tc>
                  <a:txBody>
                    <a:bodyPr/>
                    <a:lstStyle/>
                    <a:p>
                      <a:pPr algn="ctr" rtl="1"/>
                      <a:r>
                        <a:rPr lang="ar-JO" b="1" dirty="0"/>
                        <a:t>تنازع </a:t>
                      </a:r>
                    </a:p>
                  </a:txBody>
                  <a:tcPr/>
                </a:tc>
                <a:tc>
                  <a:txBody>
                    <a:bodyPr/>
                    <a:lstStyle/>
                    <a:p>
                      <a:pPr rtl="1"/>
                      <a:endParaRPr lang="ar-JO" dirty="0"/>
                    </a:p>
                  </a:txBody>
                  <a:tcPr/>
                </a:tc>
                <a:extLst>
                  <a:ext uri="{0D108BD9-81ED-4DB2-BD59-A6C34878D82A}">
                    <a16:rowId xmlns:a16="http://schemas.microsoft.com/office/drawing/2014/main" val="3717350810"/>
                  </a:ext>
                </a:extLst>
              </a:tr>
              <a:tr h="370840">
                <a:tc>
                  <a:txBody>
                    <a:bodyPr/>
                    <a:lstStyle/>
                    <a:p>
                      <a:pPr algn="ctr" rtl="1"/>
                      <a:r>
                        <a:rPr lang="ar-JO" b="1" dirty="0"/>
                        <a:t>تعامى</a:t>
                      </a:r>
                    </a:p>
                  </a:txBody>
                  <a:tcPr/>
                </a:tc>
                <a:tc>
                  <a:txBody>
                    <a:bodyPr/>
                    <a:lstStyle/>
                    <a:p>
                      <a:pPr rtl="1"/>
                      <a:endParaRPr lang="ar-JO" dirty="0"/>
                    </a:p>
                  </a:txBody>
                  <a:tcPr/>
                </a:tc>
                <a:extLst>
                  <a:ext uri="{0D108BD9-81ED-4DB2-BD59-A6C34878D82A}">
                    <a16:rowId xmlns:a16="http://schemas.microsoft.com/office/drawing/2014/main" val="2581135728"/>
                  </a:ext>
                </a:extLst>
              </a:tr>
              <a:tr h="370840">
                <a:tc>
                  <a:txBody>
                    <a:bodyPr/>
                    <a:lstStyle/>
                    <a:p>
                      <a:pPr algn="ctr" rtl="1"/>
                      <a:r>
                        <a:rPr lang="ar-JO" b="1" dirty="0"/>
                        <a:t>تحابّ</a:t>
                      </a:r>
                    </a:p>
                  </a:txBody>
                  <a:tcPr/>
                </a:tc>
                <a:tc>
                  <a:txBody>
                    <a:bodyPr/>
                    <a:lstStyle/>
                    <a:p>
                      <a:pPr rtl="1"/>
                      <a:endParaRPr lang="ar-JO" dirty="0"/>
                    </a:p>
                  </a:txBody>
                  <a:tcPr/>
                </a:tc>
                <a:extLst>
                  <a:ext uri="{0D108BD9-81ED-4DB2-BD59-A6C34878D82A}">
                    <a16:rowId xmlns:a16="http://schemas.microsoft.com/office/drawing/2014/main" val="2186160548"/>
                  </a:ext>
                </a:extLst>
              </a:tr>
              <a:tr h="370840">
                <a:tc>
                  <a:txBody>
                    <a:bodyPr/>
                    <a:lstStyle/>
                    <a:p>
                      <a:pPr algn="ctr" rtl="1"/>
                      <a:r>
                        <a:rPr lang="ar-JO" b="1" dirty="0"/>
                        <a:t>تناسى</a:t>
                      </a:r>
                    </a:p>
                  </a:txBody>
                  <a:tcPr/>
                </a:tc>
                <a:tc>
                  <a:txBody>
                    <a:bodyPr/>
                    <a:lstStyle/>
                    <a:p>
                      <a:pPr rtl="1"/>
                      <a:endParaRPr lang="ar-JO" dirty="0"/>
                    </a:p>
                  </a:txBody>
                  <a:tcPr/>
                </a:tc>
                <a:extLst>
                  <a:ext uri="{0D108BD9-81ED-4DB2-BD59-A6C34878D82A}">
                    <a16:rowId xmlns:a16="http://schemas.microsoft.com/office/drawing/2014/main" val="3722622345"/>
                  </a:ext>
                </a:extLst>
              </a:tr>
            </a:tbl>
          </a:graphicData>
        </a:graphic>
      </p:graphicFrame>
    </p:spTree>
    <p:extLst>
      <p:ext uri="{BB962C8B-B14F-4D97-AF65-F5344CB8AC3E}">
        <p14:creationId xmlns:p14="http://schemas.microsoft.com/office/powerpoint/2010/main" val="214606840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pPr algn="r">
              <a:buNone/>
            </a:pPr>
            <a:r>
              <a:rPr lang="ar-JO" b="1" dirty="0">
                <a:solidFill>
                  <a:srgbClr val="FF0000"/>
                </a:solidFill>
              </a:rPr>
              <a:t>د- تفعّل :</a:t>
            </a:r>
          </a:p>
          <a:p>
            <a:pPr algn="r">
              <a:buNone/>
            </a:pPr>
            <a:r>
              <a:rPr lang="ar-JO" b="1" dirty="0"/>
              <a:t>الأمثلة : </a:t>
            </a:r>
          </a:p>
          <a:p>
            <a:pPr algn="r">
              <a:buNone/>
            </a:pPr>
            <a:r>
              <a:rPr lang="ar-JO" b="1" dirty="0"/>
              <a:t>1- تصبّر الرجل على فراق محبوبته .</a:t>
            </a:r>
          </a:p>
          <a:p>
            <a:pPr algn="r">
              <a:buNone/>
            </a:pPr>
            <a:r>
              <a:rPr lang="ar-JO" b="1" dirty="0"/>
              <a:t>2- تشجّع المبارز على خصمه .</a:t>
            </a:r>
          </a:p>
          <a:p>
            <a:pPr algn="r">
              <a:buNone/>
            </a:pPr>
            <a:r>
              <a:rPr lang="ar-JO" b="1" dirty="0"/>
              <a:t>3- تجلّد المؤمن على مصيبته .</a:t>
            </a:r>
          </a:p>
          <a:p>
            <a:pPr algn="r">
              <a:buNone/>
            </a:pPr>
            <a:r>
              <a:rPr lang="ar-JO" b="1" dirty="0"/>
              <a:t>* وهذا يسمى في اللغة ( التكلّف ) ولا يكون إلّا </a:t>
            </a:r>
            <a:r>
              <a:rPr lang="ar-JO" b="1" dirty="0">
                <a:highlight>
                  <a:srgbClr val="FFFF00"/>
                </a:highlight>
              </a:rPr>
              <a:t>بالصفات الحميدة </a:t>
            </a:r>
          </a:p>
          <a:p>
            <a:pPr algn="r">
              <a:buNone/>
            </a:pPr>
            <a:r>
              <a:rPr lang="ar-JO" b="1" dirty="0"/>
              <a:t>وهو بذل المجهود لحدوث الفعل ، أو حمل النفس على أمر فيه مشقّة ومعاناة  </a:t>
            </a:r>
          </a:p>
          <a:p>
            <a:pPr algn="r">
              <a:buNone/>
            </a:pPr>
            <a:endParaRPr lang="ar-JO" b="1" dirty="0"/>
          </a:p>
          <a:p>
            <a:pPr algn="r">
              <a:buNone/>
            </a:pPr>
            <a:r>
              <a:rPr lang="ar-JO" b="1" dirty="0">
                <a:highlight>
                  <a:srgbClr val="FFFF00"/>
                </a:highlight>
              </a:rPr>
              <a:t>- تفيد الزيادة في صيغة ( تفعّل ) : التكلّف</a:t>
            </a:r>
            <a:r>
              <a:rPr lang="ar-JO" dirty="0">
                <a:highlight>
                  <a:srgbClr val="FFFF00"/>
                </a:highlight>
              </a:rPr>
              <a:t> </a:t>
            </a:r>
            <a:endParaRPr lang="en-US" dirty="0">
              <a:highlight>
                <a:srgbClr val="FFFF00"/>
              </a:highligh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2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20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20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20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20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3">
                                            <p:txEl>
                                              <p:pRg st="8" end="8"/>
                                            </p:txEl>
                                          </p:spTgt>
                                        </p:tgtEl>
                                        <p:attrNameLst>
                                          <p:attrName>style.visibility</p:attrName>
                                        </p:attrNameLst>
                                      </p:cBhvr>
                                      <p:to>
                                        <p:strVal val="visible"/>
                                      </p:to>
                                    </p:set>
                                    <p:animEffect transition="in" filter="fade">
                                      <p:cBhvr>
                                        <p:cTn id="42" dur="20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222</TotalTime>
  <Words>697</Words>
  <Application>Microsoft Office PowerPoint</Application>
  <PresentationFormat>عرض على الشاشة (4:3)</PresentationFormat>
  <Paragraphs>112</Paragraphs>
  <Slides>15</Slides>
  <Notes>0</Notes>
  <HiddenSlides>0</HiddenSlides>
  <MMClips>0</MMClips>
  <ScaleCrop>false</ScaleCrop>
  <HeadingPairs>
    <vt:vector size="6" baseType="variant">
      <vt:variant>
        <vt:lpstr>الخطوط المستخدمة</vt:lpstr>
      </vt:variant>
      <vt:variant>
        <vt:i4>3</vt:i4>
      </vt:variant>
      <vt:variant>
        <vt:lpstr>نسق</vt:lpstr>
      </vt:variant>
      <vt:variant>
        <vt:i4>1</vt:i4>
      </vt:variant>
      <vt:variant>
        <vt:lpstr>عناوين الشرائح</vt:lpstr>
      </vt:variant>
      <vt:variant>
        <vt:i4>15</vt:i4>
      </vt:variant>
    </vt:vector>
  </HeadingPairs>
  <TitlesOfParts>
    <vt:vector size="19" baseType="lpstr">
      <vt:lpstr>Calibri</vt:lpstr>
      <vt:lpstr>Constantia</vt:lpstr>
      <vt:lpstr>Wingdings 2</vt:lpstr>
      <vt:lpstr>Flow</vt:lpstr>
      <vt:lpstr>معاني حروف الزيادة </vt:lpstr>
      <vt:lpstr>النتاجات الخاصة من الدرس </vt:lpstr>
      <vt:lpstr>عرض تقديمي في PowerPoint</vt:lpstr>
      <vt:lpstr>ثانيا : الأفعال المزيدة بحرفين </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معاني حروف الزيادة </dc:title>
  <dc:creator>alhroob</dc:creator>
  <cp:lastModifiedBy>Mohammad AlQyisi</cp:lastModifiedBy>
  <cp:revision>17</cp:revision>
  <dcterms:created xsi:type="dcterms:W3CDTF">2006-08-16T00:00:00Z</dcterms:created>
  <dcterms:modified xsi:type="dcterms:W3CDTF">2023-11-11T09:14:31Z</dcterms:modified>
</cp:coreProperties>
</file>