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2" r:id="rId3"/>
    <p:sldId id="273" r:id="rId4"/>
    <p:sldId id="274" r:id="rId5"/>
    <p:sldId id="257" r:id="rId6"/>
    <p:sldId id="258" r:id="rId7"/>
    <p:sldId id="275" r:id="rId8"/>
    <p:sldId id="260" r:id="rId9"/>
    <p:sldId id="278" r:id="rId10"/>
    <p:sldId id="261" r:id="rId11"/>
    <p:sldId id="262" r:id="rId12"/>
    <p:sldId id="259" r:id="rId13"/>
    <p:sldId id="279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ar/resource/6337438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معاني حروف الزيادة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JO" dirty="0"/>
              <a:t>الثلاثي المزيد بحرف واحد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JO" b="1" dirty="0"/>
              <a:t>- تأمل الأمثلة الآتية :</a:t>
            </a:r>
          </a:p>
          <a:p>
            <a:pPr algn="r">
              <a:buNone/>
            </a:pPr>
            <a:r>
              <a:rPr lang="ar-JO" b="1" dirty="0"/>
              <a:t>1- نزل المطرُ ============== نزّل اللهُ المطرَ</a:t>
            </a:r>
          </a:p>
          <a:p>
            <a:pPr algn="r">
              <a:buNone/>
            </a:pPr>
            <a:r>
              <a:rPr lang="ar-JO" b="1" dirty="0"/>
              <a:t>2- بكى الطفلُ ============== بكّى الأولادُ الطفلَ</a:t>
            </a:r>
          </a:p>
          <a:p>
            <a:pPr algn="r">
              <a:buNone/>
            </a:pPr>
            <a:r>
              <a:rPr lang="ar-JO" b="1" dirty="0"/>
              <a:t>3- لبس الطفل ثوبا =========== لبّست الأمّ الطفلَ ثوبا </a:t>
            </a:r>
          </a:p>
          <a:p>
            <a:pPr algn="r">
              <a:buNone/>
            </a:pPr>
            <a:endParaRPr lang="ar-JO" b="1" dirty="0"/>
          </a:p>
          <a:p>
            <a:pPr algn="r">
              <a:buNone/>
            </a:pPr>
            <a:r>
              <a:rPr lang="ar-JO" b="1" dirty="0"/>
              <a:t>* لاحظنا أن الفعل اللازم صار متعديا والفعل المتعدي لمفعول واحد صار متعديا لمفعولين </a:t>
            </a:r>
          </a:p>
          <a:p>
            <a:pPr algn="r">
              <a:buNone/>
            </a:pPr>
            <a:r>
              <a:rPr lang="ar-JO" b="1" dirty="0"/>
              <a:t>* تفيد الزيادة في ( فعّل ) ( </a:t>
            </a:r>
            <a:r>
              <a:rPr lang="ar-JO" b="1" dirty="0">
                <a:solidFill>
                  <a:srgbClr val="FF0000"/>
                </a:solidFill>
              </a:rPr>
              <a:t>التعدية</a:t>
            </a:r>
            <a:r>
              <a:rPr lang="ar-JO" b="1" dirty="0"/>
              <a:t> ) كذلك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JO" b="1" dirty="0"/>
              <a:t>* لاحظ الأمثلة الآتية :</a:t>
            </a:r>
          </a:p>
          <a:p>
            <a:pPr algn="r">
              <a:buNone/>
            </a:pPr>
            <a:r>
              <a:rPr lang="ar-JO" b="1" dirty="0"/>
              <a:t>1- كبّر المصلون ============ أي قالوا ( الله أكبر )</a:t>
            </a:r>
          </a:p>
          <a:p>
            <a:pPr algn="r">
              <a:buNone/>
            </a:pPr>
            <a:r>
              <a:rPr lang="ar-JO" b="1" dirty="0"/>
              <a:t>2- هلّل المسلمون ======== أي قالوا (لا إله إلا الله )</a:t>
            </a:r>
          </a:p>
          <a:p>
            <a:pPr algn="r">
              <a:buNone/>
            </a:pPr>
            <a:r>
              <a:rPr lang="ar-JO" b="1" dirty="0"/>
              <a:t>3- سبّح المؤمن ========== أي قال ( سبحان الله )</a:t>
            </a:r>
          </a:p>
          <a:p>
            <a:pPr algn="r">
              <a:buNone/>
            </a:pPr>
            <a:endParaRPr lang="ar-JO" b="1" dirty="0"/>
          </a:p>
          <a:p>
            <a:pPr algn="r">
              <a:buNone/>
            </a:pPr>
            <a:r>
              <a:rPr lang="ar-JO" b="1" dirty="0"/>
              <a:t>* برأيكم ماذا أفادت الزيادة هنا ؟</a:t>
            </a:r>
          </a:p>
          <a:p>
            <a:pPr algn="r">
              <a:buNone/>
            </a:pPr>
            <a:r>
              <a:rPr lang="ar-JO" b="1" dirty="0"/>
              <a:t>أفادت الزيادة هنا ( </a:t>
            </a:r>
            <a:r>
              <a:rPr lang="ar-JO" b="1" dirty="0">
                <a:solidFill>
                  <a:srgbClr val="FF0000"/>
                </a:solidFill>
              </a:rPr>
              <a:t>اختصار الحكاية </a:t>
            </a:r>
            <a:r>
              <a:rPr lang="ar-JO" b="1" dirty="0"/>
              <a:t>) </a:t>
            </a:r>
          </a:p>
          <a:p>
            <a:pPr algn="r">
              <a:buNone/>
            </a:pPr>
            <a:endParaRPr lang="ar-JO" b="1" dirty="0"/>
          </a:p>
          <a:p>
            <a:pPr algn="r">
              <a:buNone/>
            </a:pPr>
            <a:r>
              <a:rPr lang="ar-JO" b="1" dirty="0">
                <a:solidFill>
                  <a:srgbClr val="FF0000"/>
                </a:solidFill>
                <a:highlight>
                  <a:srgbClr val="00FFFF"/>
                </a:highlight>
              </a:rPr>
              <a:t>* تذكير : تفيد الزيادة في ( فعّل ) : التكثير ، التعدية ، اختصار الحكاية </a:t>
            </a:r>
            <a:r>
              <a:rPr lang="ar-JO" dirty="0">
                <a:highlight>
                  <a:srgbClr val="00FFFF"/>
                </a:highlight>
              </a:rPr>
              <a:t>. </a:t>
            </a:r>
            <a:endParaRPr lang="en-US" dirty="0">
              <a:highlight>
                <a:srgbClr val="00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ar-JO" b="1" dirty="0">
                <a:solidFill>
                  <a:srgbClr val="FF0000"/>
                </a:solidFill>
              </a:rPr>
              <a:t>ب- فاعل : </a:t>
            </a:r>
          </a:p>
          <a:p>
            <a:pPr algn="r">
              <a:buNone/>
            </a:pPr>
            <a:r>
              <a:rPr lang="ar-JO" b="1" dirty="0"/>
              <a:t>أمثلة :</a:t>
            </a:r>
          </a:p>
          <a:p>
            <a:pPr algn="r">
              <a:buNone/>
            </a:pPr>
            <a:r>
              <a:rPr lang="ar-JO" b="1" dirty="0"/>
              <a:t>1- قاتل المسلمون الكفار .</a:t>
            </a:r>
          </a:p>
          <a:p>
            <a:pPr algn="r">
              <a:buNone/>
            </a:pPr>
            <a:r>
              <a:rPr lang="ar-JO" b="1" dirty="0"/>
              <a:t>2- صافح الرجل زوجته .</a:t>
            </a:r>
          </a:p>
          <a:p>
            <a:pPr algn="r">
              <a:buNone/>
            </a:pPr>
            <a:r>
              <a:rPr lang="ar-JO" b="1" dirty="0"/>
              <a:t>3- سابق الطالب زملاءه .</a:t>
            </a:r>
          </a:p>
          <a:p>
            <a:pPr algn="r">
              <a:buNone/>
            </a:pPr>
            <a:r>
              <a:rPr lang="ar-JO" b="1" dirty="0"/>
              <a:t>* نلاحظ هنا أن الفعل اشترك فيه طرفان (المسلمون ، الكفار )</a:t>
            </a:r>
          </a:p>
          <a:p>
            <a:pPr algn="r">
              <a:buNone/>
            </a:pPr>
            <a:r>
              <a:rPr lang="ar-JO" b="1" dirty="0"/>
              <a:t>( الرجل ، زوجته ) ( الطالب ، الزملاء )</a:t>
            </a:r>
          </a:p>
          <a:p>
            <a:pPr algn="r">
              <a:buNone/>
            </a:pPr>
            <a:r>
              <a:rPr lang="ar-JO" b="1" dirty="0"/>
              <a:t>++++++++++++++++++++++++++++++</a:t>
            </a:r>
          </a:p>
          <a:p>
            <a:pPr algn="r">
              <a:buNone/>
            </a:pPr>
            <a:r>
              <a:rPr lang="ar-JO" b="1" dirty="0"/>
              <a:t>* تفيد الزيادة في ( فاعل ) معنى ( </a:t>
            </a:r>
            <a:r>
              <a:rPr lang="ar-JO" b="1" dirty="0">
                <a:solidFill>
                  <a:srgbClr val="FF0000"/>
                </a:solidFill>
              </a:rPr>
              <a:t>المشاركة </a:t>
            </a:r>
            <a:r>
              <a:rPr lang="ar-JO" b="1" dirty="0"/>
              <a:t>)</a:t>
            </a:r>
          </a:p>
          <a:p>
            <a:pPr algn="r">
              <a:buNone/>
            </a:pPr>
            <a:r>
              <a:rPr lang="ar-JO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B779DA-045B-B76C-0472-D22F0D6D4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D7C9421-5422-3669-ABA3-9FA38FB31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JO" b="1" dirty="0"/>
              <a:t>هيّا نفكّر </a:t>
            </a: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2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https://wordwall.net/ar/resource/63374384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3014404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F79AA51-7F5C-B8EB-3D41-180ED01AD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 algn="r">
              <a:buNone/>
            </a:pPr>
            <a:r>
              <a:rPr lang="ar-JO" b="1" dirty="0"/>
              <a:t>تقويم ختامي                                                                                                             5 دقائق </a:t>
            </a:r>
          </a:p>
          <a:p>
            <a:pPr marL="0" indent="0" algn="r">
              <a:buNone/>
            </a:pPr>
            <a:r>
              <a:rPr lang="ar-JO" b="1" dirty="0"/>
              <a:t>* اذكر المعنى الذي أفادته الزيادة في الأمثلة الآتية :</a:t>
            </a:r>
          </a:p>
          <a:p>
            <a:pPr marL="0" indent="0" algn="r">
              <a:buNone/>
            </a:pPr>
            <a:r>
              <a:rPr lang="ar-JO" b="1" dirty="0"/>
              <a:t>1- أبحر القبطان .                                    .....................................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ar-JO" b="1"/>
              <a:t>3- </a:t>
            </a:r>
            <a:r>
              <a:rPr lang="ar-JO" b="1" dirty="0"/>
              <a:t>أخرج المسلم زكاة ماله                       </a:t>
            </a: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.....................................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ar-JO" b="1" dirty="0"/>
              <a:t>4- أحفظ المعلّم تلاميذه القصيدة      </a:t>
            </a: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.....................................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ar-JO" b="1" dirty="0"/>
              <a:t>5- قتّل الجندي الأعداء                        </a:t>
            </a: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.....................................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ar-JO" b="1" dirty="0"/>
              <a:t>6- هلّل المسلمون                                  </a:t>
            </a: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.....................................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ar-JO" b="1" dirty="0"/>
              <a:t>7- نوّمت الامّ الطفل                           </a:t>
            </a: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.....................................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lang="ar-JO" b="1" dirty="0"/>
              <a:t>8- فهّم الابن أباه وجهة نظره           </a:t>
            </a: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.....................................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9- ساوم البائع الزبون على البضاعة  ..................................... </a:t>
            </a:r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51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98F514-1FC4-71C4-13AC-E56050E67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5BDE44F-001F-56EE-7666-06D96EF43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2800" b="1" dirty="0"/>
              <a:t>غلق الحصّة </a:t>
            </a:r>
            <a:endParaRPr lang="en-US" sz="2800" b="1" dirty="0"/>
          </a:p>
          <a:p>
            <a:pPr marL="0" indent="0" algn="ctr">
              <a:buNone/>
            </a:pPr>
            <a:r>
              <a:rPr lang="ar-JO" sz="2800" b="1" dirty="0"/>
              <a:t>1- اجعل من الفعل الثلاثي المجرّد ( سمح ) فعلا مزيدا يفيد المشاركة </a:t>
            </a:r>
          </a:p>
          <a:p>
            <a:pPr marL="0" indent="0" algn="ctr">
              <a:buNone/>
            </a:pPr>
            <a:r>
              <a:rPr lang="ar-JO" sz="2800" b="1" dirty="0"/>
              <a:t>..............................................................................</a:t>
            </a:r>
          </a:p>
          <a:p>
            <a:pPr marL="0" indent="0" algn="ctr">
              <a:buNone/>
            </a:pPr>
            <a:r>
              <a:rPr lang="ar-JO" sz="2800" b="1" dirty="0"/>
              <a:t>2- اجعل من الفعل المجرّد ( فرح ) فعلا متعديا </a:t>
            </a:r>
          </a:p>
          <a:p>
            <a:pPr marL="0" indent="0" algn="ctr">
              <a:buNone/>
            </a:pPr>
            <a:r>
              <a:rPr lang="ar-JO" sz="2800" b="1"/>
              <a:t>...............................................................................</a:t>
            </a:r>
            <a:endParaRPr lang="ar-JO" sz="2800" b="1" dirty="0"/>
          </a:p>
        </p:txBody>
      </p:sp>
    </p:spTree>
    <p:extLst>
      <p:ext uri="{BB962C8B-B14F-4D97-AF65-F5344CB8AC3E}">
        <p14:creationId xmlns:p14="http://schemas.microsoft.com/office/powerpoint/2010/main" val="18826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2C95CE-2C17-6A4B-829D-981EADC20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النتاجات الخاصة من الدرس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965D39-CD7A-F6FF-765A-7938FD798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b="1" dirty="0"/>
              <a:t>1- يذكر الطلبة أوزان الفعل الثلاثي المزيد بحرف واحد .</a:t>
            </a:r>
          </a:p>
          <a:p>
            <a:pPr marL="0" indent="0" algn="r">
              <a:buNone/>
            </a:pPr>
            <a:r>
              <a:rPr lang="ar-JO" b="1" dirty="0"/>
              <a:t>2- يعطي الطلبة أمثلة على الفعل الثلاثي المزيد بحرف واحد بأوزانه المختلفة .</a:t>
            </a:r>
          </a:p>
          <a:p>
            <a:pPr marL="0" indent="0" algn="r">
              <a:buNone/>
            </a:pPr>
            <a:r>
              <a:rPr lang="ar-JO" b="1" dirty="0"/>
              <a:t>3- يتعرّف  الطلبة  على المعاني التي أفادتها الزيادة في كل وزن من أوزان الأفعال المزيدة بحرف .</a:t>
            </a:r>
          </a:p>
          <a:p>
            <a:pPr marL="0" indent="0" algn="r">
              <a:buNone/>
            </a:pPr>
            <a:r>
              <a:rPr lang="ar-JO" b="1" dirty="0"/>
              <a:t>4- يذكر  الطلبة المعنى الذي أفادته الزيادة في الأمثلة .</a:t>
            </a:r>
          </a:p>
        </p:txBody>
      </p:sp>
    </p:spTree>
    <p:extLst>
      <p:ext uri="{BB962C8B-B14F-4D97-AF65-F5344CB8AC3E}">
        <p14:creationId xmlns:p14="http://schemas.microsoft.com/office/powerpoint/2010/main" val="328656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D3C1E5-336D-62F1-0F11-B21A283A6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ar-JO" sz="3600" b="1" dirty="0"/>
              <a:t>التمهيد للدرس </a:t>
            </a:r>
            <a:endParaRPr lang="en-US" sz="3600" b="1" dirty="0"/>
          </a:p>
          <a:p>
            <a:pPr marL="0" indent="0" algn="ctr">
              <a:buNone/>
            </a:pPr>
            <a:r>
              <a:rPr lang="ar-JO" sz="3600" b="1" dirty="0"/>
              <a:t>ناقش العبارة الآتية </a:t>
            </a:r>
            <a:endParaRPr lang="en-US" sz="3600" b="1" dirty="0"/>
          </a:p>
          <a:p>
            <a:pPr marL="0" indent="0" algn="ctr">
              <a:buNone/>
            </a:pPr>
            <a:endParaRPr lang="ar-JO" sz="3600" b="1" dirty="0"/>
          </a:p>
          <a:p>
            <a:pPr marL="0" indent="0" algn="ctr">
              <a:buNone/>
            </a:pPr>
            <a:r>
              <a:rPr lang="ar-JO" sz="4800" b="1" dirty="0">
                <a:solidFill>
                  <a:srgbClr val="FF0000"/>
                </a:solidFill>
              </a:rPr>
              <a:t>الزيادةُ في المبنى زيادةٌ في المعنى </a:t>
            </a:r>
          </a:p>
        </p:txBody>
      </p:sp>
    </p:spTree>
    <p:extLst>
      <p:ext uri="{BB962C8B-B14F-4D97-AF65-F5344CB8AC3E}">
        <p14:creationId xmlns:p14="http://schemas.microsoft.com/office/powerpoint/2010/main" val="276483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A03A57-D7D3-2E64-EB86-BFADBF662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التقويم القبلي                                                                                                      خمس دقائق </a:t>
            </a:r>
            <a:endParaRPr lang="en-US" b="1" dirty="0">
              <a:highlight>
                <a:srgbClr val="FFFF00"/>
              </a:highlight>
            </a:endParaRPr>
          </a:p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* اقرأ السطرين الآتيين وأجب </a:t>
            </a:r>
            <a:r>
              <a:rPr lang="ar-JO" b="1" dirty="0" err="1">
                <a:highlight>
                  <a:srgbClr val="FFFF00"/>
                </a:highlight>
              </a:rPr>
              <a:t>عمّايليهما</a:t>
            </a:r>
            <a:r>
              <a:rPr lang="ar-JO" b="1" dirty="0">
                <a:highlight>
                  <a:srgbClr val="FFFF00"/>
                </a:highlight>
              </a:rPr>
              <a:t> :</a:t>
            </a:r>
          </a:p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قاوم أهل القريّة المحتلّين بكلّ عزم وإصرار وأجبر  العدوّ السكان في النهاية على الرحيل من قريتهم بعد أن دمّر  بيوتهم ومزارعهم .</a:t>
            </a:r>
          </a:p>
          <a:p>
            <a:pPr marL="0" indent="0" algn="r">
              <a:buNone/>
            </a:pPr>
            <a:endParaRPr lang="ar-JO" b="1" dirty="0">
              <a:highlight>
                <a:srgbClr val="FFFF00"/>
              </a:highlight>
            </a:endParaRPr>
          </a:p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استخرج الأفعال الواردة في النص :</a:t>
            </a:r>
            <a:endParaRPr lang="en-US" b="1" dirty="0">
              <a:highlight>
                <a:srgbClr val="FFFF00"/>
              </a:highlight>
            </a:endParaRPr>
          </a:p>
          <a:p>
            <a:pPr marL="0" indent="0" algn="r">
              <a:buNone/>
            </a:pPr>
            <a:endParaRPr lang="ar-JO" b="1" dirty="0">
              <a:highlight>
                <a:srgbClr val="FFFF00"/>
              </a:highlight>
            </a:endParaRPr>
          </a:p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.............................              .......................................            ..................................</a:t>
            </a:r>
            <a:endParaRPr lang="en-US" b="1" dirty="0">
              <a:highlight>
                <a:srgbClr val="FFFF00"/>
              </a:highlight>
            </a:endParaRPr>
          </a:p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ما الوزن الصرفي للأفعال ؟ </a:t>
            </a:r>
            <a:endParaRPr lang="en-US" b="1" dirty="0">
              <a:highlight>
                <a:srgbClr val="FFFF00"/>
              </a:highlight>
            </a:endParaRPr>
          </a:p>
          <a:p>
            <a:pPr marL="0" indent="0" algn="r">
              <a:buNone/>
            </a:pPr>
            <a:r>
              <a:rPr lang="ar-JO" b="1" dirty="0">
                <a:highlight>
                  <a:srgbClr val="FFFF00"/>
                </a:highlight>
              </a:rPr>
              <a:t>.....................................   ....................................                  ..................................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4254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شرح الدرس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JO" b="1" dirty="0">
                <a:solidFill>
                  <a:srgbClr val="FF0000"/>
                </a:solidFill>
              </a:rPr>
              <a:t>أ- أفعل :  </a:t>
            </a:r>
          </a:p>
          <a:p>
            <a:pPr algn="r">
              <a:buNone/>
            </a:pPr>
            <a:r>
              <a:rPr lang="ar-JO" b="1" dirty="0"/>
              <a:t>الأمثلة : </a:t>
            </a:r>
          </a:p>
          <a:p>
            <a:pPr algn="r">
              <a:buNone/>
            </a:pPr>
            <a:r>
              <a:rPr lang="ar-JO" b="1" dirty="0"/>
              <a:t>1- قام زيدٌ من فراشه . </a:t>
            </a:r>
          </a:p>
          <a:p>
            <a:pPr algn="r">
              <a:buNone/>
            </a:pPr>
            <a:r>
              <a:rPr lang="ar-JO" b="1" dirty="0"/>
              <a:t>2- ذهب محمّد إلى المدرسة .</a:t>
            </a:r>
          </a:p>
          <a:p>
            <a:pPr algn="r">
              <a:buNone/>
            </a:pPr>
            <a:r>
              <a:rPr lang="ar-JO" b="1" dirty="0"/>
              <a:t>3- فهم الطالب الدرسَ .</a:t>
            </a:r>
          </a:p>
          <a:p>
            <a:pPr algn="r">
              <a:buNone/>
            </a:pPr>
            <a:r>
              <a:rPr lang="ar-JO" b="1" dirty="0"/>
              <a:t>===============</a:t>
            </a:r>
          </a:p>
          <a:p>
            <a:pPr algn="r">
              <a:buNone/>
            </a:pPr>
            <a:r>
              <a:rPr lang="ar-JO" b="1" dirty="0"/>
              <a:t>1- أقام عمرو زيداً من فراشه .</a:t>
            </a:r>
          </a:p>
          <a:p>
            <a:pPr algn="r">
              <a:buNone/>
            </a:pPr>
            <a:r>
              <a:rPr lang="ar-JO" b="1" dirty="0"/>
              <a:t>2- أذهب محمّد أخاه إلى المدرسة .</a:t>
            </a:r>
          </a:p>
          <a:p>
            <a:pPr algn="r">
              <a:buNone/>
            </a:pPr>
            <a:r>
              <a:rPr lang="ar-JO" b="1" dirty="0"/>
              <a:t>3- أفهم المعلمُ الطالبَ الدرسَ .</a:t>
            </a:r>
          </a:p>
          <a:p>
            <a:pPr algn="r">
              <a:buNone/>
            </a:pPr>
            <a:r>
              <a:rPr lang="ar-JO" b="1" dirty="0"/>
              <a:t>++++++++++</a:t>
            </a:r>
          </a:p>
          <a:p>
            <a:pPr algn="r">
              <a:buNone/>
            </a:pPr>
            <a:r>
              <a:rPr lang="ar-JO" b="1" dirty="0"/>
              <a:t>نلاحظ أن زيادة الهمزة على الفعل أفادت ( </a:t>
            </a:r>
            <a:r>
              <a:rPr lang="ar-JO" b="1" dirty="0">
                <a:solidFill>
                  <a:srgbClr val="FF0000"/>
                </a:solidFill>
              </a:rPr>
              <a:t>التعدية </a:t>
            </a:r>
            <a:r>
              <a:rPr lang="ar-JO" b="1" dirty="0"/>
              <a:t>) بمعنى أنها جعلت الفعل اللازم فعلا متعدياً والفعل التعدي لمفعول به واحد متعديا لمفعولين 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JO" b="1" dirty="0"/>
              <a:t>أمثلة : </a:t>
            </a:r>
          </a:p>
          <a:p>
            <a:pPr algn="r">
              <a:buNone/>
            </a:pPr>
            <a:r>
              <a:rPr lang="ar-JO" b="1" dirty="0"/>
              <a:t>1- أشرقت الشمس </a:t>
            </a:r>
          </a:p>
          <a:p>
            <a:pPr algn="r">
              <a:buNone/>
            </a:pPr>
            <a:r>
              <a:rPr lang="ar-JO" b="1" dirty="0"/>
              <a:t>والمعنى هنا دخل وقت الشروق </a:t>
            </a:r>
          </a:p>
          <a:p>
            <a:pPr algn="r">
              <a:buNone/>
            </a:pPr>
            <a:r>
              <a:rPr lang="ar-JO" b="1" dirty="0"/>
              <a:t>2- أصحر المسافر </a:t>
            </a:r>
          </a:p>
          <a:p>
            <a:pPr algn="r">
              <a:buNone/>
            </a:pPr>
            <a:r>
              <a:rPr lang="ar-JO" b="1" dirty="0"/>
              <a:t>والمعنى دخل الصحراء .</a:t>
            </a:r>
          </a:p>
          <a:p>
            <a:pPr algn="r">
              <a:buNone/>
            </a:pPr>
            <a:r>
              <a:rPr lang="ar-JO" b="1" dirty="0"/>
              <a:t>ومنها ( أصبح ) و( أمسى )</a:t>
            </a:r>
          </a:p>
          <a:p>
            <a:pPr algn="r">
              <a:buNone/>
            </a:pPr>
            <a:r>
              <a:rPr lang="ar-JO" b="1" dirty="0"/>
              <a:t>+++++++++++++++++++++++++++++++++</a:t>
            </a:r>
          </a:p>
          <a:p>
            <a:pPr algn="r">
              <a:buNone/>
            </a:pPr>
            <a:r>
              <a:rPr lang="ar-JO" b="1" dirty="0"/>
              <a:t>أفادت زيادة الهمزة هنا ( </a:t>
            </a:r>
            <a:r>
              <a:rPr lang="ar-JO" b="1" dirty="0">
                <a:solidFill>
                  <a:srgbClr val="FF0000"/>
                </a:solidFill>
              </a:rPr>
              <a:t>الدخول في الزمان أو المكان </a:t>
            </a:r>
            <a:r>
              <a:rPr lang="ar-JO" b="1" dirty="0"/>
              <a:t>)</a:t>
            </a:r>
            <a:endParaRPr lang="en-US" b="1" dirty="0"/>
          </a:p>
          <a:p>
            <a:pPr algn="r">
              <a:buNone/>
            </a:pPr>
            <a:r>
              <a:rPr lang="en-US" b="1" dirty="0"/>
              <a:t>============================</a:t>
            </a:r>
          </a:p>
          <a:p>
            <a:pPr algn="r">
              <a:buNone/>
            </a:pPr>
            <a:r>
              <a:rPr lang="ar-JO" b="1" dirty="0">
                <a:solidFill>
                  <a:srgbClr val="FF0000"/>
                </a:solidFill>
                <a:highlight>
                  <a:srgbClr val="00FFFF"/>
                </a:highlight>
              </a:rPr>
              <a:t>تذكّر : تفيد الزيادة في صيغة ( أفعل ) التعدية والدخول في الزمان والمكان </a:t>
            </a:r>
            <a:r>
              <a:rPr lang="ar-JO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039934-0277-D0AD-786F-44D343C62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477C7E-1FB9-CA62-43B8-F0A60414E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b="1" dirty="0"/>
              <a:t>تقويم تكويني                                                                                                                  دقيقتان </a:t>
            </a:r>
            <a:endParaRPr lang="en-US" b="1" dirty="0"/>
          </a:p>
          <a:p>
            <a:pPr marL="0" indent="0" algn="r">
              <a:buNone/>
            </a:pPr>
            <a:r>
              <a:rPr lang="ar-JO" b="1" dirty="0"/>
              <a:t>* حدد المعنى الذي أفادته الزيادة في صيغة ( أفعل ) في الجمل الآتية :</a:t>
            </a:r>
            <a:endParaRPr lang="en-US" b="1" dirty="0"/>
          </a:p>
          <a:p>
            <a:pPr marL="0" indent="0" algn="r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ar-JO" b="1" dirty="0"/>
              <a:t>-  أخرج اللهُ الزرعَ .</a:t>
            </a:r>
            <a:endParaRPr lang="en-US" b="1" dirty="0"/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ar-JO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</a:rPr>
              <a:t>- أغربت الشمسُ .</a:t>
            </a:r>
            <a:endParaRPr lang="ar-JO" b="1" dirty="0"/>
          </a:p>
          <a:p>
            <a:pPr marL="0" indent="0" algn="r">
              <a:buNone/>
            </a:pPr>
            <a:r>
              <a:rPr lang="ar-JO" b="1" dirty="0"/>
              <a:t>- أجلس  الشاب العجوز في الحافلة  .</a:t>
            </a:r>
            <a:endParaRPr lang="en-US" b="1" dirty="0"/>
          </a:p>
          <a:p>
            <a:pPr marL="0" indent="0" algn="r">
              <a:buNone/>
            </a:pPr>
            <a:r>
              <a:rPr lang="ar-JO" b="1" dirty="0"/>
              <a:t>- أصبحنا وأصبح الملك لله .</a:t>
            </a:r>
          </a:p>
        </p:txBody>
      </p:sp>
    </p:spTree>
    <p:extLst>
      <p:ext uri="{BB962C8B-B14F-4D97-AF65-F5344CB8AC3E}">
        <p14:creationId xmlns:p14="http://schemas.microsoft.com/office/powerpoint/2010/main" val="43087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JO" b="1" dirty="0">
                <a:solidFill>
                  <a:srgbClr val="FF0000"/>
                </a:solidFill>
              </a:rPr>
              <a:t>ب-  فعّل :</a:t>
            </a:r>
            <a:r>
              <a:rPr lang="ar-JO" b="1" dirty="0"/>
              <a:t> </a:t>
            </a:r>
          </a:p>
          <a:p>
            <a:pPr algn="r">
              <a:buNone/>
            </a:pPr>
            <a:r>
              <a:rPr lang="ar-JO" b="1" dirty="0"/>
              <a:t>الأمثلة :</a:t>
            </a:r>
          </a:p>
          <a:p>
            <a:pPr algn="r">
              <a:buNone/>
            </a:pPr>
            <a:r>
              <a:rPr lang="ar-JO" b="1" dirty="0"/>
              <a:t>1- كسّر الرجل الزجاج </a:t>
            </a:r>
          </a:p>
          <a:p>
            <a:pPr algn="r">
              <a:buNone/>
            </a:pPr>
            <a:r>
              <a:rPr lang="ar-JO" b="1" dirty="0"/>
              <a:t>2- قطّع الجزار اللحم .</a:t>
            </a:r>
          </a:p>
          <a:p>
            <a:pPr algn="r">
              <a:buNone/>
            </a:pPr>
            <a:r>
              <a:rPr lang="ar-JO" b="1" dirty="0"/>
              <a:t>3- قسّمت الأم الطعام .</a:t>
            </a:r>
          </a:p>
          <a:p>
            <a:pPr algn="r">
              <a:buNone/>
            </a:pPr>
            <a:r>
              <a:rPr lang="ar-JO" b="1" dirty="0"/>
              <a:t>* نلاحظ أن الأفعال الواردة أعلاه تختلف لو وضعنا بدلها </a:t>
            </a:r>
          </a:p>
          <a:p>
            <a:pPr algn="r">
              <a:buNone/>
            </a:pPr>
            <a:r>
              <a:rPr lang="ar-JO" b="1" dirty="0"/>
              <a:t>( كسر ، قطع ، قسم )</a:t>
            </a:r>
          </a:p>
          <a:p>
            <a:pPr algn="r">
              <a:buNone/>
            </a:pPr>
            <a:r>
              <a:rPr lang="ar-JO" b="1" dirty="0"/>
              <a:t>برأيكم بماذا تختلف ؟ </a:t>
            </a:r>
          </a:p>
          <a:p>
            <a:pPr algn="r">
              <a:buNone/>
            </a:pPr>
            <a:r>
              <a:rPr lang="ar-JO" b="1" dirty="0"/>
              <a:t>===================================</a:t>
            </a:r>
          </a:p>
          <a:p>
            <a:pPr algn="r">
              <a:buNone/>
            </a:pPr>
            <a:r>
              <a:rPr lang="ar-JO" b="1" dirty="0"/>
              <a:t>إنّ الأفعال هنا أفادت الزيادة فيها ( </a:t>
            </a:r>
            <a:r>
              <a:rPr lang="ar-JO" b="1" dirty="0">
                <a:solidFill>
                  <a:srgbClr val="FF0000"/>
                </a:solidFill>
              </a:rPr>
              <a:t>التكثير </a:t>
            </a:r>
            <a:r>
              <a:rPr lang="ar-JO" b="1" dirty="0"/>
              <a:t>) و ( </a:t>
            </a:r>
            <a:r>
              <a:rPr lang="ar-JO" b="1" dirty="0">
                <a:solidFill>
                  <a:srgbClr val="FF0000"/>
                </a:solidFill>
              </a:rPr>
              <a:t>الزيادة </a:t>
            </a:r>
            <a:r>
              <a:rPr lang="ar-JO" b="1" dirty="0"/>
              <a:t>) </a:t>
            </a:r>
          </a:p>
          <a:p>
            <a:pPr algn="r">
              <a:buNone/>
            </a:pPr>
            <a:r>
              <a:rPr lang="ar-JO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3239FF-50A9-00F9-528F-CD8278AB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تقويم ذاتي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2D47FE-1B74-BCE4-5ABB-34E2F59C9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2800" b="1" dirty="0">
                <a:highlight>
                  <a:srgbClr val="00FFFF"/>
                </a:highlight>
              </a:rPr>
              <a:t>اقرأ النص الآتي ثمّ ابدِ رأيك فيما حملته الزيادة على صيغة ( فعّل ) من معنى :</a:t>
            </a:r>
            <a:endParaRPr lang="en-US" sz="2800" b="1" dirty="0">
              <a:highlight>
                <a:srgbClr val="00FFFF"/>
              </a:highlight>
            </a:endParaRPr>
          </a:p>
          <a:p>
            <a:pPr marL="0" indent="0" algn="r">
              <a:buNone/>
            </a:pPr>
            <a:endParaRPr lang="ar-JO" sz="2800" b="1" dirty="0">
              <a:highlight>
                <a:srgbClr val="00FFFF"/>
              </a:highlight>
            </a:endParaRPr>
          </a:p>
          <a:p>
            <a:pPr marL="0" indent="0" algn="r">
              <a:buNone/>
            </a:pPr>
            <a:r>
              <a:rPr lang="ar-JO" sz="3200" b="1" dirty="0">
                <a:highlight>
                  <a:srgbClr val="00FFFF"/>
                </a:highlight>
              </a:rPr>
              <a:t>يقول أحد المؤرخين في وصف بلدٍ غزاه التتار : جرّح العدوّ وطوّف في البلاد وجوّل ، وفجّر العيون وغلّق الأبواب وفتّحها وذبّح الخلائق " 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3F760B4-F29C-3E83-5038-D6AA1A10C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30994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46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</TotalTime>
  <Words>660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Constantia</vt:lpstr>
      <vt:lpstr>Majalla UI</vt:lpstr>
      <vt:lpstr>Traditional Arabic</vt:lpstr>
      <vt:lpstr>Wingdings 2</vt:lpstr>
      <vt:lpstr>Flow</vt:lpstr>
      <vt:lpstr>معاني حروف الزيادة </vt:lpstr>
      <vt:lpstr>النتاجات الخاصة من الدرس </vt:lpstr>
      <vt:lpstr>PowerPoint Presentation</vt:lpstr>
      <vt:lpstr>PowerPoint Presentation</vt:lpstr>
      <vt:lpstr>شرح الدرس </vt:lpstr>
      <vt:lpstr>PowerPoint Presentation</vt:lpstr>
      <vt:lpstr>PowerPoint Presentation</vt:lpstr>
      <vt:lpstr>PowerPoint Presentation</vt:lpstr>
      <vt:lpstr>تقويم ذاتي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معاني حروف الزيادة </dc:title>
  <dc:creator>alhroob</dc:creator>
  <cp:lastModifiedBy>Ahmed Taha</cp:lastModifiedBy>
  <cp:revision>17</cp:revision>
  <dcterms:created xsi:type="dcterms:W3CDTF">2006-08-16T00:00:00Z</dcterms:created>
  <dcterms:modified xsi:type="dcterms:W3CDTF">2023-11-08T09:03:01Z</dcterms:modified>
</cp:coreProperties>
</file>