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sldIdLst>
    <p:sldId id="256" r:id="rId5"/>
    <p:sldId id="551" r:id="rId6"/>
    <p:sldId id="275" r:id="rId7"/>
    <p:sldId id="552" r:id="rId8"/>
    <p:sldId id="553" r:id="rId9"/>
    <p:sldId id="554" r:id="rId10"/>
    <p:sldId id="555" r:id="rId11"/>
    <p:sldId id="556" r:id="rId12"/>
    <p:sldId id="557" r:id="rId13"/>
    <p:sldId id="558" r:id="rId14"/>
    <p:sldId id="559" r:id="rId15"/>
    <p:sldId id="540" r:id="rId16"/>
    <p:sldId id="380" r:id="rId17"/>
    <p:sldId id="274" r:id="rId18"/>
    <p:sldId id="537" r:id="rId19"/>
    <p:sldId id="538" r:id="rId20"/>
    <p:sldId id="539" r:id="rId21"/>
    <p:sldId id="409" r:id="rId22"/>
    <p:sldId id="515" r:id="rId23"/>
    <p:sldId id="516" r:id="rId24"/>
    <p:sldId id="531" r:id="rId25"/>
    <p:sldId id="532" r:id="rId26"/>
    <p:sldId id="495" r:id="rId27"/>
    <p:sldId id="517" r:id="rId28"/>
    <p:sldId id="287" r:id="rId29"/>
    <p:sldId id="518" r:id="rId30"/>
    <p:sldId id="519" r:id="rId31"/>
    <p:sldId id="520" r:id="rId32"/>
    <p:sldId id="288" r:id="rId33"/>
    <p:sldId id="533" r:id="rId34"/>
    <p:sldId id="534" r:id="rId35"/>
    <p:sldId id="535" r:id="rId36"/>
    <p:sldId id="536" r:id="rId37"/>
    <p:sldId id="276" r:id="rId38"/>
    <p:sldId id="521" r:id="rId39"/>
    <p:sldId id="526" r:id="rId40"/>
    <p:sldId id="527" r:id="rId41"/>
    <p:sldId id="528" r:id="rId42"/>
    <p:sldId id="529" r:id="rId43"/>
    <p:sldId id="411" r:id="rId44"/>
    <p:sldId id="530" r:id="rId45"/>
    <p:sldId id="514" r:id="rId46"/>
    <p:sldId id="541" r:id="rId47"/>
    <p:sldId id="542" r:id="rId48"/>
    <p:sldId id="543" r:id="rId49"/>
    <p:sldId id="544" r:id="rId50"/>
    <p:sldId id="545" r:id="rId51"/>
    <p:sldId id="546" r:id="rId52"/>
    <p:sldId id="547" r:id="rId53"/>
    <p:sldId id="548" r:id="rId54"/>
    <p:sldId id="522" r:id="rId55"/>
    <p:sldId id="523" r:id="rId56"/>
    <p:sldId id="524" r:id="rId57"/>
    <p:sldId id="549" r:id="rId58"/>
    <p:sldId id="55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A50021"/>
    <a:srgbClr val="990033"/>
    <a:srgbClr val="FF9999"/>
    <a:srgbClr val="990099"/>
    <a:srgbClr val="009900"/>
    <a:srgbClr val="800000"/>
    <a:srgbClr val="9900CC"/>
    <a:srgbClr val="CC99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21" autoAdjust="0"/>
    <p:restoredTop sz="94660"/>
  </p:normalViewPr>
  <p:slideViewPr>
    <p:cSldViewPr snapToGrid="0" showGuides="1">
      <p:cViewPr varScale="1">
        <p:scale>
          <a:sx n="86" d="100"/>
          <a:sy n="86" d="100"/>
        </p:scale>
        <p:origin x="91" y="331"/>
      </p:cViewPr>
      <p:guideLst>
        <p:guide orient="horz" pos="2129"/>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6F202-E086-43E8-BC5F-C161767B9809}" type="datetimeFigureOut">
              <a:rPr lang="en-US" smtClean="0"/>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C6F202-E086-43E8-BC5F-C161767B9809}" type="datetimeFigureOut">
              <a:rPr lang="en-US" smtClean="0"/>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C6F202-E086-43E8-BC5F-C161767B9809}" type="datetimeFigureOut">
              <a:rPr lang="en-US" smtClean="0"/>
              <a:t>25-10-2025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C6F202-E086-43E8-BC5F-C161767B9809}" type="datetimeFigureOut">
              <a:rPr lang="en-US" smtClean="0"/>
              <a:t>25-10-2025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C6F202-E086-43E8-BC5F-C161767B9809}" type="datetimeFigureOut">
              <a:rPr lang="en-US" smtClean="0"/>
              <a:t>25-10-2025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6F202-E086-43E8-BC5F-C161767B9809}" type="datetimeFigureOut">
              <a:rPr lang="en-US" smtClean="0"/>
              <a:t>25-10-2025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25-10-2025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25-10-2025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6F202-E086-43E8-BC5F-C161767B9809}" type="datetimeFigureOut">
              <a:rPr lang="en-US" smtClean="0"/>
              <a:t>25-10-2025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8DE67-49EB-4AE0-88C0-2B97B80F6F8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4.pn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hyperlink" Target="https://wayground.com/admin/quiz/68ad82c2458a9e3404810b34?source=live_dash_game_complete&amp;gameType=live&amp;players=0" TargetMode="Externa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hyperlink" Target="https://wayground.com/admin/quiz/68ad82c2458a9e3404810b34?source=live_dash_game_complete&amp;gameType=live&amp;players=0" TargetMode="Externa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94"/>
          <a:stretch>
            <a:fillRect/>
          </a:stretch>
        </p:blipFill>
        <p:spPr bwMode="auto">
          <a:xfrm>
            <a:off x="0" y="0"/>
            <a:ext cx="2082800" cy="185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5616" y="1458477"/>
            <a:ext cx="11946384" cy="4801314"/>
          </a:xfrm>
          <a:prstGeom prst="rect">
            <a:avLst/>
          </a:prstGeom>
          <a:noFill/>
        </p:spPr>
        <p:txBody>
          <a:bodyPr wrap="square" lIns="91440" tIns="45720" rIns="91440" bIns="45720" rtlCol="1" anchor="t">
            <a:spAutoFit/>
          </a:bodyPr>
          <a:lstStyle/>
          <a:p>
            <a:pPr>
              <a:lnSpc>
                <a:spcPct val="150000"/>
              </a:lnSpc>
            </a:pPr>
            <a:r>
              <a:rPr lang="en-US" sz="4800" b="1" dirty="0">
                <a:cs typeface="+mj-cs"/>
              </a:rPr>
              <a:t>Unit:</a:t>
            </a:r>
            <a:r>
              <a:rPr lang="en-US" sz="4800" dirty="0">
                <a:cs typeface="+mj-cs"/>
              </a:rPr>
              <a:t>  2 “ </a:t>
            </a:r>
            <a:r>
              <a:rPr lang="en-US" sz="4800" b="1" i="1" dirty="0">
                <a:cs typeface="+mj-cs"/>
              </a:rPr>
              <a:t>PROVIDING Light in the Darkness</a:t>
            </a:r>
            <a:r>
              <a:rPr lang="en-US" sz="4800" dirty="0">
                <a:cs typeface="+mj-cs"/>
              </a:rPr>
              <a:t>” </a:t>
            </a:r>
            <a:endParaRPr lang="ar-SA" sz="4800" dirty="0">
              <a:cs typeface="+mj-cs"/>
            </a:endParaRPr>
          </a:p>
          <a:p>
            <a:pPr algn="l">
              <a:lnSpc>
                <a:spcPct val="150000"/>
              </a:lnSpc>
            </a:pPr>
            <a:r>
              <a:rPr lang="en-US" sz="4800" b="1" dirty="0">
                <a:cs typeface="+mj-cs"/>
              </a:rPr>
              <a:t>Lesson: 1</a:t>
            </a:r>
            <a:r>
              <a:rPr lang="en-US" sz="4800" dirty="0">
                <a:cs typeface="+mj-cs"/>
              </a:rPr>
              <a:t> </a:t>
            </a:r>
            <a:endParaRPr lang="ar-JO" sz="4800" dirty="0">
              <a:cs typeface="+mj-cs"/>
            </a:endParaRPr>
          </a:p>
          <a:p>
            <a:pPr>
              <a:lnSpc>
                <a:spcPct val="150000"/>
              </a:lnSpc>
            </a:pPr>
            <a:r>
              <a:rPr lang="en-US" sz="4800" b="1" dirty="0">
                <a:cs typeface="+mj-cs"/>
              </a:rPr>
              <a:t>Subject:</a:t>
            </a:r>
            <a:r>
              <a:rPr lang="en-US" sz="4800" dirty="0">
                <a:cs typeface="+mj-cs"/>
              </a:rPr>
              <a:t> </a:t>
            </a:r>
            <a:r>
              <a:rPr lang="en-US" sz="4800" b="1" dirty="0">
                <a:cs typeface="+mj-cs"/>
              </a:rPr>
              <a:t>KEY WORDS + ACADEMIC WORDS .</a:t>
            </a:r>
            <a:endParaRPr lang="ar-SA" sz="4800" b="1" dirty="0">
              <a:cs typeface="+mj-cs"/>
            </a:endParaRPr>
          </a:p>
          <a:p>
            <a:pPr>
              <a:lnSpc>
                <a:spcPct val="150000"/>
              </a:lnSpc>
            </a:pPr>
            <a:r>
              <a:rPr lang="en-US" sz="4800" b="1" dirty="0">
                <a:cs typeface="+mj-cs"/>
              </a:rPr>
              <a:t>Grade:</a:t>
            </a:r>
            <a:r>
              <a:rPr lang="en-US" sz="4800" dirty="0">
                <a:cs typeface="+mj-cs"/>
              </a:rPr>
              <a:t>  9</a:t>
            </a:r>
            <a:endParaRPr lang="ar-JO" sz="4800" dirty="0">
              <a:cs typeface="+mj-cs"/>
            </a:endParaRPr>
          </a:p>
          <a:p>
            <a:endParaRPr lang="ar-JO"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22" y="-6725"/>
            <a:ext cx="5764492" cy="1811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54E57F-8308-45A8-9383-B83727DB998C}"/>
              </a:ext>
            </a:extLst>
          </p:cNvPr>
          <p:cNvSpPr txBox="1"/>
          <p:nvPr/>
        </p:nvSpPr>
        <p:spPr>
          <a:xfrm>
            <a:off x="666428" y="1539520"/>
            <a:ext cx="9142062" cy="1446550"/>
          </a:xfrm>
          <a:prstGeom prst="rect">
            <a:avLst/>
          </a:prstGeom>
          <a:noFill/>
        </p:spPr>
        <p:txBody>
          <a:bodyPr wrap="square">
            <a:spAutoFit/>
          </a:bodyPr>
          <a:lstStyle/>
          <a:p>
            <a:r>
              <a:rPr lang="en-US" sz="4400" dirty="0"/>
              <a:t>Tell us about a day when the electricity went off.</a:t>
            </a:r>
          </a:p>
        </p:txBody>
      </p:sp>
      <p:sp>
        <p:nvSpPr>
          <p:cNvPr id="4" name="Rounded Rectangle 23">
            <a:extLst>
              <a:ext uri="{FF2B5EF4-FFF2-40B4-BE49-F238E27FC236}">
                <a16:creationId xmlns:a16="http://schemas.microsoft.com/office/drawing/2014/main" id="{BBA57CE3-A6BD-47F5-AE49-50E5E407A290}"/>
              </a:ext>
            </a:extLst>
          </p:cNvPr>
          <p:cNvSpPr/>
          <p:nvPr/>
        </p:nvSpPr>
        <p:spPr>
          <a:xfrm>
            <a:off x="1974773" y="75816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7" name="TextBox 6">
            <a:extLst>
              <a:ext uri="{FF2B5EF4-FFF2-40B4-BE49-F238E27FC236}">
                <a16:creationId xmlns:a16="http://schemas.microsoft.com/office/drawing/2014/main" id="{2689DB36-28A7-4FC5-BAEA-A9A690A79670}"/>
              </a:ext>
            </a:extLst>
          </p:cNvPr>
          <p:cNvSpPr txBox="1"/>
          <p:nvPr/>
        </p:nvSpPr>
        <p:spPr>
          <a:xfrm>
            <a:off x="1203056" y="3407385"/>
            <a:ext cx="9444280" cy="3170099"/>
          </a:xfrm>
          <a:prstGeom prst="rect">
            <a:avLst/>
          </a:prstGeom>
          <a:noFill/>
        </p:spPr>
        <p:txBody>
          <a:bodyPr wrap="square">
            <a:spAutoFit/>
          </a:bodyPr>
          <a:lstStyle/>
          <a:p>
            <a:pPr marL="285750" indent="-285750">
              <a:buFont typeface="Arial" panose="020B0604020202020204" pitchFamily="34" charset="0"/>
              <a:buChar char="•"/>
            </a:pPr>
            <a:r>
              <a:rPr lang="en-US" sz="4000" dirty="0"/>
              <a:t>Did the darkness make you feel safe or unsafe? Why?</a:t>
            </a:r>
          </a:p>
          <a:p>
            <a:pPr marL="285750" indent="-285750">
              <a:buFont typeface="Arial" panose="020B0604020202020204" pitchFamily="34" charset="0"/>
              <a:buChar char="•"/>
            </a:pPr>
            <a:r>
              <a:rPr lang="en-US" sz="4000" dirty="0"/>
              <a:t>How did you adapt to the situation?</a:t>
            </a:r>
          </a:p>
          <a:p>
            <a:pPr marL="285750" indent="-285750">
              <a:buFont typeface="Arial" panose="020B0604020202020204" pitchFamily="34" charset="0"/>
              <a:buChar char="•"/>
            </a:pPr>
            <a:r>
              <a:rPr lang="en-US" sz="4000" dirty="0"/>
              <a:t>What tools or technology could help when there’s no electricity?</a:t>
            </a:r>
          </a:p>
        </p:txBody>
      </p:sp>
    </p:spTree>
    <p:extLst>
      <p:ext uri="{BB962C8B-B14F-4D97-AF65-F5344CB8AC3E}">
        <p14:creationId xmlns:p14="http://schemas.microsoft.com/office/powerpoint/2010/main" val="1945954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E2B08D-5C1F-45C6-839E-10A539FB01E8}"/>
              </a:ext>
            </a:extLst>
          </p:cNvPr>
          <p:cNvPicPr>
            <a:picLocks noChangeAspect="1"/>
          </p:cNvPicPr>
          <p:nvPr/>
        </p:nvPicPr>
        <p:blipFill>
          <a:blip r:embed="rId2"/>
          <a:stretch>
            <a:fillRect/>
          </a:stretch>
        </p:blipFill>
        <p:spPr>
          <a:xfrm>
            <a:off x="0" y="0"/>
            <a:ext cx="6001723" cy="6858000"/>
          </a:xfrm>
          <a:prstGeom prst="rect">
            <a:avLst/>
          </a:prstGeom>
        </p:spPr>
      </p:pic>
      <p:sp>
        <p:nvSpPr>
          <p:cNvPr id="2" name="TextBox 1">
            <a:extLst>
              <a:ext uri="{FF2B5EF4-FFF2-40B4-BE49-F238E27FC236}">
                <a16:creationId xmlns:a16="http://schemas.microsoft.com/office/drawing/2014/main" id="{080012FC-035F-45B3-8BBA-05AF83EB6F9A}"/>
              </a:ext>
            </a:extLst>
          </p:cNvPr>
          <p:cNvSpPr txBox="1"/>
          <p:nvPr/>
        </p:nvSpPr>
        <p:spPr>
          <a:xfrm>
            <a:off x="7346197" y="1263112"/>
            <a:ext cx="3773837" cy="369332"/>
          </a:xfrm>
          <a:prstGeom prst="rect">
            <a:avLst/>
          </a:prstGeom>
          <a:noFill/>
        </p:spPr>
        <p:txBody>
          <a:bodyPr wrap="square" rtlCol="0">
            <a:spAutoFit/>
          </a:bodyPr>
          <a:lstStyle/>
          <a:p>
            <a:r>
              <a:rPr lang="en-US" dirty="0"/>
              <a:t>What is meant by informational texts </a:t>
            </a:r>
          </a:p>
        </p:txBody>
      </p:sp>
    </p:spTree>
    <p:extLst>
      <p:ext uri="{BB962C8B-B14F-4D97-AF65-F5344CB8AC3E}">
        <p14:creationId xmlns:p14="http://schemas.microsoft.com/office/powerpoint/2010/main" val="3858987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9">
            <a:extLst>
              <a:ext uri="{FF2B5EF4-FFF2-40B4-BE49-F238E27FC236}">
                <a16:creationId xmlns:a16="http://schemas.microsoft.com/office/drawing/2014/main" id="{975A5CDD-8C3A-4B55-90D0-47A67FB85D1F}"/>
              </a:ext>
            </a:extLst>
          </p:cNvPr>
          <p:cNvSpPr/>
          <p:nvPr/>
        </p:nvSpPr>
        <p:spPr>
          <a:xfrm>
            <a:off x="441604" y="31616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 name="TextBox 3">
            <a:extLst>
              <a:ext uri="{FF2B5EF4-FFF2-40B4-BE49-F238E27FC236}">
                <a16:creationId xmlns:a16="http://schemas.microsoft.com/office/drawing/2014/main" id="{9EEA31C6-D800-4CCA-883B-2E1E0D105AEA}"/>
              </a:ext>
            </a:extLst>
          </p:cNvPr>
          <p:cNvSpPr txBox="1"/>
          <p:nvPr/>
        </p:nvSpPr>
        <p:spPr>
          <a:xfrm>
            <a:off x="3370881" y="542441"/>
            <a:ext cx="5749872" cy="523220"/>
          </a:xfrm>
          <a:prstGeom prst="rect">
            <a:avLst/>
          </a:prstGeom>
          <a:noFill/>
        </p:spPr>
        <p:txBody>
          <a:bodyPr wrap="square" rtlCol="0">
            <a:spAutoFit/>
          </a:bodyPr>
          <a:lstStyle/>
          <a:p>
            <a:r>
              <a:rPr lang="en-US" sz="2800" dirty="0"/>
              <a:t>Listening practice : motivation</a:t>
            </a:r>
          </a:p>
        </p:txBody>
      </p:sp>
      <p:sp>
        <p:nvSpPr>
          <p:cNvPr id="5" name="TextBox 4">
            <a:extLst>
              <a:ext uri="{FF2B5EF4-FFF2-40B4-BE49-F238E27FC236}">
                <a16:creationId xmlns:a16="http://schemas.microsoft.com/office/drawing/2014/main" id="{19BA78D5-636C-4824-885A-1F8D03C5B0BE}"/>
              </a:ext>
            </a:extLst>
          </p:cNvPr>
          <p:cNvSpPr txBox="1"/>
          <p:nvPr/>
        </p:nvSpPr>
        <p:spPr>
          <a:xfrm>
            <a:off x="635431" y="1805553"/>
            <a:ext cx="6617776" cy="1938992"/>
          </a:xfrm>
          <a:prstGeom prst="rect">
            <a:avLst/>
          </a:prstGeom>
          <a:noFill/>
        </p:spPr>
        <p:txBody>
          <a:bodyPr wrap="square" rtlCol="0">
            <a:spAutoFit/>
          </a:bodyPr>
          <a:lstStyle/>
          <a:p>
            <a:r>
              <a:rPr lang="en-US" sz="4000" b="1" dirty="0"/>
              <a:t>Read the questions , listen then tell whether the sentences are true or false.</a:t>
            </a:r>
          </a:p>
        </p:txBody>
      </p:sp>
      <p:grpSp>
        <p:nvGrpSpPr>
          <p:cNvPr id="6" name="Group 5">
            <a:extLst>
              <a:ext uri="{FF2B5EF4-FFF2-40B4-BE49-F238E27FC236}">
                <a16:creationId xmlns:a16="http://schemas.microsoft.com/office/drawing/2014/main" id="{AEE98400-A791-498D-8CC8-4951DD84F8C1}"/>
              </a:ext>
            </a:extLst>
          </p:cNvPr>
          <p:cNvGrpSpPr/>
          <p:nvPr/>
        </p:nvGrpSpPr>
        <p:grpSpPr>
          <a:xfrm>
            <a:off x="10641486" y="1179783"/>
            <a:ext cx="1261271" cy="716434"/>
            <a:chOff x="7446246" y="205862"/>
            <a:chExt cx="1544854" cy="691058"/>
          </a:xfrm>
        </p:grpSpPr>
        <p:sp>
          <p:nvSpPr>
            <p:cNvPr id="7" name="Rounded Rectangle 10">
              <a:extLst>
                <a:ext uri="{FF2B5EF4-FFF2-40B4-BE49-F238E27FC236}">
                  <a16:creationId xmlns:a16="http://schemas.microsoft.com/office/drawing/2014/main" id="{AA4828B5-5D05-4A2D-B994-2C8DF037A845}"/>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2">
              <a:extLst>
                <a:ext uri="{FF2B5EF4-FFF2-40B4-BE49-F238E27FC236}">
                  <a16:creationId xmlns:a16="http://schemas.microsoft.com/office/drawing/2014/main" id="{93B08C1C-D26F-40C9-BB2D-12598F974335}"/>
                </a:ext>
              </a:extLst>
            </p:cNvPr>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pic>
        <p:nvPicPr>
          <p:cNvPr id="9" name="LE_listening_B2_A_talk_about_motivation">
            <a:hlinkClick r:id="" action="ppaction://media"/>
            <a:extLst>
              <a:ext uri="{FF2B5EF4-FFF2-40B4-BE49-F238E27FC236}">
                <a16:creationId xmlns:a16="http://schemas.microsoft.com/office/drawing/2014/main" id="{5C2923CC-A6BE-428B-8488-20CBAD08C6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78954" y="432521"/>
            <a:ext cx="487363" cy="487363"/>
          </a:xfrm>
          <a:prstGeom prst="rect">
            <a:avLst/>
          </a:prstGeom>
        </p:spPr>
      </p:pic>
    </p:spTree>
    <p:extLst>
      <p:ext uri="{BB962C8B-B14F-4D97-AF65-F5344CB8AC3E}">
        <p14:creationId xmlns:p14="http://schemas.microsoft.com/office/powerpoint/2010/main" val="104553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38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625009" y="2805016"/>
            <a:ext cx="8941981" cy="1569660"/>
          </a:xfrm>
          <a:prstGeom prst="rect">
            <a:avLst/>
          </a:prstGeom>
          <a:noFill/>
        </p:spPr>
        <p:txBody>
          <a:bodyPr wrap="square" rtlCol="0">
            <a:spAutoFit/>
          </a:bodyPr>
          <a:lstStyle/>
          <a:p>
            <a:pPr algn="ctr"/>
            <a:r>
              <a:rPr lang="en-US" sz="9600" b="1" dirty="0">
                <a:latin typeface="Arial" panose="020B0604020202020204" pitchFamily="34" charset="0"/>
                <a:cs typeface="Arial" panose="020B0604020202020204" pitchFamily="34" charset="0"/>
              </a:rPr>
              <a:t>LESSON 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a:solidFill>
            <a:srgbClr val="990033"/>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OBJECTIVES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Double Wave 32"/>
          <p:cNvSpPr/>
          <p:nvPr/>
        </p:nvSpPr>
        <p:spPr>
          <a:xfrm>
            <a:off x="9185389" y="603566"/>
            <a:ext cx="2703927"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641486" y="1179783"/>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00:30 minute</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450107" y="2500354"/>
            <a:ext cx="9422185" cy="646331"/>
          </a:xfrm>
          <a:prstGeom prst="rect">
            <a:avLst/>
          </a:prstGeom>
          <a:noFill/>
        </p:spPr>
        <p:txBody>
          <a:bodyPr wrap="square" lIns="91440" tIns="45720" rIns="91440" bIns="45720" rtlCol="1" anchor="t">
            <a:spAutoFit/>
          </a:bodyPr>
          <a:lstStyle/>
          <a:p>
            <a:r>
              <a:rPr lang="en-US" sz="3600" b="1" dirty="0">
                <a:solidFill>
                  <a:schemeClr val="tx1">
                    <a:lumMod val="95000"/>
                  </a:schemeClr>
                </a:solidFill>
              </a:rPr>
              <a:t>1- To use the new words in context.</a:t>
            </a:r>
            <a:endParaRPr lang="ar-JO" sz="3600" b="1" dirty="0"/>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Double Wave 1"/>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3" name="Picture 2" descr="Outcomes - Connecting the D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1486" y="5490678"/>
            <a:ext cx="1707452" cy="13673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60896" y="1685311"/>
            <a:ext cx="3023364"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b="1" dirty="0">
                <a:latin typeface="Arial" panose="020B0604020202020204" pitchFamily="34" charset="0"/>
                <a:cs typeface="Arial" panose="020B0604020202020204" pitchFamily="34" charset="0"/>
              </a:rPr>
              <a:t>Objectives </a:t>
            </a: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agan Structure: RallyRobin – Fountain Middle School Teacher's Programs and  Strategies Website">
            <a:extLst>
              <a:ext uri="{FF2B5EF4-FFF2-40B4-BE49-F238E27FC236}">
                <a16:creationId xmlns:a16="http://schemas.microsoft.com/office/drawing/2014/main" id="{E1F259E4-E186-4AF5-9CC4-48ECBF747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26" y="1162050"/>
            <a:ext cx="4605338" cy="40825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3C7C4E-F10F-449D-B3D6-8E52FD1ED032}"/>
              </a:ext>
            </a:extLst>
          </p:cNvPr>
          <p:cNvSpPr txBox="1"/>
          <p:nvPr/>
        </p:nvSpPr>
        <p:spPr>
          <a:xfrm>
            <a:off x="1535458" y="900440"/>
            <a:ext cx="3817592"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Warm-Up</a:t>
            </a:r>
            <a:endParaRPr lang="ar-JO"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4C785AB-DB73-472D-B25E-237963DF083B}"/>
              </a:ext>
            </a:extLst>
          </p:cNvPr>
          <p:cNvSpPr txBox="1"/>
          <p:nvPr/>
        </p:nvSpPr>
        <p:spPr>
          <a:xfrm>
            <a:off x="714375" y="2543175"/>
            <a:ext cx="6038850" cy="1446550"/>
          </a:xfrm>
          <a:prstGeom prst="rect">
            <a:avLst/>
          </a:prstGeom>
          <a:noFill/>
        </p:spPr>
        <p:txBody>
          <a:bodyPr wrap="square" rtlCol="0">
            <a:spAutoFit/>
          </a:bodyPr>
          <a:lstStyle/>
          <a:p>
            <a:r>
              <a:rPr lang="en-US" sz="4400" dirty="0"/>
              <a:t>Is it better to work in a group or alone </a:t>
            </a:r>
          </a:p>
        </p:txBody>
      </p:sp>
      <p:grpSp>
        <p:nvGrpSpPr>
          <p:cNvPr id="5" name="Group 4">
            <a:extLst>
              <a:ext uri="{FF2B5EF4-FFF2-40B4-BE49-F238E27FC236}">
                <a16:creationId xmlns:a16="http://schemas.microsoft.com/office/drawing/2014/main" id="{FDC993F8-E941-42BB-A1CC-6075A646E151}"/>
              </a:ext>
            </a:extLst>
          </p:cNvPr>
          <p:cNvGrpSpPr/>
          <p:nvPr/>
        </p:nvGrpSpPr>
        <p:grpSpPr>
          <a:xfrm>
            <a:off x="6096000" y="184006"/>
            <a:ext cx="1261271" cy="716434"/>
            <a:chOff x="7446246" y="205862"/>
            <a:chExt cx="1544854" cy="691058"/>
          </a:xfrm>
        </p:grpSpPr>
        <p:sp>
          <p:nvSpPr>
            <p:cNvPr id="6" name="Rounded Rectangle 10">
              <a:extLst>
                <a:ext uri="{FF2B5EF4-FFF2-40B4-BE49-F238E27FC236}">
                  <a16:creationId xmlns:a16="http://schemas.microsoft.com/office/drawing/2014/main" id="{FE2F792C-465C-4C26-B157-35CA2E05ED03}"/>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22">
              <a:extLst>
                <a:ext uri="{FF2B5EF4-FFF2-40B4-BE49-F238E27FC236}">
                  <a16:creationId xmlns:a16="http://schemas.microsoft.com/office/drawing/2014/main" id="{505C5CE1-67A4-494A-AE37-1B6FA388FFC3}"/>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grpSp>
    </p:spTree>
    <p:extLst>
      <p:ext uri="{BB962C8B-B14F-4D97-AF65-F5344CB8AC3E}">
        <p14:creationId xmlns:p14="http://schemas.microsoft.com/office/powerpoint/2010/main" val="4213318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_listening_B1_Work_life_balance">
            <a:hlinkClick r:id="" action="ppaction://media"/>
            <a:extLst>
              <a:ext uri="{FF2B5EF4-FFF2-40B4-BE49-F238E27FC236}">
                <a16:creationId xmlns:a16="http://schemas.microsoft.com/office/drawing/2014/main" id="{4DBF2A3B-B228-419B-9000-2082E4377B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47538" y="578298"/>
            <a:ext cx="487363" cy="487363"/>
          </a:xfrm>
          <a:prstGeom prst="rect">
            <a:avLst/>
          </a:prstGeom>
        </p:spPr>
      </p:pic>
      <p:sp>
        <p:nvSpPr>
          <p:cNvPr id="3" name="Rounded Rectangle 29">
            <a:extLst>
              <a:ext uri="{FF2B5EF4-FFF2-40B4-BE49-F238E27FC236}">
                <a16:creationId xmlns:a16="http://schemas.microsoft.com/office/drawing/2014/main" id="{975A5CDD-8C3A-4B55-90D0-47A67FB85D1F}"/>
              </a:ext>
            </a:extLst>
          </p:cNvPr>
          <p:cNvSpPr/>
          <p:nvPr/>
        </p:nvSpPr>
        <p:spPr>
          <a:xfrm>
            <a:off x="441604" y="31616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 name="TextBox 3">
            <a:extLst>
              <a:ext uri="{FF2B5EF4-FFF2-40B4-BE49-F238E27FC236}">
                <a16:creationId xmlns:a16="http://schemas.microsoft.com/office/drawing/2014/main" id="{9EEA31C6-D800-4CCA-883B-2E1E0D105AEA}"/>
              </a:ext>
            </a:extLst>
          </p:cNvPr>
          <p:cNvSpPr txBox="1"/>
          <p:nvPr/>
        </p:nvSpPr>
        <p:spPr>
          <a:xfrm>
            <a:off x="3370881" y="542441"/>
            <a:ext cx="5749872" cy="523220"/>
          </a:xfrm>
          <a:prstGeom prst="rect">
            <a:avLst/>
          </a:prstGeom>
          <a:noFill/>
        </p:spPr>
        <p:txBody>
          <a:bodyPr wrap="square" rtlCol="0">
            <a:spAutoFit/>
          </a:bodyPr>
          <a:lstStyle/>
          <a:p>
            <a:r>
              <a:rPr lang="en-US" sz="2800" dirty="0"/>
              <a:t>Listening practice : work-life balance</a:t>
            </a:r>
          </a:p>
        </p:txBody>
      </p:sp>
      <p:sp>
        <p:nvSpPr>
          <p:cNvPr id="5" name="TextBox 4">
            <a:extLst>
              <a:ext uri="{FF2B5EF4-FFF2-40B4-BE49-F238E27FC236}">
                <a16:creationId xmlns:a16="http://schemas.microsoft.com/office/drawing/2014/main" id="{19BA78D5-636C-4824-885A-1F8D03C5B0BE}"/>
              </a:ext>
            </a:extLst>
          </p:cNvPr>
          <p:cNvSpPr txBox="1"/>
          <p:nvPr/>
        </p:nvSpPr>
        <p:spPr>
          <a:xfrm>
            <a:off x="635431" y="1805553"/>
            <a:ext cx="6617776" cy="1323439"/>
          </a:xfrm>
          <a:prstGeom prst="rect">
            <a:avLst/>
          </a:prstGeom>
          <a:noFill/>
        </p:spPr>
        <p:txBody>
          <a:bodyPr wrap="square" rtlCol="0">
            <a:spAutoFit/>
          </a:bodyPr>
          <a:lstStyle/>
          <a:p>
            <a:r>
              <a:rPr lang="en-US" sz="4000" b="1" dirty="0"/>
              <a:t>Read the questions , listen then circle the correct answer.</a:t>
            </a:r>
          </a:p>
        </p:txBody>
      </p:sp>
      <p:grpSp>
        <p:nvGrpSpPr>
          <p:cNvPr id="6" name="Group 5">
            <a:extLst>
              <a:ext uri="{FF2B5EF4-FFF2-40B4-BE49-F238E27FC236}">
                <a16:creationId xmlns:a16="http://schemas.microsoft.com/office/drawing/2014/main" id="{AEE98400-A791-498D-8CC8-4951DD84F8C1}"/>
              </a:ext>
            </a:extLst>
          </p:cNvPr>
          <p:cNvGrpSpPr/>
          <p:nvPr/>
        </p:nvGrpSpPr>
        <p:grpSpPr>
          <a:xfrm>
            <a:off x="10641486" y="1179783"/>
            <a:ext cx="1261271" cy="716434"/>
            <a:chOff x="7446246" y="205862"/>
            <a:chExt cx="1544854" cy="691058"/>
          </a:xfrm>
        </p:grpSpPr>
        <p:sp>
          <p:nvSpPr>
            <p:cNvPr id="7" name="Rounded Rectangle 10">
              <a:extLst>
                <a:ext uri="{FF2B5EF4-FFF2-40B4-BE49-F238E27FC236}">
                  <a16:creationId xmlns:a16="http://schemas.microsoft.com/office/drawing/2014/main" id="{AA4828B5-5D05-4A2D-B994-2C8DF037A845}"/>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2">
              <a:extLst>
                <a:ext uri="{FF2B5EF4-FFF2-40B4-BE49-F238E27FC236}">
                  <a16:creationId xmlns:a16="http://schemas.microsoft.com/office/drawing/2014/main" id="{93B08C1C-D26F-40C9-BB2D-12598F974335}"/>
                </a:ext>
              </a:extLst>
            </p:cNvPr>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spTree>
    <p:extLst>
      <p:ext uri="{BB962C8B-B14F-4D97-AF65-F5344CB8AC3E}">
        <p14:creationId xmlns:p14="http://schemas.microsoft.com/office/powerpoint/2010/main" val="376233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413B6C-9B94-4F9A-B5C7-F5B8646F784F}"/>
              </a:ext>
            </a:extLst>
          </p:cNvPr>
          <p:cNvSpPr txBox="1"/>
          <p:nvPr/>
        </p:nvSpPr>
        <p:spPr>
          <a:xfrm>
            <a:off x="662406" y="824024"/>
            <a:ext cx="10177668" cy="5209952"/>
          </a:xfrm>
          <a:prstGeom prst="rect">
            <a:avLst/>
          </a:prstGeom>
          <a:noFill/>
        </p:spPr>
        <p:txBody>
          <a:bodyPr wrap="square">
            <a:spAutoFit/>
          </a:bodyPr>
          <a:lstStyle/>
          <a:p>
            <a:pPr marL="0" marR="0">
              <a:lnSpc>
                <a:spcPct val="107000"/>
              </a:lnSpc>
              <a:spcBef>
                <a:spcPts val="600"/>
              </a:spcBef>
              <a:spcAft>
                <a:spcPts val="750"/>
              </a:spcAft>
            </a:pPr>
            <a:r>
              <a:rPr lang="en-US" sz="1200" b="1" dirty="0">
                <a:solidFill>
                  <a:srgbClr val="000000"/>
                </a:solidFill>
                <a:effectLst/>
                <a:latin typeface="Open Sans" panose="020B0606030504020204" pitchFamily="34" charset="0"/>
                <a:ea typeface="Times New Roman" panose="02020603050405020304" pitchFamily="18" charset="0"/>
                <a:cs typeface="Arial" panose="020B0604020202020204" pitchFamily="34" charset="0"/>
              </a:rPr>
              <a:t>Question: Choose the correct answer</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Q1. How popular is Chris </a:t>
            </a:r>
            <a:r>
              <a:rPr lang="en-US" sz="1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Svensson's</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book?                                                                                                                                                               1..Top of Form</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Not very popular           2. </a:t>
            </a:r>
            <a:r>
              <a:rPr lang="en-US" sz="1100"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Very popular</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3.It's new. People don't know it yet.</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Bottom of Form</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Q2. What is the work–life balance like in traditional workplaces?                                                                                             1. </a:t>
            </a:r>
            <a:r>
              <a:rPr lang="en-US" sz="1100"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Top of Form</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100"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Work lives and private lives are clearly divided</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People work too much overtime and so they have no private life.</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People are free to manage the balance themselves.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Q3.Bottom of Form</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 often do people do overtime?            1. Top of Form</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Often                              2. </a:t>
            </a:r>
            <a:r>
              <a:rPr lang="en-US" sz="1100"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Sometimes</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 They don't.</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Q4. How has technology helped people work with more flexibility?                                                                                         1. </a:t>
            </a:r>
            <a:r>
              <a:rPr lang="en-US" sz="1100"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Top of Form</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100"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They can send and receive emails from their phones from home.</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Their working hours can be easily tracked.</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Robots can do their work for them.</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Q5. Bottom of Form</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Traditional divisions between work and life are fading. What does this mean for employees?                              Top of Form</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Everyone has to do overtime, all the time.</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People have to work while they're on holiday.</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100"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They can be flexible to work when and where it suits them.</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56481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2625" y="3429000"/>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1520" y="390510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539070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61520" y="48830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115209" y="237111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51023" y="287676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791" y="59159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pic>
        <p:nvPicPr>
          <p:cNvPr id="4" name="Picture 3"/>
          <p:cNvPicPr>
            <a:picLocks noChangeAspect="1"/>
          </p:cNvPicPr>
          <p:nvPr/>
        </p:nvPicPr>
        <p:blipFill>
          <a:blip r:embed="rId4"/>
          <a:stretch>
            <a:fillRect/>
          </a:stretch>
        </p:blipFill>
        <p:spPr>
          <a:xfrm>
            <a:off x="8741884" y="5502852"/>
            <a:ext cx="2425820" cy="1462899"/>
          </a:xfrm>
          <a:prstGeom prst="rect">
            <a:avLst/>
          </a:prstGeom>
        </p:spPr>
      </p:pic>
      <p:pic>
        <p:nvPicPr>
          <p:cNvPr id="33" name="Picture 32"/>
          <p:cNvPicPr>
            <a:picLocks noChangeAspect="1"/>
          </p:cNvPicPr>
          <p:nvPr/>
        </p:nvPicPr>
        <p:blipFill>
          <a:blip r:embed="rId5"/>
          <a:stretch>
            <a:fillRect/>
          </a:stretch>
        </p:blipFill>
        <p:spPr>
          <a:xfrm>
            <a:off x="8624059" y="2104180"/>
            <a:ext cx="2661469" cy="2649640"/>
          </a:xfrm>
          <a:prstGeom prst="rect">
            <a:avLst/>
          </a:prstGeom>
        </p:spPr>
      </p:pic>
      <p:sp>
        <p:nvSpPr>
          <p:cNvPr id="5" name="TextBox 4"/>
          <p:cNvSpPr txBox="1"/>
          <p:nvPr/>
        </p:nvSpPr>
        <p:spPr>
          <a:xfrm>
            <a:off x="2468342" y="1599493"/>
            <a:ext cx="6273542" cy="2554545"/>
          </a:xfrm>
          <a:prstGeom prst="rect">
            <a:avLst/>
          </a:prstGeom>
          <a:noFill/>
        </p:spPr>
        <p:txBody>
          <a:bodyPr wrap="square">
            <a:spAutoFit/>
          </a:bodyPr>
          <a:lstStyle/>
          <a:p>
            <a:r>
              <a:rPr lang="en-US" sz="3200" b="1" dirty="0">
                <a:solidFill>
                  <a:schemeClr val="bg1">
                    <a:lumMod val="50000"/>
                  </a:schemeClr>
                </a:solidFill>
                <a:latin typeface="Times New Roman" panose="02020603050405020304" pitchFamily="18" charset="0"/>
                <a:cs typeface="Times New Roman" panose="02020603050405020304" pitchFamily="18" charset="0"/>
              </a:rPr>
              <a:t>What is an invention?</a:t>
            </a:r>
          </a:p>
          <a:p>
            <a:r>
              <a:rPr lang="en-US" sz="3200" dirty="0">
                <a:latin typeface="Times New Roman" panose="02020603050405020304" pitchFamily="18" charset="0"/>
                <a:cs typeface="Times New Roman" panose="02020603050405020304" pitchFamily="18" charset="0"/>
              </a:rPr>
              <a:t> a) A new idea or creation that has never been made before</a:t>
            </a:r>
          </a:p>
          <a:p>
            <a:r>
              <a:rPr lang="en-US" sz="3200" dirty="0">
                <a:latin typeface="Times New Roman" panose="02020603050405020304" pitchFamily="18" charset="0"/>
                <a:cs typeface="Times New Roman" panose="02020603050405020304" pitchFamily="18" charset="0"/>
              </a:rPr>
              <a:t>b) A tool used in factories.</a:t>
            </a:r>
          </a:p>
          <a:p>
            <a:r>
              <a:rPr lang="en-US" sz="3200" dirty="0">
                <a:latin typeface="Times New Roman" panose="02020603050405020304" pitchFamily="18" charset="0"/>
                <a:cs typeface="Times New Roman" panose="02020603050405020304" pitchFamily="18" charset="0"/>
              </a:rPr>
              <a:t>c) A place where machines are built</a:t>
            </a:r>
          </a:p>
        </p:txBody>
      </p:sp>
      <p:grpSp>
        <p:nvGrpSpPr>
          <p:cNvPr id="9" name="Group 8"/>
          <p:cNvGrpSpPr/>
          <p:nvPr/>
        </p:nvGrpSpPr>
        <p:grpSpPr>
          <a:xfrm>
            <a:off x="9954793" y="1256635"/>
            <a:ext cx="1261271" cy="716434"/>
            <a:chOff x="7446246" y="205862"/>
            <a:chExt cx="1544854" cy="691058"/>
          </a:xfrm>
        </p:grpSpPr>
        <p:sp>
          <p:nvSpPr>
            <p:cNvPr id="7"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2625" y="3429000"/>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1520" y="390510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539070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61520" y="48830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115209" y="237111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51023" y="287676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791" y="59159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pic>
        <p:nvPicPr>
          <p:cNvPr id="4" name="Picture 3"/>
          <p:cNvPicPr>
            <a:picLocks noChangeAspect="1"/>
          </p:cNvPicPr>
          <p:nvPr/>
        </p:nvPicPr>
        <p:blipFill>
          <a:blip r:embed="rId4"/>
          <a:stretch>
            <a:fillRect/>
          </a:stretch>
        </p:blipFill>
        <p:spPr>
          <a:xfrm>
            <a:off x="8741884" y="5502852"/>
            <a:ext cx="2425820" cy="1462899"/>
          </a:xfrm>
          <a:prstGeom prst="rect">
            <a:avLst/>
          </a:prstGeom>
        </p:spPr>
      </p:pic>
      <p:pic>
        <p:nvPicPr>
          <p:cNvPr id="33" name="Picture 32"/>
          <p:cNvPicPr>
            <a:picLocks noChangeAspect="1"/>
          </p:cNvPicPr>
          <p:nvPr/>
        </p:nvPicPr>
        <p:blipFill>
          <a:blip r:embed="rId5"/>
          <a:stretch>
            <a:fillRect/>
          </a:stretch>
        </p:blipFill>
        <p:spPr>
          <a:xfrm>
            <a:off x="8624059" y="2104180"/>
            <a:ext cx="2661469" cy="2649640"/>
          </a:xfrm>
          <a:prstGeom prst="rect">
            <a:avLst/>
          </a:prstGeom>
        </p:spPr>
      </p:pic>
      <p:sp>
        <p:nvSpPr>
          <p:cNvPr id="6" name="TextBox 5"/>
          <p:cNvSpPr txBox="1"/>
          <p:nvPr/>
        </p:nvSpPr>
        <p:spPr>
          <a:xfrm>
            <a:off x="2801167" y="5708931"/>
            <a:ext cx="1828800" cy="646331"/>
          </a:xfrm>
          <a:prstGeom prst="rect">
            <a:avLst/>
          </a:prstGeom>
          <a:noFill/>
        </p:spPr>
        <p:txBody>
          <a:bodyPr wrap="square" rtlCol="0">
            <a:spAutoFit/>
          </a:bodyPr>
          <a:lstStyle/>
          <a:p>
            <a:pPr algn="l"/>
            <a:r>
              <a:rPr lang="en-US" sz="3600" b="1" dirty="0">
                <a:solidFill>
                  <a:schemeClr val="accent6"/>
                </a:solidFill>
              </a:rPr>
              <a:t>B</a:t>
            </a:r>
          </a:p>
        </p:txBody>
      </p:sp>
      <p:sp>
        <p:nvSpPr>
          <p:cNvPr id="5" name="TextBox 4"/>
          <p:cNvSpPr txBox="1"/>
          <p:nvPr/>
        </p:nvSpPr>
        <p:spPr>
          <a:xfrm>
            <a:off x="2470521" y="1669974"/>
            <a:ext cx="6153538" cy="3416320"/>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Who are the people that provide financial support to inventors and startups?</a:t>
            </a:r>
            <a:r>
              <a:rPr lang="en-US" sz="3600" dirty="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a) Lawyers.</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b) Investors.</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c) Scientists.</a:t>
            </a:r>
          </a:p>
        </p:txBody>
      </p:sp>
      <p:grpSp>
        <p:nvGrpSpPr>
          <p:cNvPr id="9" name="Group 8"/>
          <p:cNvGrpSpPr/>
          <p:nvPr/>
        </p:nvGrpSpPr>
        <p:grpSpPr>
          <a:xfrm>
            <a:off x="9823781" y="1272799"/>
            <a:ext cx="1261271" cy="716434"/>
            <a:chOff x="7446246" y="205862"/>
            <a:chExt cx="1544854" cy="691058"/>
          </a:xfrm>
        </p:grpSpPr>
        <p:sp>
          <p:nvSpPr>
            <p:cNvPr id="7"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a:solidFill>
            <a:srgbClr val="990033"/>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OBJECTIVES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Double Wave 32"/>
          <p:cNvSpPr/>
          <p:nvPr/>
        </p:nvSpPr>
        <p:spPr>
          <a:xfrm>
            <a:off x="9185389" y="603566"/>
            <a:ext cx="2703927"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641486" y="1179783"/>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00:30 minute</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450107" y="2500354"/>
            <a:ext cx="9422185" cy="2862322"/>
          </a:xfrm>
          <a:prstGeom prst="rect">
            <a:avLst/>
          </a:prstGeom>
          <a:noFill/>
        </p:spPr>
        <p:txBody>
          <a:bodyPr wrap="square" lIns="91440" tIns="45720" rIns="91440" bIns="45720" rtlCol="1" anchor="t">
            <a:spAutoFit/>
          </a:bodyPr>
          <a:lstStyle/>
          <a:p>
            <a:r>
              <a:rPr lang="en-US" sz="3600" b="1" dirty="0">
                <a:solidFill>
                  <a:schemeClr val="tx1">
                    <a:lumMod val="95000"/>
                  </a:schemeClr>
                </a:solidFill>
              </a:rPr>
              <a:t>1. Discuss the big question.</a:t>
            </a:r>
          </a:p>
          <a:p>
            <a:endParaRPr lang="en-US" sz="3600" b="1" dirty="0">
              <a:solidFill>
                <a:schemeClr val="tx1">
                  <a:lumMod val="95000"/>
                </a:schemeClr>
              </a:solidFill>
            </a:endParaRPr>
          </a:p>
          <a:p>
            <a:r>
              <a:rPr lang="en-US" sz="3600" b="1" dirty="0">
                <a:solidFill>
                  <a:schemeClr val="tx1">
                    <a:lumMod val="95000"/>
                  </a:schemeClr>
                </a:solidFill>
              </a:rPr>
              <a:t>2. Recognize the genre of “Providing light to the darkness”</a:t>
            </a:r>
          </a:p>
          <a:p>
            <a:r>
              <a:rPr lang="en-US" sz="3600" b="1" dirty="0">
                <a:solidFill>
                  <a:schemeClr val="tx1">
                    <a:lumMod val="95000"/>
                  </a:schemeClr>
                </a:solidFill>
              </a:rPr>
              <a:t>3. To use the new words in context.</a:t>
            </a:r>
            <a:endParaRPr lang="ar-JO" sz="3600" b="1" dirty="0"/>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Double Wave 1"/>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3" name="Picture 2" descr="Outcomes - Connecting the D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1486" y="5490678"/>
            <a:ext cx="1707452" cy="13673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60896" y="1685311"/>
            <a:ext cx="3023364"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b="1" dirty="0">
                <a:latin typeface="Arial" panose="020B0604020202020204" pitchFamily="34" charset="0"/>
                <a:cs typeface="Arial" panose="020B0604020202020204" pitchFamily="34" charset="0"/>
              </a:rPr>
              <a:t>Objectives </a:t>
            </a:r>
          </a:p>
        </p:txBody>
      </p:sp>
    </p:spTree>
    <p:extLst>
      <p:ext uri="{BB962C8B-B14F-4D97-AF65-F5344CB8AC3E}">
        <p14:creationId xmlns:p14="http://schemas.microsoft.com/office/powerpoint/2010/main" val="292955711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2625" y="3429000"/>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1520" y="390510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539070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61520" y="48830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115209" y="237111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51023" y="287676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791" y="59159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pic>
        <p:nvPicPr>
          <p:cNvPr id="4" name="Picture 3"/>
          <p:cNvPicPr>
            <a:picLocks noChangeAspect="1"/>
          </p:cNvPicPr>
          <p:nvPr/>
        </p:nvPicPr>
        <p:blipFill>
          <a:blip r:embed="rId4"/>
          <a:stretch>
            <a:fillRect/>
          </a:stretch>
        </p:blipFill>
        <p:spPr>
          <a:xfrm>
            <a:off x="8741884" y="5502852"/>
            <a:ext cx="2425820" cy="1462899"/>
          </a:xfrm>
          <a:prstGeom prst="rect">
            <a:avLst/>
          </a:prstGeom>
        </p:spPr>
      </p:pic>
      <p:pic>
        <p:nvPicPr>
          <p:cNvPr id="33" name="Picture 32"/>
          <p:cNvPicPr>
            <a:picLocks noChangeAspect="1"/>
          </p:cNvPicPr>
          <p:nvPr/>
        </p:nvPicPr>
        <p:blipFill>
          <a:blip r:embed="rId5"/>
          <a:stretch>
            <a:fillRect/>
          </a:stretch>
        </p:blipFill>
        <p:spPr>
          <a:xfrm>
            <a:off x="8624059" y="2104180"/>
            <a:ext cx="2661469" cy="2649640"/>
          </a:xfrm>
          <a:prstGeom prst="rect">
            <a:avLst/>
          </a:prstGeom>
        </p:spPr>
      </p:pic>
      <p:sp>
        <p:nvSpPr>
          <p:cNvPr id="6" name="TextBox 5"/>
          <p:cNvSpPr txBox="1"/>
          <p:nvPr/>
        </p:nvSpPr>
        <p:spPr>
          <a:xfrm>
            <a:off x="2801167" y="5708931"/>
            <a:ext cx="1828800" cy="646331"/>
          </a:xfrm>
          <a:prstGeom prst="rect">
            <a:avLst/>
          </a:prstGeom>
          <a:noFill/>
        </p:spPr>
        <p:txBody>
          <a:bodyPr wrap="square" rtlCol="0">
            <a:spAutoFit/>
          </a:bodyPr>
          <a:lstStyle/>
          <a:p>
            <a:pPr algn="l"/>
            <a:r>
              <a:rPr lang="en-US" sz="3600" b="1" dirty="0">
                <a:solidFill>
                  <a:schemeClr val="accent6"/>
                </a:solidFill>
              </a:rPr>
              <a:t>A</a:t>
            </a:r>
          </a:p>
        </p:txBody>
      </p:sp>
      <p:sp>
        <p:nvSpPr>
          <p:cNvPr id="7" name="TextBox 6"/>
          <p:cNvSpPr txBox="1"/>
          <p:nvPr/>
        </p:nvSpPr>
        <p:spPr>
          <a:xfrm>
            <a:off x="2493984" y="1259566"/>
            <a:ext cx="6222528" cy="3416320"/>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Which word best describes an economic activity related to making things in factories?</a:t>
            </a:r>
          </a:p>
          <a:p>
            <a:r>
              <a:rPr lang="en-US" sz="3600" dirty="0">
                <a:latin typeface="Times New Roman" panose="02020603050405020304" pitchFamily="18" charset="0"/>
                <a:cs typeface="Times New Roman" panose="02020603050405020304" pitchFamily="18" charset="0"/>
              </a:rPr>
              <a:t> a) Industry</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b) Device</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c) Equipment</a:t>
            </a:r>
          </a:p>
        </p:txBody>
      </p:sp>
      <p:grpSp>
        <p:nvGrpSpPr>
          <p:cNvPr id="9" name="Group 8"/>
          <p:cNvGrpSpPr/>
          <p:nvPr/>
        </p:nvGrpSpPr>
        <p:grpSpPr>
          <a:xfrm>
            <a:off x="9823781" y="1323656"/>
            <a:ext cx="1261271" cy="716434"/>
            <a:chOff x="7446246" y="205862"/>
            <a:chExt cx="1544854" cy="691058"/>
          </a:xfrm>
        </p:grpSpPr>
        <p:sp>
          <p:nvSpPr>
            <p:cNvPr id="5"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29B1F1-25D3-4800-944E-2B02F0C97D2B}"/>
              </a:ext>
            </a:extLst>
          </p:cNvPr>
          <p:cNvPicPr>
            <a:picLocks noChangeAspect="1"/>
          </p:cNvPicPr>
          <p:nvPr/>
        </p:nvPicPr>
        <p:blipFill>
          <a:blip r:embed="rId2"/>
          <a:stretch>
            <a:fillRect/>
          </a:stretch>
        </p:blipFill>
        <p:spPr>
          <a:xfrm>
            <a:off x="6899086" y="1276591"/>
            <a:ext cx="3895725" cy="3762375"/>
          </a:xfrm>
          <a:prstGeom prst="rect">
            <a:avLst/>
          </a:prstGeom>
        </p:spPr>
      </p:pic>
      <p:pic>
        <p:nvPicPr>
          <p:cNvPr id="2050" name="Picture 2" descr="FJHS MATH-7: Reasonable Solutions">
            <a:extLst>
              <a:ext uri="{FF2B5EF4-FFF2-40B4-BE49-F238E27FC236}">
                <a16:creationId xmlns:a16="http://schemas.microsoft.com/office/drawing/2014/main" id="{4C68BC33-201F-432A-BF9D-73CA7D2B8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404" y="-105179"/>
            <a:ext cx="5435143" cy="419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976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FB8E40-4BC3-4AE3-AE3B-0CB02231E6BA}"/>
              </a:ext>
            </a:extLst>
          </p:cNvPr>
          <p:cNvPicPr>
            <a:picLocks noChangeAspect="1"/>
          </p:cNvPicPr>
          <p:nvPr/>
        </p:nvPicPr>
        <p:blipFill>
          <a:blip r:embed="rId2"/>
          <a:stretch>
            <a:fillRect/>
          </a:stretch>
        </p:blipFill>
        <p:spPr>
          <a:xfrm>
            <a:off x="2566987" y="1162050"/>
            <a:ext cx="7058025" cy="4533900"/>
          </a:xfrm>
          <a:prstGeom prst="rect">
            <a:avLst/>
          </a:prstGeom>
        </p:spPr>
      </p:pic>
    </p:spTree>
    <p:extLst>
      <p:ext uri="{BB962C8B-B14F-4D97-AF65-F5344CB8AC3E}">
        <p14:creationId xmlns:p14="http://schemas.microsoft.com/office/powerpoint/2010/main" val="1286748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6042" y="1102368"/>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43937" y="33471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98791" y="495340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6042" y="44344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67748" y="5406201"/>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68468" y="241523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43937" y="2881977"/>
            <a:ext cx="2227050" cy="360040"/>
          </a:xfrm>
          <a:prstGeom prst="roundRect">
            <a:avLst/>
          </a:prstGeom>
          <a:solidFill>
            <a:srgbClr val="A50021"/>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15" name="Flowchart: Alternate Process 14"/>
          <p:cNvSpPr/>
          <p:nvPr/>
        </p:nvSpPr>
        <p:spPr>
          <a:xfrm>
            <a:off x="9522823" y="5672126"/>
            <a:ext cx="2134674" cy="855009"/>
          </a:xfrm>
          <a:prstGeom prst="flowChartAlternateProcess">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BUZZ IN</a:t>
            </a:r>
          </a:p>
        </p:txBody>
      </p:sp>
      <p:pic>
        <p:nvPicPr>
          <p:cNvPr id="16" name="1 MINUTE COUNTDOWN TIMER (60 SECONDS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641486" y="1995757"/>
            <a:ext cx="1336507" cy="751785"/>
          </a:xfrm>
          <a:prstGeom prst="rect">
            <a:avLst/>
          </a:prstGeom>
        </p:spPr>
      </p:pic>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/2/ 2025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p>
        </p:txBody>
      </p:sp>
      <p:sp>
        <p:nvSpPr>
          <p:cNvPr id="3" name="TextBox 2"/>
          <p:cNvSpPr txBox="1"/>
          <p:nvPr/>
        </p:nvSpPr>
        <p:spPr>
          <a:xfrm>
            <a:off x="2339975" y="2640965"/>
            <a:ext cx="8300720" cy="2861310"/>
          </a:xfrm>
          <a:prstGeom prst="rect">
            <a:avLst/>
          </a:prstGeom>
          <a:noFill/>
        </p:spPr>
        <p:txBody>
          <a:bodyPr wrap="square" rtlCol="0">
            <a:spAutoFit/>
          </a:bodyPr>
          <a:lstStyle/>
          <a:p>
            <a:r>
              <a:rPr lang="en-US" altLang="en-US" sz="2000" b="1" dirty="0"/>
              <a:t>Imagine that you just invented a device that helps students stay focused while studying. In 60 seconds, decide:</a:t>
            </a:r>
          </a:p>
          <a:p>
            <a:endParaRPr lang="en-US" altLang="en-US" sz="2000" b="1" dirty="0"/>
          </a:p>
          <a:p>
            <a:r>
              <a:rPr lang="en-US" altLang="en-US" sz="2000" b="1" dirty="0"/>
              <a:t>What does the device do?</a:t>
            </a:r>
          </a:p>
          <a:p>
            <a:endParaRPr lang="en-US" altLang="en-US" sz="2000" b="1" dirty="0"/>
          </a:p>
          <a:p>
            <a:r>
              <a:rPr lang="en-US" altLang="en-US" sz="2000" b="1" dirty="0"/>
              <a:t>What problem does it solve?</a:t>
            </a:r>
          </a:p>
          <a:p>
            <a:endParaRPr lang="en-US" altLang="en-US" sz="2000" b="1" dirty="0"/>
          </a:p>
          <a:p>
            <a:r>
              <a:rPr lang="en-US" altLang="en-US" sz="2000" b="1" dirty="0"/>
              <a:t>Who would invest in it?</a:t>
            </a:r>
          </a:p>
          <a:p>
            <a:endParaRPr lang="en-US" altLang="en-US" sz="2000" b="1" dirty="0"/>
          </a:p>
        </p:txBody>
      </p:sp>
      <p:sp>
        <p:nvSpPr>
          <p:cNvPr id="4" name="TextBox 3"/>
          <p:cNvSpPr txBox="1"/>
          <p:nvPr/>
        </p:nvSpPr>
        <p:spPr>
          <a:xfrm>
            <a:off x="2570439" y="1298732"/>
            <a:ext cx="4992121"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CRITICAL THINKING</a:t>
            </a:r>
            <a:endParaRPr lang="ar-JO"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2625" y="3429000"/>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1520" y="390510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539070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61520" y="48830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115209" y="237111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51023" y="287676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791" y="59159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5" name="TextBox 4"/>
          <p:cNvSpPr txBox="1"/>
          <p:nvPr/>
        </p:nvSpPr>
        <p:spPr>
          <a:xfrm>
            <a:off x="2457578" y="2679632"/>
            <a:ext cx="5859676" cy="3416320"/>
          </a:xfrm>
          <a:prstGeom prst="rect">
            <a:avLst/>
          </a:prstGeom>
          <a:noFill/>
        </p:spPr>
        <p:txBody>
          <a:bodyPr wrap="square" lIns="91440" tIns="45720" rIns="91440" bIns="45720" anchor="t">
            <a:spAutoFit/>
          </a:bodyPr>
          <a:lstStyle/>
          <a:p>
            <a:pPr marL="0" lvl="0" indent="0" algn="l"/>
            <a:r>
              <a:rPr lang="en-US" sz="2400" b="1" dirty="0">
                <a:latin typeface="Times New Roman" panose="02020603050405020304" pitchFamily="18" charset="0"/>
                <a:cs typeface="Times New Roman" panose="02020603050405020304" pitchFamily="18" charset="0"/>
              </a:rPr>
              <a:t>(1)  What is the greatest invention of the year?</a:t>
            </a:r>
          </a:p>
          <a:p>
            <a:pPr marL="0" lvl="0" indent="0" algn="l"/>
            <a:r>
              <a:rPr lang="en-US" sz="2400" b="1" dirty="0">
                <a:latin typeface="Times New Roman" panose="02020603050405020304" pitchFamily="18" charset="0"/>
                <a:cs typeface="Times New Roman" panose="02020603050405020304" pitchFamily="18" charset="0"/>
              </a:rPr>
              <a:t>(2 ) What do you think an inventor’s life is like?</a:t>
            </a:r>
          </a:p>
          <a:p>
            <a:pPr marL="0" lvl="0" indent="0" algn="l"/>
            <a:r>
              <a:rPr lang="en-US" sz="2400" b="1" dirty="0">
                <a:latin typeface="Times New Roman" panose="02020603050405020304" pitchFamily="18" charset="0"/>
                <a:cs typeface="Times New Roman" panose="02020603050405020304" pitchFamily="18" charset="0"/>
              </a:rPr>
              <a:t>(3)  What is the world’s most dangerous invention?</a:t>
            </a:r>
          </a:p>
          <a:p>
            <a:pPr marL="342900" lvl="0" indent="-342900" algn="l">
              <a:buAutoNum type="arabicParenBoth" startAt="4"/>
            </a:pPr>
            <a:r>
              <a:rPr lang="en-US" sz="2400" b="1" dirty="0">
                <a:latin typeface="Times New Roman"/>
                <a:cs typeface="Times New Roman"/>
              </a:rPr>
              <a:t>What is the coolest invention ever?</a:t>
            </a:r>
            <a:endParaRPr lang="en-US" sz="2400" b="1" dirty="0">
              <a:latin typeface="Times New Roman" panose="02020603050405020304" pitchFamily="18" charset="0"/>
              <a:cs typeface="Times New Roman" panose="02020603050405020304" pitchFamily="18" charset="0"/>
            </a:endParaRPr>
          </a:p>
          <a:p>
            <a:pPr marL="342900" lvl="0" indent="-342900" algn="l">
              <a:buAutoNum type="arabicParenBoth" startAt="4"/>
            </a:pPr>
            <a:r>
              <a:rPr lang="en-US" sz="2400" b="1" dirty="0">
                <a:latin typeface="Times New Roman" panose="02020603050405020304" pitchFamily="18" charset="0"/>
                <a:cs typeface="Times New Roman" panose="02020603050405020304" pitchFamily="18" charset="0"/>
              </a:rPr>
              <a:t>Have you ever thought about inventing  anything?</a:t>
            </a:r>
          </a:p>
        </p:txBody>
      </p:sp>
      <p:sp>
        <p:nvSpPr>
          <p:cNvPr id="7" name="Rectangle 6"/>
          <p:cNvSpPr/>
          <p:nvPr/>
        </p:nvSpPr>
        <p:spPr>
          <a:xfrm>
            <a:off x="2653541" y="1530220"/>
            <a:ext cx="3215413" cy="774784"/>
          </a:xfrm>
          <a:prstGeom prst="rect">
            <a:avLst/>
          </a:prstGeom>
          <a:solidFill>
            <a:srgbClr val="333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SPEAKING</a:t>
            </a:r>
          </a:p>
        </p:txBody>
      </p:sp>
      <p:grpSp>
        <p:nvGrpSpPr>
          <p:cNvPr id="11" name="Group 10"/>
          <p:cNvGrpSpPr/>
          <p:nvPr/>
        </p:nvGrpSpPr>
        <p:grpSpPr>
          <a:xfrm>
            <a:off x="9823781" y="1323656"/>
            <a:ext cx="1261271" cy="716434"/>
            <a:chOff x="7446246" y="205862"/>
            <a:chExt cx="1544854" cy="691058"/>
          </a:xfrm>
        </p:grpSpPr>
        <p:sp>
          <p:nvSpPr>
            <p:cNvPr id="9"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pic>
        <p:nvPicPr>
          <p:cNvPr id="1026" name="Picture 2" descr="Spotlight Classrooms: Kagan 101: Round ...">
            <a:extLst>
              <a:ext uri="{FF2B5EF4-FFF2-40B4-BE49-F238E27FC236}">
                <a16:creationId xmlns:a16="http://schemas.microsoft.com/office/drawing/2014/main" id="{5B5F8A2E-1D80-4D97-AC0E-8384E5CF0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878" y="2731155"/>
            <a:ext cx="4005548" cy="3615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21505" y="3338051"/>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55730" y="3802341"/>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40452" y="495944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9644" y="543120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98791" y="230462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44199" y="2825415"/>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19   / 2/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 name="TextBox 2"/>
          <p:cNvSpPr txBox="1"/>
          <p:nvPr/>
        </p:nvSpPr>
        <p:spPr>
          <a:xfrm>
            <a:off x="3582044" y="1475776"/>
            <a:ext cx="7322065" cy="830997"/>
          </a:xfrm>
          <a:prstGeom prst="rect">
            <a:avLst/>
          </a:prstGeom>
          <a:noFill/>
        </p:spPr>
        <p:txBody>
          <a:bodyPr wrap="square" rtlCol="0">
            <a:spAutoFit/>
          </a:bodyPr>
          <a:lstStyle/>
          <a:p>
            <a:pPr algn="l"/>
            <a:r>
              <a:rPr lang="en-US" sz="4800" b="1" dirty="0"/>
              <a:t>Equipment Vs Device</a:t>
            </a:r>
          </a:p>
        </p:txBody>
      </p:sp>
      <p:pic>
        <p:nvPicPr>
          <p:cNvPr id="6" name="Picture 5"/>
          <p:cNvPicPr>
            <a:picLocks noChangeAspect="1"/>
          </p:cNvPicPr>
          <p:nvPr/>
        </p:nvPicPr>
        <p:blipFill>
          <a:blip r:embed="rId4"/>
          <a:stretch>
            <a:fillRect/>
          </a:stretch>
        </p:blipFill>
        <p:spPr>
          <a:xfrm>
            <a:off x="6042384" y="2710243"/>
            <a:ext cx="4861725" cy="3609050"/>
          </a:xfrm>
          <a:prstGeom prst="rect">
            <a:avLst/>
          </a:prstGeom>
        </p:spPr>
      </p:pic>
      <p:grpSp>
        <p:nvGrpSpPr>
          <p:cNvPr id="10" name="Group 9"/>
          <p:cNvGrpSpPr/>
          <p:nvPr/>
        </p:nvGrpSpPr>
        <p:grpSpPr>
          <a:xfrm>
            <a:off x="9851773" y="1444954"/>
            <a:ext cx="1261271" cy="716434"/>
            <a:chOff x="7446246" y="205862"/>
            <a:chExt cx="1544854" cy="691058"/>
          </a:xfrm>
        </p:grpSpPr>
        <p:sp>
          <p:nvSpPr>
            <p:cNvPr id="8"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01:30 minutes</a:t>
              </a:r>
            </a:p>
          </p:txBody>
        </p:sp>
      </p:grpSp>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21505" y="3338051"/>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55730" y="3802341"/>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40452" y="495944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9644" y="543120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98791" y="230462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44199" y="2825415"/>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19   / 2/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10" name="Group 9"/>
          <p:cNvGrpSpPr/>
          <p:nvPr/>
        </p:nvGrpSpPr>
        <p:grpSpPr>
          <a:xfrm>
            <a:off x="9851773" y="1444954"/>
            <a:ext cx="1261271" cy="716434"/>
            <a:chOff x="7446246" y="205862"/>
            <a:chExt cx="1544854" cy="691058"/>
          </a:xfrm>
        </p:grpSpPr>
        <p:sp>
          <p:nvSpPr>
            <p:cNvPr id="8"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02:30 minutes</a:t>
              </a:r>
            </a:p>
          </p:txBody>
        </p:sp>
      </p:grpSp>
      <p:sp>
        <p:nvSpPr>
          <p:cNvPr id="4" name="TextBox 3"/>
          <p:cNvSpPr txBox="1"/>
          <p:nvPr/>
        </p:nvSpPr>
        <p:spPr>
          <a:xfrm>
            <a:off x="2677493" y="1977724"/>
            <a:ext cx="8513626" cy="3785652"/>
          </a:xfrm>
          <a:prstGeom prst="rect">
            <a:avLst/>
          </a:prstGeom>
          <a:noFill/>
        </p:spPr>
        <p:txBody>
          <a:bodyPr wrap="square">
            <a:spAutoFit/>
          </a:bodyPr>
          <a:lstStyle/>
          <a:p>
            <a:pPr>
              <a:buFont typeface="Arial" panose="020B0604020202020204" pitchFamily="34" charset="0"/>
              <a:buChar char="•"/>
            </a:pPr>
            <a:r>
              <a:rPr lang="en-US" sz="2400" b="1" dirty="0"/>
              <a:t>Equipment</a:t>
            </a:r>
            <a:r>
              <a:rPr lang="en-US" sz="2400" dirty="0"/>
              <a:t> → refers to a </a:t>
            </a:r>
            <a:r>
              <a:rPr lang="en-US" sz="2400" b="1" dirty="0"/>
              <a:t>set or group of tools or machines</a:t>
            </a:r>
            <a:r>
              <a:rPr lang="en-US" sz="2400" dirty="0"/>
              <a:t> used for a specific purpose.</a:t>
            </a:r>
            <a:br>
              <a:rPr lang="en-US" sz="2400" dirty="0"/>
            </a:br>
            <a:r>
              <a:rPr lang="en-US" sz="2400" dirty="0"/>
              <a:t>🧰 </a:t>
            </a:r>
            <a:r>
              <a:rPr lang="en-US" sz="2400" i="1" dirty="0"/>
              <a:t>Example:</a:t>
            </a:r>
            <a:r>
              <a:rPr lang="en-US" sz="2400" dirty="0"/>
              <a:t> The gym has new fitness equipment.</a:t>
            </a:r>
            <a:br>
              <a:rPr lang="en-US" sz="2400" dirty="0"/>
            </a:br>
            <a:r>
              <a:rPr lang="en-US" sz="2400" dirty="0"/>
              <a:t>(It includes several things: treadmills, weights, mats, etc.)</a:t>
            </a:r>
          </a:p>
          <a:p>
            <a:pPr>
              <a:buFont typeface="Arial" panose="020B0604020202020204" pitchFamily="34" charset="0"/>
              <a:buChar char="•"/>
            </a:pPr>
            <a:r>
              <a:rPr lang="en-US" sz="2400" b="1" dirty="0"/>
              <a:t>Device</a:t>
            </a:r>
            <a:r>
              <a:rPr lang="en-US" sz="2400" dirty="0"/>
              <a:t> → means a </a:t>
            </a:r>
            <a:r>
              <a:rPr lang="en-US" sz="2400" b="1" dirty="0"/>
              <a:t>single tool or machine</a:t>
            </a:r>
            <a:r>
              <a:rPr lang="en-US" sz="2400" dirty="0"/>
              <a:t>, usually electronic, made for a specific function.</a:t>
            </a:r>
            <a:br>
              <a:rPr lang="en-US" sz="2400" dirty="0"/>
            </a:br>
            <a:r>
              <a:rPr lang="en-US" sz="2400" dirty="0"/>
              <a:t>📱 </a:t>
            </a:r>
            <a:r>
              <a:rPr lang="en-US" sz="2400" i="1" dirty="0"/>
              <a:t>Example:</a:t>
            </a:r>
            <a:r>
              <a:rPr lang="en-US" sz="2400" dirty="0"/>
              <a:t> A smartphone is an electronic device.</a:t>
            </a:r>
          </a:p>
          <a:p>
            <a:r>
              <a:rPr lang="en-US" sz="2400" dirty="0"/>
              <a:t>✅ </a:t>
            </a:r>
            <a:r>
              <a:rPr lang="en-US" sz="2400" b="1" dirty="0"/>
              <a:t>In short:</a:t>
            </a:r>
            <a:endParaRPr lang="en-US" sz="2400" dirty="0"/>
          </a:p>
          <a:p>
            <a:pPr>
              <a:buFont typeface="Arial" panose="020B0604020202020204" pitchFamily="34" charset="0"/>
              <a:buChar char="•"/>
            </a:pPr>
            <a:r>
              <a:rPr lang="en-US" sz="2400" i="1" dirty="0"/>
              <a:t>Equipment</a:t>
            </a:r>
            <a:r>
              <a:rPr lang="en-US" sz="2400" dirty="0"/>
              <a:t> = a collection of tools.</a:t>
            </a:r>
          </a:p>
          <a:p>
            <a:pPr>
              <a:buFont typeface="Arial" panose="020B0604020202020204" pitchFamily="34" charset="0"/>
              <a:buChar char="•"/>
            </a:pPr>
            <a:r>
              <a:rPr lang="en-US" sz="2400" i="1" dirty="0"/>
              <a:t>Device</a:t>
            </a:r>
            <a:r>
              <a:rPr lang="en-US" sz="2400" dirty="0"/>
              <a:t> = one specific tool.</a:t>
            </a:r>
          </a:p>
        </p:txBody>
      </p:sp>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21505" y="3338051"/>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55730" y="3802341"/>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40452" y="495944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9644" y="543120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98791" y="230462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44199" y="2825415"/>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66577" y="589539"/>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19   / 2/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10" name="Group 9"/>
          <p:cNvGrpSpPr/>
          <p:nvPr/>
        </p:nvGrpSpPr>
        <p:grpSpPr>
          <a:xfrm>
            <a:off x="9851773" y="1444954"/>
            <a:ext cx="1261271" cy="716434"/>
            <a:chOff x="7446246" y="205862"/>
            <a:chExt cx="1544854" cy="691058"/>
          </a:xfrm>
        </p:grpSpPr>
        <p:sp>
          <p:nvSpPr>
            <p:cNvPr id="8"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02:30 minutes</a:t>
              </a:r>
            </a:p>
          </p:txBody>
        </p:sp>
      </p:grpSp>
      <p:sp>
        <p:nvSpPr>
          <p:cNvPr id="4" name="Google Shape;433;p40"/>
          <p:cNvSpPr txBox="1"/>
          <p:nvPr/>
        </p:nvSpPr>
        <p:spPr>
          <a:xfrm>
            <a:off x="2488754" y="2264196"/>
            <a:ext cx="77040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a:t>Here are examples of </a:t>
            </a:r>
            <a:r>
              <a:rPr lang="en-US" sz="4000" u="sng" dirty="0">
                <a:solidFill>
                  <a:srgbClr val="3333FF"/>
                </a:solidFill>
              </a:rPr>
              <a:t>equipment</a:t>
            </a:r>
          </a:p>
        </p:txBody>
      </p:sp>
      <p:sp>
        <p:nvSpPr>
          <p:cNvPr id="6" name="Google Shape;437;p40"/>
          <p:cNvSpPr txBox="1"/>
          <p:nvPr/>
        </p:nvSpPr>
        <p:spPr>
          <a:xfrm>
            <a:off x="5329366" y="3452569"/>
            <a:ext cx="2175300" cy="66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dirty="0"/>
              <a:t>Kitchen</a:t>
            </a:r>
            <a:r>
              <a:rPr lang="en-US" dirty="0"/>
              <a:t> </a:t>
            </a:r>
          </a:p>
        </p:txBody>
      </p:sp>
      <p:sp>
        <p:nvSpPr>
          <p:cNvPr id="11" name="Google Shape;438;p40"/>
          <p:cNvSpPr txBox="1"/>
          <p:nvPr/>
        </p:nvSpPr>
        <p:spPr>
          <a:xfrm>
            <a:off x="2418083" y="3567895"/>
            <a:ext cx="2175300" cy="66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dirty="0"/>
              <a:t>Gym</a:t>
            </a:r>
            <a:r>
              <a:rPr lang="en-US" b="1" dirty="0"/>
              <a:t> </a:t>
            </a:r>
          </a:p>
        </p:txBody>
      </p:sp>
      <p:sp>
        <p:nvSpPr>
          <p:cNvPr id="13" name="Google Shape;439;p40"/>
          <p:cNvSpPr txBox="1"/>
          <p:nvPr/>
        </p:nvSpPr>
        <p:spPr>
          <a:xfrm>
            <a:off x="8360229" y="3251400"/>
            <a:ext cx="2751643" cy="66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b="1" dirty="0"/>
              <a:t>Constructions</a:t>
            </a:r>
            <a:r>
              <a:rPr lang="en-US" dirty="0"/>
              <a:t> </a:t>
            </a:r>
          </a:p>
        </p:txBody>
      </p:sp>
      <p:pic>
        <p:nvPicPr>
          <p:cNvPr id="15" name="Picture 14"/>
          <p:cNvPicPr>
            <a:picLocks noChangeAspect="1"/>
          </p:cNvPicPr>
          <p:nvPr/>
        </p:nvPicPr>
        <p:blipFill>
          <a:blip r:embed="rId4"/>
          <a:stretch>
            <a:fillRect/>
          </a:stretch>
        </p:blipFill>
        <p:spPr>
          <a:xfrm>
            <a:off x="2399597" y="4415038"/>
            <a:ext cx="2632521" cy="2282975"/>
          </a:xfrm>
          <a:prstGeom prst="rect">
            <a:avLst/>
          </a:prstGeom>
        </p:spPr>
      </p:pic>
      <p:pic>
        <p:nvPicPr>
          <p:cNvPr id="17" name="Picture 16"/>
          <p:cNvPicPr>
            <a:picLocks noChangeAspect="1"/>
          </p:cNvPicPr>
          <p:nvPr/>
        </p:nvPicPr>
        <p:blipFill>
          <a:blip r:embed="rId5"/>
          <a:stretch>
            <a:fillRect/>
          </a:stretch>
        </p:blipFill>
        <p:spPr>
          <a:xfrm>
            <a:off x="5347838" y="4291608"/>
            <a:ext cx="2393321" cy="2279197"/>
          </a:xfrm>
          <a:prstGeom prst="rect">
            <a:avLst/>
          </a:prstGeom>
        </p:spPr>
      </p:pic>
      <p:pic>
        <p:nvPicPr>
          <p:cNvPr id="19" name="Picture 18"/>
          <p:cNvPicPr>
            <a:picLocks noChangeAspect="1"/>
          </p:cNvPicPr>
          <p:nvPr/>
        </p:nvPicPr>
        <p:blipFill>
          <a:blip r:embed="rId6"/>
          <a:stretch>
            <a:fillRect/>
          </a:stretch>
        </p:blipFill>
        <p:spPr>
          <a:xfrm>
            <a:off x="8686268" y="4073057"/>
            <a:ext cx="2275025" cy="245407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nodeType="clickEffect">
                                  <p:stCondLst>
                                    <p:cond delay="0"/>
                                  </p:stCondLst>
                                  <p:childTnLst>
                                    <p:animEffect transition="out" filter="checkerboard(across)">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21505" y="3338051"/>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55730" y="3802341"/>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40452" y="495944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9644" y="543120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98791" y="230462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44199" y="2825415"/>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19   / 2/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10" name="Group 9"/>
          <p:cNvGrpSpPr/>
          <p:nvPr/>
        </p:nvGrpSpPr>
        <p:grpSpPr>
          <a:xfrm>
            <a:off x="9851773" y="1444954"/>
            <a:ext cx="1261271" cy="716434"/>
            <a:chOff x="7446246" y="205862"/>
            <a:chExt cx="1544854" cy="691058"/>
          </a:xfrm>
        </p:grpSpPr>
        <p:sp>
          <p:nvSpPr>
            <p:cNvPr id="8"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02:30 minutes</a:t>
              </a:r>
            </a:p>
          </p:txBody>
        </p:sp>
      </p:grpSp>
      <p:sp>
        <p:nvSpPr>
          <p:cNvPr id="4" name="Google Shape;796;p58"/>
          <p:cNvSpPr txBox="1"/>
          <p:nvPr/>
        </p:nvSpPr>
        <p:spPr>
          <a:xfrm>
            <a:off x="2484324" y="1902079"/>
            <a:ext cx="77040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dirty="0"/>
              <a:t>DEVICES</a:t>
            </a:r>
          </a:p>
        </p:txBody>
      </p:sp>
      <p:sp>
        <p:nvSpPr>
          <p:cNvPr id="6" name="Google Shape;797;p58"/>
          <p:cNvSpPr txBox="1"/>
          <p:nvPr/>
        </p:nvSpPr>
        <p:spPr>
          <a:xfrm>
            <a:off x="6894152" y="5124405"/>
            <a:ext cx="25056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a:t>You can speak a bit about this person here</a:t>
            </a:r>
            <a:endParaRPr lang="en-US" dirty="0"/>
          </a:p>
        </p:txBody>
      </p:sp>
      <p:pic>
        <p:nvPicPr>
          <p:cNvPr id="11" name="Google Shape;799;p58"/>
          <p:cNvPicPr preferRelativeResize="0"/>
          <p:nvPr/>
        </p:nvPicPr>
        <p:blipFill>
          <a:blip r:embed="rId4"/>
          <a:stretch>
            <a:fillRect/>
          </a:stretch>
        </p:blipFill>
        <p:spPr>
          <a:xfrm flipH="1">
            <a:off x="9568631" y="5697117"/>
            <a:ext cx="212303" cy="362087"/>
          </a:xfrm>
          <a:prstGeom prst="rect">
            <a:avLst/>
          </a:prstGeom>
          <a:noFill/>
          <a:ln>
            <a:noFill/>
          </a:ln>
        </p:spPr>
      </p:pic>
      <p:pic>
        <p:nvPicPr>
          <p:cNvPr id="13" name="Picture 12"/>
          <p:cNvPicPr>
            <a:picLocks noChangeAspect="1"/>
          </p:cNvPicPr>
          <p:nvPr/>
        </p:nvPicPr>
        <p:blipFill>
          <a:blip r:embed="rId5"/>
          <a:stretch>
            <a:fillRect/>
          </a:stretch>
        </p:blipFill>
        <p:spPr>
          <a:xfrm>
            <a:off x="2335837" y="2796933"/>
            <a:ext cx="2857500" cy="1600200"/>
          </a:xfrm>
          <a:prstGeom prst="rect">
            <a:avLst/>
          </a:prstGeom>
        </p:spPr>
      </p:pic>
      <p:pic>
        <p:nvPicPr>
          <p:cNvPr id="15" name="Picture 14"/>
          <p:cNvPicPr>
            <a:picLocks noChangeAspect="1"/>
          </p:cNvPicPr>
          <p:nvPr/>
        </p:nvPicPr>
        <p:blipFill>
          <a:blip r:embed="rId6"/>
          <a:stretch>
            <a:fillRect/>
          </a:stretch>
        </p:blipFill>
        <p:spPr>
          <a:xfrm>
            <a:off x="5388993" y="2796932"/>
            <a:ext cx="5255288" cy="3262271"/>
          </a:xfrm>
          <a:prstGeom prst="rect">
            <a:avLst/>
          </a:prstGeom>
        </p:spPr>
      </p:pic>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 2025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pic>
        <p:nvPicPr>
          <p:cNvPr id="33" name="2 MINUTE TIMER - COUNTDOWN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23834" y="1195248"/>
            <a:ext cx="1652406" cy="929478"/>
          </a:xfrm>
          <a:prstGeom prst="rect">
            <a:avLst/>
          </a:prstGeom>
        </p:spPr>
      </p:pic>
      <p:sp>
        <p:nvSpPr>
          <p:cNvPr id="6" name="Rectangle 5"/>
          <p:cNvSpPr/>
          <p:nvPr/>
        </p:nvSpPr>
        <p:spPr>
          <a:xfrm>
            <a:off x="2442878" y="1782677"/>
            <a:ext cx="7025985" cy="3785652"/>
          </a:xfrm>
          <a:prstGeom prst="rect">
            <a:avLst/>
          </a:prstGeom>
        </p:spPr>
        <p:txBody>
          <a:bodyPr wrap="square">
            <a:spAutoFit/>
          </a:bodyPr>
          <a:lstStyle/>
          <a:p>
            <a:pPr fontAlgn="base"/>
            <a:r>
              <a:rPr lang="en-US" sz="2000" dirty="0">
                <a:solidFill>
                  <a:srgbClr val="1E1E1E"/>
                </a:solidFill>
                <a:latin typeface="Times New Roman" panose="02020603050405020304" pitchFamily="18" charset="0"/>
                <a:cs typeface="Times New Roman" panose="02020603050405020304" pitchFamily="18" charset="0"/>
              </a:rPr>
              <a:t>1-  The company developed a new security ________ to protect their data .</a:t>
            </a:r>
          </a:p>
          <a:p>
            <a:pPr fontAlgn="base"/>
            <a:endParaRPr lang="en-US" sz="2000" dirty="0">
              <a:solidFill>
                <a:srgbClr val="1E1E1E"/>
              </a:solidFill>
              <a:latin typeface="Times New Roman" panose="02020603050405020304" pitchFamily="18" charset="0"/>
              <a:cs typeface="Times New Roman" panose="02020603050405020304" pitchFamily="18" charset="0"/>
            </a:endParaRPr>
          </a:p>
          <a:p>
            <a:pPr fontAlgn="base"/>
            <a:r>
              <a:rPr lang="en-US" sz="2000" dirty="0">
                <a:solidFill>
                  <a:srgbClr val="1E1E1E"/>
                </a:solidFill>
                <a:latin typeface="Times New Roman" panose="02020603050405020304" pitchFamily="18" charset="0"/>
                <a:cs typeface="Times New Roman" panose="02020603050405020304" pitchFamily="18" charset="0"/>
              </a:rPr>
              <a:t>3- The photographer packed his _____________ for the photo shoot.</a:t>
            </a:r>
          </a:p>
          <a:p>
            <a:pPr fontAlgn="base"/>
            <a:endParaRPr lang="en-US" sz="2000" dirty="0">
              <a:solidFill>
                <a:srgbClr val="1E1E1E"/>
              </a:solidFill>
              <a:latin typeface="Times New Roman" panose="02020603050405020304" pitchFamily="18" charset="0"/>
              <a:cs typeface="Times New Roman" panose="02020603050405020304" pitchFamily="18" charset="0"/>
            </a:endParaRPr>
          </a:p>
          <a:p>
            <a:pPr fontAlgn="base"/>
            <a:r>
              <a:rPr lang="en-US" sz="2000" dirty="0">
                <a:solidFill>
                  <a:srgbClr val="1E1E1E"/>
                </a:solidFill>
                <a:latin typeface="Times New Roman" panose="02020603050405020304" pitchFamily="18" charset="0"/>
                <a:cs typeface="Times New Roman" panose="02020603050405020304" pitchFamily="18" charset="0"/>
              </a:rPr>
              <a:t>4- The doctor used a medical _________ to monitor the patient’s heart rate.</a:t>
            </a:r>
          </a:p>
          <a:p>
            <a:pPr fontAlgn="base"/>
            <a:endParaRPr lang="en-US" sz="2000" dirty="0">
              <a:solidFill>
                <a:srgbClr val="1E1E1E"/>
              </a:solidFill>
              <a:latin typeface="Times New Roman" panose="02020603050405020304" pitchFamily="18" charset="0"/>
              <a:cs typeface="Times New Roman" panose="02020603050405020304" pitchFamily="18" charset="0"/>
            </a:endParaRPr>
          </a:p>
          <a:p>
            <a:pPr fontAlgn="base"/>
            <a:r>
              <a:rPr lang="en-US" sz="2000" dirty="0">
                <a:solidFill>
                  <a:srgbClr val="1E1E1E"/>
                </a:solidFill>
                <a:latin typeface="Times New Roman" panose="02020603050405020304" pitchFamily="18" charset="0"/>
                <a:cs typeface="Times New Roman" panose="02020603050405020304" pitchFamily="18" charset="0"/>
              </a:rPr>
              <a:t>5- The hearing aid is a _________ that helps people with hearing loss hear better.</a:t>
            </a:r>
          </a:p>
          <a:p>
            <a:pPr fontAlgn="base">
              <a:buFont typeface="Arial" panose="020B0604020202020204" pitchFamily="34" charset="0"/>
              <a:buChar char="•"/>
            </a:pPr>
            <a:endParaRPr lang="en-US" sz="2000" dirty="0">
              <a:solidFill>
                <a:srgbClr val="1E1E1E"/>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7"/>
          <a:stretch>
            <a:fillRect/>
          </a:stretch>
        </p:blipFill>
        <p:spPr>
          <a:xfrm>
            <a:off x="10713908" y="2333004"/>
            <a:ext cx="1200287" cy="1127856"/>
          </a:xfrm>
          <a:prstGeom prst="rect">
            <a:avLst/>
          </a:prstGeom>
        </p:spPr>
      </p:pic>
      <p:pic>
        <p:nvPicPr>
          <p:cNvPr id="10" name="Picture 9"/>
          <p:cNvPicPr>
            <a:picLocks noChangeAspect="1"/>
          </p:cNvPicPr>
          <p:nvPr/>
        </p:nvPicPr>
        <p:blipFill>
          <a:blip r:embed="rId8"/>
          <a:stretch>
            <a:fillRect/>
          </a:stretch>
        </p:blipFill>
        <p:spPr>
          <a:xfrm>
            <a:off x="9012807" y="2463140"/>
            <a:ext cx="975145" cy="975145"/>
          </a:xfrm>
          <a:prstGeom prst="rect">
            <a:avLst/>
          </a:prstGeom>
        </p:spPr>
      </p:pic>
      <p:pic>
        <p:nvPicPr>
          <p:cNvPr id="12" name="Picture 11"/>
          <p:cNvPicPr>
            <a:picLocks noChangeAspect="1"/>
          </p:cNvPicPr>
          <p:nvPr/>
        </p:nvPicPr>
        <p:blipFill>
          <a:blip r:embed="rId9"/>
          <a:stretch>
            <a:fillRect/>
          </a:stretch>
        </p:blipFill>
        <p:spPr>
          <a:xfrm>
            <a:off x="9995574" y="3520514"/>
            <a:ext cx="1096950" cy="1096950"/>
          </a:xfrm>
          <a:prstGeom prst="rect">
            <a:avLst/>
          </a:prstGeom>
        </p:spPr>
      </p:pic>
      <p:pic>
        <p:nvPicPr>
          <p:cNvPr id="14" name="Picture 13"/>
          <p:cNvPicPr>
            <a:picLocks noChangeAspect="1"/>
          </p:cNvPicPr>
          <p:nvPr/>
        </p:nvPicPr>
        <p:blipFill>
          <a:blip r:embed="rId10"/>
          <a:stretch>
            <a:fillRect/>
          </a:stretch>
        </p:blipFill>
        <p:spPr>
          <a:xfrm>
            <a:off x="7852360" y="5841150"/>
            <a:ext cx="997165" cy="997165"/>
          </a:xfrm>
          <a:prstGeom prst="rect">
            <a:avLst/>
          </a:prstGeom>
        </p:spPr>
      </p:pic>
      <p:pic>
        <p:nvPicPr>
          <p:cNvPr id="16" name="Picture 15"/>
          <p:cNvPicPr>
            <a:picLocks noChangeAspect="1"/>
          </p:cNvPicPr>
          <p:nvPr/>
        </p:nvPicPr>
        <p:blipFill>
          <a:blip r:embed="rId11"/>
          <a:stretch>
            <a:fillRect/>
          </a:stretch>
        </p:blipFill>
        <p:spPr>
          <a:xfrm>
            <a:off x="9355125" y="4634284"/>
            <a:ext cx="1445635" cy="1445635"/>
          </a:xfrm>
          <a:prstGeom prst="rect">
            <a:avLst/>
          </a:prstGeom>
        </p:spPr>
      </p:pic>
      <p:sp>
        <p:nvSpPr>
          <p:cNvPr id="20" name="Rectangle 19"/>
          <p:cNvSpPr/>
          <p:nvPr/>
        </p:nvSpPr>
        <p:spPr>
          <a:xfrm>
            <a:off x="5623212" y="3675503"/>
            <a:ext cx="945573" cy="342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lumMod val="75000"/>
                  </a:schemeClr>
                </a:solidFill>
              </a:rPr>
              <a:t>device</a:t>
            </a:r>
          </a:p>
        </p:txBody>
      </p:sp>
      <p:sp>
        <p:nvSpPr>
          <p:cNvPr id="22" name="Rectangle 21"/>
          <p:cNvSpPr/>
          <p:nvPr/>
        </p:nvSpPr>
        <p:spPr>
          <a:xfrm>
            <a:off x="5877789" y="2731420"/>
            <a:ext cx="1381991" cy="331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n w="0"/>
                <a:solidFill>
                  <a:schemeClr val="tx1"/>
                </a:solidFill>
                <a:effectLst>
                  <a:outerShdw blurRad="38100" dist="19050" dir="2700000" algn="tl" rotWithShape="0">
                    <a:schemeClr val="dk1">
                      <a:alpha val="40000"/>
                    </a:schemeClr>
                  </a:outerShdw>
                </a:effectLst>
              </a:rPr>
              <a:t>equipment</a:t>
            </a:r>
            <a:r>
              <a:rPr lang="en-US" dirty="0"/>
              <a:t> </a:t>
            </a:r>
          </a:p>
        </p:txBody>
      </p:sp>
      <p:sp>
        <p:nvSpPr>
          <p:cNvPr id="25" name="Rectangle 24"/>
          <p:cNvSpPr/>
          <p:nvPr/>
        </p:nvSpPr>
        <p:spPr>
          <a:xfrm>
            <a:off x="5150425" y="4612370"/>
            <a:ext cx="945573" cy="342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lumMod val="75000"/>
                  </a:schemeClr>
                </a:solidFill>
              </a:rPr>
              <a:t>device</a:t>
            </a:r>
          </a:p>
        </p:txBody>
      </p:sp>
      <p:sp>
        <p:nvSpPr>
          <p:cNvPr id="36" name="Rectangle 35">
            <a:extLst>
              <a:ext uri="{FF2B5EF4-FFF2-40B4-BE49-F238E27FC236}">
                <a16:creationId xmlns:a16="http://schemas.microsoft.com/office/drawing/2014/main" id="{9C2CBD62-BBB0-4515-9127-F4B8F8F36EA3}"/>
              </a:ext>
            </a:extLst>
          </p:cNvPr>
          <p:cNvSpPr/>
          <p:nvPr/>
        </p:nvSpPr>
        <p:spPr>
          <a:xfrm>
            <a:off x="6962539" y="1785721"/>
            <a:ext cx="945573" cy="342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lumMod val="75000"/>
                  </a:schemeClr>
                </a:solidFill>
              </a:rPr>
              <a:t>device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0"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3"/>
                                        </p:tgtEl>
                                      </p:cBhvr>
                                    </p:cmd>
                                  </p:childTnLst>
                                </p:cTn>
                              </p:par>
                            </p:childTnLst>
                          </p:cTn>
                        </p:par>
                      </p:childTnLst>
                    </p:cTn>
                  </p:par>
                </p:childTnLst>
              </p:cTn>
              <p:nextCondLst>
                <p:cond evt="onClick" delay="0">
                  <p:tgtEl>
                    <p:spTgt spid="33"/>
                  </p:tgtEl>
                </p:cond>
              </p:nextCondLst>
            </p:seq>
            <p:video>
              <p:cMediaNode vol="80000">
                <p:cTn id="30" fill="hold" display="0">
                  <p:stCondLst>
                    <p:cond delay="indefinite"/>
                  </p:stCondLst>
                </p:cTn>
                <p:tgtEl>
                  <p:spTgt spid="33"/>
                </p:tgtEl>
              </p:cMediaNode>
            </p:video>
          </p:childTnLst>
        </p:cTn>
      </p:par>
    </p:tnLst>
    <p:bldLst>
      <p:bldP spid="20" grpId="0" animBg="1"/>
      <p:bldP spid="22" grpId="0" animBg="1"/>
      <p:bldP spid="25"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a:solidFill>
            <a:srgbClr val="A50021"/>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641486" y="1179783"/>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01:30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5" name="Double Wave 44"/>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2" name="TextBox 1"/>
          <p:cNvSpPr txBox="1"/>
          <p:nvPr/>
        </p:nvSpPr>
        <p:spPr>
          <a:xfrm>
            <a:off x="2395515" y="1243256"/>
            <a:ext cx="2497603"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WARM UP</a:t>
            </a:r>
            <a:endParaRPr lang="ar-JO"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249" y="2004043"/>
            <a:ext cx="8915385" cy="4727132"/>
          </a:xfrm>
          <a:prstGeom prst="rect">
            <a:avLst/>
          </a:prstGeom>
        </p:spPr>
      </p:pic>
    </p:spTree>
    <p:extLst>
      <p:ext uri="{BB962C8B-B14F-4D97-AF65-F5344CB8AC3E}">
        <p14:creationId xmlns:p14="http://schemas.microsoft.com/office/powerpoint/2010/main" val="274235239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2CBC3D-17D6-4D6A-BFA3-227516A6CDCB}"/>
              </a:ext>
            </a:extLst>
          </p:cNvPr>
          <p:cNvSpPr txBox="1"/>
          <p:nvPr/>
        </p:nvSpPr>
        <p:spPr>
          <a:xfrm>
            <a:off x="1960536" y="1774556"/>
            <a:ext cx="6021092" cy="2554545"/>
          </a:xfrm>
          <a:prstGeom prst="rect">
            <a:avLst/>
          </a:prstGeom>
          <a:noFill/>
        </p:spPr>
        <p:txBody>
          <a:bodyPr wrap="square" rtlCol="0">
            <a:spAutoFit/>
          </a:bodyPr>
          <a:lstStyle/>
          <a:p>
            <a:pPr marL="514350" indent="-514350">
              <a:buAutoNum type="arabicPeriod"/>
            </a:pPr>
            <a:r>
              <a:rPr lang="en-US" sz="3200" b="1" dirty="0"/>
              <a:t>She  </a:t>
            </a:r>
            <a:r>
              <a:rPr lang="en-US" sz="3200" b="1" dirty="0">
                <a:highlight>
                  <a:srgbClr val="FFFF00"/>
                </a:highlight>
              </a:rPr>
              <a:t>patented</a:t>
            </a:r>
            <a:r>
              <a:rPr lang="en-US" sz="3200" b="1" dirty="0"/>
              <a:t> her idea to prevent others from copying it.</a:t>
            </a:r>
          </a:p>
          <a:p>
            <a:endParaRPr lang="en-US" sz="3200" b="1" dirty="0"/>
          </a:p>
          <a:p>
            <a:r>
              <a:rPr lang="en-US" sz="3200" b="1" dirty="0"/>
              <a:t>2. The company applied for a </a:t>
            </a:r>
            <a:r>
              <a:rPr lang="en-US" sz="3200" b="1" dirty="0">
                <a:highlight>
                  <a:srgbClr val="FFFF00"/>
                </a:highlight>
              </a:rPr>
              <a:t>patent</a:t>
            </a:r>
            <a:r>
              <a:rPr lang="en-US" sz="3200" b="1" dirty="0"/>
              <a:t> to protect its invention</a:t>
            </a:r>
          </a:p>
        </p:txBody>
      </p:sp>
      <p:sp>
        <p:nvSpPr>
          <p:cNvPr id="3" name="TextBox 2">
            <a:extLst>
              <a:ext uri="{FF2B5EF4-FFF2-40B4-BE49-F238E27FC236}">
                <a16:creationId xmlns:a16="http://schemas.microsoft.com/office/drawing/2014/main" id="{067B6570-FD05-40F3-908F-A3E1BC9CE1A7}"/>
              </a:ext>
            </a:extLst>
          </p:cNvPr>
          <p:cNvSpPr txBox="1"/>
          <p:nvPr/>
        </p:nvSpPr>
        <p:spPr>
          <a:xfrm>
            <a:off x="2789694" y="131736"/>
            <a:ext cx="4618495" cy="584775"/>
          </a:xfrm>
          <a:prstGeom prst="rect">
            <a:avLst/>
          </a:prstGeom>
          <a:noFill/>
        </p:spPr>
        <p:txBody>
          <a:bodyPr wrap="square" rtlCol="0">
            <a:spAutoFit/>
          </a:bodyPr>
          <a:lstStyle/>
          <a:p>
            <a:r>
              <a:rPr lang="en-US" sz="3200" dirty="0"/>
              <a:t>What’s the difference?</a:t>
            </a:r>
          </a:p>
        </p:txBody>
      </p:sp>
    </p:spTree>
    <p:extLst>
      <p:ext uri="{BB962C8B-B14F-4D97-AF65-F5344CB8AC3E}">
        <p14:creationId xmlns:p14="http://schemas.microsoft.com/office/powerpoint/2010/main" val="381470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B4DF2B-45EC-42A0-AC21-A7B833E0AF34}"/>
              </a:ext>
            </a:extLst>
          </p:cNvPr>
          <p:cNvSpPr txBox="1"/>
          <p:nvPr/>
        </p:nvSpPr>
        <p:spPr>
          <a:xfrm>
            <a:off x="1487837" y="1278610"/>
            <a:ext cx="6919994" cy="4524315"/>
          </a:xfrm>
          <a:prstGeom prst="rect">
            <a:avLst/>
          </a:prstGeom>
          <a:noFill/>
        </p:spPr>
        <p:txBody>
          <a:bodyPr wrap="square" rtlCol="0">
            <a:spAutoFit/>
          </a:bodyPr>
          <a:lstStyle/>
          <a:p>
            <a:r>
              <a:rPr lang="en-US" sz="3200" dirty="0"/>
              <a:t>Her ____________helped her finish the marathon despite the pain </a:t>
            </a:r>
          </a:p>
          <a:p>
            <a:endParaRPr lang="en-US" sz="3200" dirty="0"/>
          </a:p>
          <a:p>
            <a:endParaRPr lang="en-US" sz="3200" dirty="0"/>
          </a:p>
          <a:p>
            <a:r>
              <a:rPr lang="en-US" sz="3200" dirty="0"/>
              <a:t>The climbers held on _____________ to the rocky edge</a:t>
            </a:r>
          </a:p>
          <a:p>
            <a:endParaRPr lang="en-US" sz="3200" dirty="0"/>
          </a:p>
          <a:p>
            <a:r>
              <a:rPr lang="en-US" sz="3200" dirty="0"/>
              <a:t>He’s a ____________ negotiator who never accepts the first offer</a:t>
            </a:r>
          </a:p>
        </p:txBody>
      </p:sp>
      <p:sp>
        <p:nvSpPr>
          <p:cNvPr id="4" name="TextBox 3">
            <a:extLst>
              <a:ext uri="{FF2B5EF4-FFF2-40B4-BE49-F238E27FC236}">
                <a16:creationId xmlns:a16="http://schemas.microsoft.com/office/drawing/2014/main" id="{6823B11D-F398-4A6A-963E-5FF24535FF62}"/>
              </a:ext>
            </a:extLst>
          </p:cNvPr>
          <p:cNvSpPr txBox="1"/>
          <p:nvPr/>
        </p:nvSpPr>
        <p:spPr>
          <a:xfrm>
            <a:off x="9082006" y="2038027"/>
            <a:ext cx="2510725" cy="3108543"/>
          </a:xfrm>
          <a:prstGeom prst="rect">
            <a:avLst/>
          </a:prstGeom>
          <a:noFill/>
        </p:spPr>
        <p:txBody>
          <a:bodyPr wrap="square" rtlCol="0">
            <a:spAutoFit/>
          </a:bodyPr>
          <a:lstStyle/>
          <a:p>
            <a:r>
              <a:rPr lang="en-US" sz="2800" b="1" dirty="0"/>
              <a:t>Tenacious</a:t>
            </a:r>
          </a:p>
          <a:p>
            <a:endParaRPr lang="en-US" sz="2800" b="1" dirty="0"/>
          </a:p>
          <a:p>
            <a:endParaRPr lang="en-US" sz="2800" b="1" dirty="0"/>
          </a:p>
          <a:p>
            <a:r>
              <a:rPr lang="en-US" sz="2800" b="1" dirty="0"/>
              <a:t>Tenacity</a:t>
            </a:r>
          </a:p>
          <a:p>
            <a:endParaRPr lang="en-US" sz="2800" b="1" dirty="0"/>
          </a:p>
          <a:p>
            <a:endParaRPr lang="en-US" sz="2800" b="1" dirty="0"/>
          </a:p>
          <a:p>
            <a:r>
              <a:rPr lang="en-US" sz="2800" b="1" dirty="0"/>
              <a:t>Tenaciously </a:t>
            </a:r>
          </a:p>
        </p:txBody>
      </p:sp>
      <p:sp>
        <p:nvSpPr>
          <p:cNvPr id="3" name="Rectangle 2">
            <a:extLst>
              <a:ext uri="{FF2B5EF4-FFF2-40B4-BE49-F238E27FC236}">
                <a16:creationId xmlns:a16="http://schemas.microsoft.com/office/drawing/2014/main" id="{170937D9-6651-4529-888D-05701BB71271}"/>
              </a:ext>
            </a:extLst>
          </p:cNvPr>
          <p:cNvSpPr/>
          <p:nvPr/>
        </p:nvSpPr>
        <p:spPr>
          <a:xfrm>
            <a:off x="2301498" y="960895"/>
            <a:ext cx="2363492" cy="844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t>Tenacity</a:t>
            </a:r>
            <a:endParaRPr lang="en-US" sz="1800" b="1" dirty="0"/>
          </a:p>
        </p:txBody>
      </p:sp>
      <p:sp>
        <p:nvSpPr>
          <p:cNvPr id="5" name="Rectangle 4">
            <a:extLst>
              <a:ext uri="{FF2B5EF4-FFF2-40B4-BE49-F238E27FC236}">
                <a16:creationId xmlns:a16="http://schemas.microsoft.com/office/drawing/2014/main" id="{0002948C-0507-4B33-BFB7-1EFB14F69736}"/>
              </a:ext>
            </a:extLst>
          </p:cNvPr>
          <p:cNvSpPr/>
          <p:nvPr/>
        </p:nvSpPr>
        <p:spPr>
          <a:xfrm>
            <a:off x="2686373" y="4383437"/>
            <a:ext cx="2363492" cy="844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t>Tenacious</a:t>
            </a:r>
            <a:endParaRPr lang="en-US" sz="1800" b="1" dirty="0"/>
          </a:p>
        </p:txBody>
      </p:sp>
      <p:sp>
        <p:nvSpPr>
          <p:cNvPr id="6" name="Rectangle 5">
            <a:extLst>
              <a:ext uri="{FF2B5EF4-FFF2-40B4-BE49-F238E27FC236}">
                <a16:creationId xmlns:a16="http://schemas.microsoft.com/office/drawing/2014/main" id="{DFBD5209-3637-46B3-A20D-C41283685A30}"/>
              </a:ext>
            </a:extLst>
          </p:cNvPr>
          <p:cNvSpPr/>
          <p:nvPr/>
        </p:nvSpPr>
        <p:spPr>
          <a:xfrm>
            <a:off x="5349498" y="3006671"/>
            <a:ext cx="2363492" cy="844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t>Tenaciously</a:t>
            </a:r>
            <a:endParaRPr lang="en-US" sz="1800" b="1" dirty="0"/>
          </a:p>
        </p:txBody>
      </p:sp>
      <p:pic>
        <p:nvPicPr>
          <p:cNvPr id="2050" name="Picture 2" descr="Random Pick - Apps on Google Play">
            <a:extLst>
              <a:ext uri="{FF2B5EF4-FFF2-40B4-BE49-F238E27FC236}">
                <a16:creationId xmlns:a16="http://schemas.microsoft.com/office/drawing/2014/main" id="{2A0B238A-8E0F-4A69-B4A7-4381E45F4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7172" y="151107"/>
            <a:ext cx="1443523" cy="1443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6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dustries - Geographic Book">
            <a:extLst>
              <a:ext uri="{FF2B5EF4-FFF2-40B4-BE49-F238E27FC236}">
                <a16:creationId xmlns:a16="http://schemas.microsoft.com/office/drawing/2014/main" id="{BD41ABC3-A25D-45F5-A384-E82938C4A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0615" y="498452"/>
            <a:ext cx="3893244" cy="23359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rijuana Business Financing: Tough ...">
            <a:extLst>
              <a:ext uri="{FF2B5EF4-FFF2-40B4-BE49-F238E27FC236}">
                <a16:creationId xmlns:a16="http://schemas.microsoft.com/office/drawing/2014/main" id="{48DF53A5-E7B9-4469-80E9-4CEB5530E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6665" y="342900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6572E02-18EA-49B8-B909-49DEA60FA095}"/>
              </a:ext>
            </a:extLst>
          </p:cNvPr>
          <p:cNvSpPr txBox="1"/>
          <p:nvPr/>
        </p:nvSpPr>
        <p:spPr>
          <a:xfrm>
            <a:off x="383650" y="2233827"/>
            <a:ext cx="6746680" cy="3539430"/>
          </a:xfrm>
          <a:prstGeom prst="rect">
            <a:avLst/>
          </a:prstGeom>
          <a:noFill/>
        </p:spPr>
        <p:txBody>
          <a:bodyPr wrap="square">
            <a:spAutoFit/>
          </a:bodyPr>
          <a:lstStyle/>
          <a:p>
            <a:r>
              <a:rPr lang="en-US" sz="3200" dirty="0"/>
              <a:t>Many _______________are interested in the ______________sector because they want to ___________in companies that are part of the growing______________, which produces goods for both local and international markets.  </a:t>
            </a:r>
          </a:p>
        </p:txBody>
      </p:sp>
      <p:sp>
        <p:nvSpPr>
          <p:cNvPr id="7" name="TextBox 6">
            <a:extLst>
              <a:ext uri="{FF2B5EF4-FFF2-40B4-BE49-F238E27FC236}">
                <a16:creationId xmlns:a16="http://schemas.microsoft.com/office/drawing/2014/main" id="{B9ADC4E2-389F-484D-86AC-522C26FD2A3F}"/>
              </a:ext>
            </a:extLst>
          </p:cNvPr>
          <p:cNvSpPr txBox="1"/>
          <p:nvPr/>
        </p:nvSpPr>
        <p:spPr>
          <a:xfrm>
            <a:off x="709653" y="721783"/>
            <a:ext cx="6094674" cy="369332"/>
          </a:xfrm>
          <a:prstGeom prst="rect">
            <a:avLst/>
          </a:prstGeom>
          <a:noFill/>
        </p:spPr>
        <p:txBody>
          <a:bodyPr wrap="square">
            <a:spAutoFit/>
          </a:bodyPr>
          <a:lstStyle/>
          <a:p>
            <a:r>
              <a:rPr lang="en-US" b="1" dirty="0"/>
              <a:t>industrial         investors               invest            industry     </a:t>
            </a:r>
            <a:endParaRPr lang="en-US" dirty="0"/>
          </a:p>
        </p:txBody>
      </p:sp>
      <p:sp>
        <p:nvSpPr>
          <p:cNvPr id="6" name="Rectangle 5">
            <a:extLst>
              <a:ext uri="{FF2B5EF4-FFF2-40B4-BE49-F238E27FC236}">
                <a16:creationId xmlns:a16="http://schemas.microsoft.com/office/drawing/2014/main" id="{404CAC7D-FF84-459F-A605-5993C3D17544}"/>
              </a:ext>
            </a:extLst>
          </p:cNvPr>
          <p:cNvSpPr/>
          <p:nvPr/>
        </p:nvSpPr>
        <p:spPr>
          <a:xfrm>
            <a:off x="1701579" y="2233827"/>
            <a:ext cx="2099144" cy="509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investors</a:t>
            </a:r>
            <a:endParaRPr lang="en-US"/>
          </a:p>
        </p:txBody>
      </p:sp>
      <p:sp>
        <p:nvSpPr>
          <p:cNvPr id="10" name="Rectangle 9">
            <a:extLst>
              <a:ext uri="{FF2B5EF4-FFF2-40B4-BE49-F238E27FC236}">
                <a16:creationId xmlns:a16="http://schemas.microsoft.com/office/drawing/2014/main" id="{52D751C9-98F2-4788-9E9D-DE37D7F59C06}"/>
              </a:ext>
            </a:extLst>
          </p:cNvPr>
          <p:cNvSpPr/>
          <p:nvPr/>
        </p:nvSpPr>
        <p:spPr>
          <a:xfrm>
            <a:off x="1954816" y="2783164"/>
            <a:ext cx="2099144" cy="509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industrial</a:t>
            </a:r>
            <a:endParaRPr lang="en-US" dirty="0"/>
          </a:p>
        </p:txBody>
      </p:sp>
      <p:sp>
        <p:nvSpPr>
          <p:cNvPr id="11" name="Rectangle 10">
            <a:extLst>
              <a:ext uri="{FF2B5EF4-FFF2-40B4-BE49-F238E27FC236}">
                <a16:creationId xmlns:a16="http://schemas.microsoft.com/office/drawing/2014/main" id="{5EBBE045-0205-4A06-AC63-40992B97F9F8}"/>
              </a:ext>
            </a:extLst>
          </p:cNvPr>
          <p:cNvSpPr/>
          <p:nvPr/>
        </p:nvSpPr>
        <p:spPr>
          <a:xfrm>
            <a:off x="2751151" y="3316051"/>
            <a:ext cx="1733385" cy="509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invest</a:t>
            </a:r>
            <a:endParaRPr lang="en-US" dirty="0"/>
          </a:p>
        </p:txBody>
      </p:sp>
      <p:sp>
        <p:nvSpPr>
          <p:cNvPr id="12" name="Rectangle 11">
            <a:extLst>
              <a:ext uri="{FF2B5EF4-FFF2-40B4-BE49-F238E27FC236}">
                <a16:creationId xmlns:a16="http://schemas.microsoft.com/office/drawing/2014/main" id="{25374B0E-7634-4FD5-8D0F-6DEAFD7897EC}"/>
              </a:ext>
            </a:extLst>
          </p:cNvPr>
          <p:cNvSpPr/>
          <p:nvPr/>
        </p:nvSpPr>
        <p:spPr>
          <a:xfrm>
            <a:off x="2254195" y="4245875"/>
            <a:ext cx="2099144" cy="509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industry</a:t>
            </a:r>
            <a:endParaRPr lang="en-US" dirty="0"/>
          </a:p>
        </p:txBody>
      </p:sp>
    </p:spTree>
    <p:extLst>
      <p:ext uri="{BB962C8B-B14F-4D97-AF65-F5344CB8AC3E}">
        <p14:creationId xmlns:p14="http://schemas.microsoft.com/office/powerpoint/2010/main" val="428132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676C1B-9318-4D07-B032-12DE3A6F56D1}"/>
              </a:ext>
            </a:extLst>
          </p:cNvPr>
          <p:cNvPicPr>
            <a:picLocks noChangeAspect="1"/>
          </p:cNvPicPr>
          <p:nvPr/>
        </p:nvPicPr>
        <p:blipFill>
          <a:blip r:embed="rId2"/>
          <a:stretch>
            <a:fillRect/>
          </a:stretch>
        </p:blipFill>
        <p:spPr>
          <a:xfrm>
            <a:off x="2190750" y="1004887"/>
            <a:ext cx="7810500" cy="4848225"/>
          </a:xfrm>
          <a:prstGeom prst="rect">
            <a:avLst/>
          </a:prstGeom>
        </p:spPr>
      </p:pic>
      <p:pic>
        <p:nvPicPr>
          <p:cNvPr id="4098" name="Picture 2" descr="Rally Coach -- Kagan Strategy ...">
            <a:extLst>
              <a:ext uri="{FF2B5EF4-FFF2-40B4-BE49-F238E27FC236}">
                <a16:creationId xmlns:a16="http://schemas.microsoft.com/office/drawing/2014/main" id="{5E209E64-94D3-4FF4-86E5-F8BCA5F23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783" y="3755087"/>
            <a:ext cx="2381250" cy="19240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BB9F155-33D3-4708-9B18-83CF12346822}"/>
              </a:ext>
            </a:extLst>
          </p:cNvPr>
          <p:cNvSpPr txBox="1"/>
          <p:nvPr/>
        </p:nvSpPr>
        <p:spPr>
          <a:xfrm>
            <a:off x="206734" y="1723762"/>
            <a:ext cx="2242269" cy="3323987"/>
          </a:xfrm>
          <a:prstGeom prst="rect">
            <a:avLst/>
          </a:prstGeom>
          <a:noFill/>
        </p:spPr>
        <p:txBody>
          <a:bodyPr wrap="square" rtlCol="0">
            <a:spAutoFit/>
          </a:bodyPr>
          <a:lstStyle/>
          <a:p>
            <a:r>
              <a:rPr lang="en-US" sz="3200" b="1" dirty="0"/>
              <a:t>equipment</a:t>
            </a:r>
          </a:p>
          <a:p>
            <a:r>
              <a:rPr lang="en-US" sz="3200" b="1" dirty="0"/>
              <a:t>industry</a:t>
            </a:r>
          </a:p>
          <a:p>
            <a:r>
              <a:rPr lang="en-US" sz="3200" b="1" dirty="0"/>
              <a:t>device</a:t>
            </a:r>
          </a:p>
          <a:p>
            <a:r>
              <a:rPr lang="en-US" sz="3200" b="1" dirty="0"/>
              <a:t>tenacity</a:t>
            </a:r>
          </a:p>
          <a:p>
            <a:r>
              <a:rPr lang="en-US" sz="3200" b="1" dirty="0"/>
              <a:t>investors</a:t>
            </a:r>
          </a:p>
          <a:p>
            <a:r>
              <a:rPr lang="en-US" sz="3200" b="1" dirty="0"/>
              <a:t>patent</a:t>
            </a:r>
          </a:p>
          <a:p>
            <a:endParaRPr lang="en-US" dirty="0"/>
          </a:p>
        </p:txBody>
      </p:sp>
    </p:spTree>
    <p:extLst>
      <p:ext uri="{BB962C8B-B14F-4D97-AF65-F5344CB8AC3E}">
        <p14:creationId xmlns:p14="http://schemas.microsoft.com/office/powerpoint/2010/main" val="411723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85143" y="2400469"/>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31173" y="539719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62933" y="293020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5" name="Double Wave 44"/>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 </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 name="TextBox 2"/>
          <p:cNvSpPr txBox="1"/>
          <p:nvPr/>
        </p:nvSpPr>
        <p:spPr>
          <a:xfrm>
            <a:off x="2513349" y="1412857"/>
            <a:ext cx="4070331"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Real Life Application </a:t>
            </a:r>
            <a:endParaRPr lang="ar-JO"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angles 3"/>
          <p:cNvSpPr/>
          <p:nvPr/>
        </p:nvSpPr>
        <p:spPr>
          <a:xfrm>
            <a:off x="2546985" y="2186305"/>
            <a:ext cx="7825105" cy="1026795"/>
          </a:xfrm>
          <a:prstGeom prst="rect">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b="1" dirty="0"/>
              <a:t> </a:t>
            </a:r>
          </a:p>
        </p:txBody>
      </p:sp>
      <p:sp>
        <p:nvSpPr>
          <p:cNvPr id="5" name="Text Box 4"/>
          <p:cNvSpPr txBox="1"/>
          <p:nvPr/>
        </p:nvSpPr>
        <p:spPr>
          <a:xfrm>
            <a:off x="2670810" y="3490595"/>
            <a:ext cx="7690485" cy="1754326"/>
          </a:xfrm>
          <a:prstGeom prst="rect">
            <a:avLst/>
          </a:prstGeom>
          <a:noFill/>
        </p:spPr>
        <p:txBody>
          <a:bodyPr wrap="square" rtlCol="0">
            <a:spAutoFit/>
          </a:bodyPr>
          <a:lstStyle/>
          <a:p>
            <a:r>
              <a:rPr lang="en-US" dirty="0"/>
              <a:t>We will work in pairs.</a:t>
            </a:r>
          </a:p>
          <a:p>
            <a:r>
              <a:rPr lang="en-US" dirty="0"/>
              <a:t>.</a:t>
            </a:r>
          </a:p>
          <a:p>
            <a:endParaRPr lang="en-US" dirty="0"/>
          </a:p>
          <a:p>
            <a:r>
              <a:rPr lang="en-US" dirty="0"/>
              <a:t>Student A reads the scenario aloud. </a:t>
            </a:r>
          </a:p>
          <a:p>
            <a:endParaRPr lang="en-US" dirty="0"/>
          </a:p>
          <a:p>
            <a:r>
              <a:rPr lang="en-US" dirty="0"/>
              <a:t>Student B guess the word and then take turns.</a:t>
            </a:r>
          </a:p>
        </p:txBody>
      </p:sp>
      <p:grpSp>
        <p:nvGrpSpPr>
          <p:cNvPr id="15" name="Group 14"/>
          <p:cNvGrpSpPr/>
          <p:nvPr/>
        </p:nvGrpSpPr>
        <p:grpSpPr>
          <a:xfrm>
            <a:off x="9823781" y="1323656"/>
            <a:ext cx="1261271" cy="716434"/>
            <a:chOff x="7446246" y="205862"/>
            <a:chExt cx="1544854" cy="691058"/>
          </a:xfrm>
        </p:grpSpPr>
        <p:sp>
          <p:nvSpPr>
            <p:cNvPr id="17"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04:00 minutes</a:t>
              </a:r>
            </a:p>
          </p:txBody>
        </p:sp>
      </p:grpSp>
      <p:pic>
        <p:nvPicPr>
          <p:cNvPr id="1030" name="Picture 6" descr="Kagan Structure: RallyRobin – Fountain ...">
            <a:extLst>
              <a:ext uri="{FF2B5EF4-FFF2-40B4-BE49-F238E27FC236}">
                <a16:creationId xmlns:a16="http://schemas.microsoft.com/office/drawing/2014/main" id="{37B81276-8C7B-44EB-8DB7-E603956BAF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5884" y="2543252"/>
            <a:ext cx="3947607" cy="3499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2625" y="3429000"/>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1520" y="390510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539070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61520" y="48830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115209" y="237111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51023" y="287676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791" y="59159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11" name="Group 10"/>
          <p:cNvGrpSpPr/>
          <p:nvPr/>
        </p:nvGrpSpPr>
        <p:grpSpPr>
          <a:xfrm>
            <a:off x="9823781" y="1323656"/>
            <a:ext cx="1261271" cy="716434"/>
            <a:chOff x="7446246" y="205862"/>
            <a:chExt cx="1544854" cy="691058"/>
          </a:xfrm>
        </p:grpSpPr>
        <p:sp>
          <p:nvSpPr>
            <p:cNvPr id="9"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pic>
        <p:nvPicPr>
          <p:cNvPr id="12" name="Picture 11" descr="young-male-student-raising-empty-framed-board-vector-24487646 (2)"/>
          <p:cNvPicPr>
            <a:picLocks noChangeAspect="1"/>
          </p:cNvPicPr>
          <p:nvPr/>
        </p:nvPicPr>
        <p:blipFill>
          <a:blip r:embed="rId4"/>
          <a:stretch>
            <a:fillRect/>
          </a:stretch>
        </p:blipFill>
        <p:spPr>
          <a:xfrm>
            <a:off x="9391650" y="5391150"/>
            <a:ext cx="1781175" cy="1331595"/>
          </a:xfrm>
          <a:prstGeom prst="rect">
            <a:avLst/>
          </a:prstGeom>
        </p:spPr>
      </p:pic>
      <p:sp>
        <p:nvSpPr>
          <p:cNvPr id="14" name="Text Box 13"/>
          <p:cNvSpPr txBox="1"/>
          <p:nvPr/>
        </p:nvSpPr>
        <p:spPr>
          <a:xfrm>
            <a:off x="9162415" y="2150110"/>
            <a:ext cx="2136775" cy="1938992"/>
          </a:xfrm>
          <a:prstGeom prst="rect">
            <a:avLst/>
          </a:prstGeom>
          <a:noFill/>
        </p:spPr>
        <p:txBody>
          <a:bodyPr wrap="square" rtlCol="0">
            <a:spAutoFit/>
          </a:bodyPr>
          <a:lstStyle/>
          <a:p>
            <a:r>
              <a:rPr lang="en-US" sz="2400" b="1" dirty="0">
                <a:solidFill>
                  <a:schemeClr val="accent6"/>
                </a:solidFill>
              </a:rPr>
              <a:t>1. Industry</a:t>
            </a:r>
          </a:p>
          <a:p>
            <a:r>
              <a:rPr lang="en-US" sz="2400" b="1" dirty="0">
                <a:solidFill>
                  <a:schemeClr val="accent6"/>
                </a:solidFill>
              </a:rPr>
              <a:t>2. Inventors</a:t>
            </a:r>
          </a:p>
          <a:p>
            <a:r>
              <a:rPr lang="en-US" sz="2400" b="1" dirty="0">
                <a:solidFill>
                  <a:schemeClr val="accent6"/>
                </a:solidFill>
              </a:rPr>
              <a:t>3. Patent</a:t>
            </a:r>
          </a:p>
          <a:p>
            <a:r>
              <a:rPr lang="en-US" sz="2400" b="1" dirty="0">
                <a:solidFill>
                  <a:schemeClr val="accent6"/>
                </a:solidFill>
              </a:rPr>
              <a:t>4. Tenacity</a:t>
            </a:r>
          </a:p>
          <a:p>
            <a:r>
              <a:rPr lang="en-US" sz="2400" b="1" dirty="0">
                <a:solidFill>
                  <a:schemeClr val="accent6"/>
                </a:solidFill>
              </a:rPr>
              <a:t>5. device</a:t>
            </a:r>
          </a:p>
        </p:txBody>
      </p:sp>
      <p:sp>
        <p:nvSpPr>
          <p:cNvPr id="15" name="Rectangle 1"/>
          <p:cNvSpPr/>
          <p:nvPr/>
        </p:nvSpPr>
        <p:spPr>
          <a:xfrm>
            <a:off x="2466975" y="1195070"/>
            <a:ext cx="5269230"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16" name="Rectangle 2"/>
          <p:cNvSpPr/>
          <p:nvPr/>
        </p:nvSpPr>
        <p:spPr>
          <a:xfrm>
            <a:off x="2578735" y="2388235"/>
            <a:ext cx="5779135" cy="3969385"/>
          </a:xfrm>
          <a:prstGeom prst="rect">
            <a:avLst/>
          </a:prstGeom>
        </p:spPr>
        <p:txBody>
          <a:bodyPr wrap="square">
            <a:spAutoFit/>
          </a:bodyPr>
          <a:lstStyle/>
          <a:p>
            <a:r>
              <a:rPr lang="en-US" sz="3600" b="1" dirty="0">
                <a:latin typeface="Times New Roman" panose="02020603050405020304" pitchFamily="18" charset="0"/>
                <a:cs typeface="Times New Roman" panose="02020603050405020304" pitchFamily="18" charset="0"/>
              </a:rPr>
              <a:t>Situation 1 : </a:t>
            </a:r>
            <a:r>
              <a:rPr lang="en-US" sz="3600" dirty="0">
                <a:latin typeface="Times New Roman" panose="02020603050405020304" pitchFamily="18" charset="0"/>
                <a:cs typeface="Times New Roman" panose="02020603050405020304" pitchFamily="18" charset="0"/>
              </a:rPr>
              <a:t>Sarah recently bought a new item that helps her monitor her daily steps. The small, wearable gadget tracks her activity and even syncs with her phone to provide health insights.</a:t>
            </a:r>
          </a:p>
        </p:txBody>
      </p:sp>
      <p:sp>
        <p:nvSpPr>
          <p:cNvPr id="17" name="Rectangle 3"/>
          <p:cNvSpPr/>
          <p:nvPr/>
        </p:nvSpPr>
        <p:spPr>
          <a:xfrm>
            <a:off x="7821930" y="1195070"/>
            <a:ext cx="1828800" cy="955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1" dirty="0"/>
              <a:t>device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ox(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2625" y="3429000"/>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1520" y="390510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539070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61520" y="48830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115209" y="237111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51023" y="287676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791" y="59159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11" name="Group 10"/>
          <p:cNvGrpSpPr/>
          <p:nvPr/>
        </p:nvGrpSpPr>
        <p:grpSpPr>
          <a:xfrm>
            <a:off x="9823781" y="1323656"/>
            <a:ext cx="1261271" cy="716434"/>
            <a:chOff x="7446246" y="205862"/>
            <a:chExt cx="1544854" cy="691058"/>
          </a:xfrm>
        </p:grpSpPr>
        <p:sp>
          <p:nvSpPr>
            <p:cNvPr id="9"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pic>
        <p:nvPicPr>
          <p:cNvPr id="12" name="Picture 11" descr="young-male-student-raising-empty-framed-board-vector-24487646 (2)"/>
          <p:cNvPicPr>
            <a:picLocks noChangeAspect="1"/>
          </p:cNvPicPr>
          <p:nvPr/>
        </p:nvPicPr>
        <p:blipFill>
          <a:blip r:embed="rId4"/>
          <a:stretch>
            <a:fillRect/>
          </a:stretch>
        </p:blipFill>
        <p:spPr>
          <a:xfrm>
            <a:off x="9391650" y="5391150"/>
            <a:ext cx="1781175" cy="1331595"/>
          </a:xfrm>
          <a:prstGeom prst="rect">
            <a:avLst/>
          </a:prstGeom>
        </p:spPr>
      </p:pic>
      <p:sp>
        <p:nvSpPr>
          <p:cNvPr id="14" name="Text Box 13"/>
          <p:cNvSpPr txBox="1"/>
          <p:nvPr/>
        </p:nvSpPr>
        <p:spPr>
          <a:xfrm>
            <a:off x="9036050" y="2119314"/>
            <a:ext cx="2136775" cy="1938992"/>
          </a:xfrm>
          <a:prstGeom prst="rect">
            <a:avLst/>
          </a:prstGeom>
          <a:noFill/>
        </p:spPr>
        <p:txBody>
          <a:bodyPr wrap="square" rtlCol="0">
            <a:spAutoFit/>
          </a:bodyPr>
          <a:lstStyle/>
          <a:p>
            <a:r>
              <a:rPr lang="en-US" sz="2400" b="1" dirty="0">
                <a:solidFill>
                  <a:schemeClr val="accent6"/>
                </a:solidFill>
              </a:rPr>
              <a:t>1. Industry</a:t>
            </a:r>
          </a:p>
          <a:p>
            <a:r>
              <a:rPr lang="en-US" sz="2400" b="1" dirty="0">
                <a:solidFill>
                  <a:schemeClr val="accent6"/>
                </a:solidFill>
              </a:rPr>
              <a:t>2. Inventors</a:t>
            </a:r>
          </a:p>
          <a:p>
            <a:r>
              <a:rPr lang="en-US" sz="2400" b="1" dirty="0">
                <a:solidFill>
                  <a:schemeClr val="accent6"/>
                </a:solidFill>
              </a:rPr>
              <a:t>3. Patent</a:t>
            </a:r>
          </a:p>
          <a:p>
            <a:r>
              <a:rPr lang="en-US" sz="2400" b="1" dirty="0">
                <a:solidFill>
                  <a:schemeClr val="accent6"/>
                </a:solidFill>
              </a:rPr>
              <a:t>4. Tenacity</a:t>
            </a:r>
          </a:p>
          <a:p>
            <a:endParaRPr lang="en-US" sz="2400" b="1" dirty="0">
              <a:solidFill>
                <a:schemeClr val="accent6"/>
              </a:solidFill>
            </a:endParaRPr>
          </a:p>
        </p:txBody>
      </p:sp>
      <p:sp>
        <p:nvSpPr>
          <p:cNvPr id="15" name="Rectangle 1"/>
          <p:cNvSpPr/>
          <p:nvPr/>
        </p:nvSpPr>
        <p:spPr>
          <a:xfrm>
            <a:off x="2466975" y="1195070"/>
            <a:ext cx="5269230"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16" name="Rectangle 2"/>
          <p:cNvSpPr/>
          <p:nvPr/>
        </p:nvSpPr>
        <p:spPr>
          <a:xfrm>
            <a:off x="2574290" y="2230120"/>
            <a:ext cx="5779135" cy="4492625"/>
          </a:xfrm>
          <a:prstGeom prst="rect">
            <a:avLst/>
          </a:prstGeom>
        </p:spPr>
        <p:txBody>
          <a:bodyPr wrap="square">
            <a:noAutofit/>
          </a:bodyPr>
          <a:lstStyle/>
          <a:p>
            <a:r>
              <a:rPr lang="en-US" altLang="en-US" sz="3200" b="1" dirty="0">
                <a:latin typeface="Times New Roman" panose="02020603050405020304" pitchFamily="18" charset="0"/>
                <a:cs typeface="Times New Roman" panose="02020603050405020304" pitchFamily="18" charset="0"/>
              </a:rPr>
              <a:t>Situation 5:</a:t>
            </a:r>
            <a:r>
              <a:rPr lang="en-US" altLang="en-US" sz="3200" dirty="0">
                <a:latin typeface="Times New Roman" panose="02020603050405020304" pitchFamily="18" charset="0"/>
                <a:cs typeface="Times New Roman" panose="02020603050405020304" pitchFamily="18" charset="0"/>
              </a:rPr>
              <a:t>In a large part of the city, you can hear machines running all day. Hundreds of people work there building cars, assembling electronics, and packing goods. That area is known for producing a lot of manufactured items that are sent all over the country.</a:t>
            </a:r>
          </a:p>
        </p:txBody>
      </p:sp>
      <p:sp>
        <p:nvSpPr>
          <p:cNvPr id="17" name="Rectangle 3"/>
          <p:cNvSpPr/>
          <p:nvPr/>
        </p:nvSpPr>
        <p:spPr>
          <a:xfrm>
            <a:off x="7809865" y="1290955"/>
            <a:ext cx="1941195" cy="7493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ym typeface="+mn-ea"/>
              </a:rPr>
              <a:t>Industry </a:t>
            </a:r>
            <a:endParaRPr lang="en-US" sz="3000" dirty="0"/>
          </a:p>
          <a:p>
            <a:pPr algn="ctr"/>
            <a:endParaRPr lang="en-US" sz="3000" b="1"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ldLvl="0" animBg="1"/>
      <p:bldP spid="1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2625" y="3429000"/>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1520" y="390510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539070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61520" y="48830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115209" y="237111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51023" y="287676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791" y="59159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11" name="Group 10"/>
          <p:cNvGrpSpPr/>
          <p:nvPr/>
        </p:nvGrpSpPr>
        <p:grpSpPr>
          <a:xfrm>
            <a:off x="9823781" y="1323656"/>
            <a:ext cx="1261271" cy="716434"/>
            <a:chOff x="7446246" y="205862"/>
            <a:chExt cx="1544854" cy="691058"/>
          </a:xfrm>
        </p:grpSpPr>
        <p:sp>
          <p:nvSpPr>
            <p:cNvPr id="9"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pic>
        <p:nvPicPr>
          <p:cNvPr id="12" name="Picture 11" descr="young-male-student-raising-empty-framed-board-vector-24487646 (2)"/>
          <p:cNvPicPr>
            <a:picLocks noChangeAspect="1"/>
          </p:cNvPicPr>
          <p:nvPr/>
        </p:nvPicPr>
        <p:blipFill>
          <a:blip r:embed="rId4"/>
          <a:stretch>
            <a:fillRect/>
          </a:stretch>
        </p:blipFill>
        <p:spPr>
          <a:xfrm>
            <a:off x="9391650" y="5391150"/>
            <a:ext cx="1781175" cy="1331595"/>
          </a:xfrm>
          <a:prstGeom prst="rect">
            <a:avLst/>
          </a:prstGeom>
        </p:spPr>
      </p:pic>
      <p:sp>
        <p:nvSpPr>
          <p:cNvPr id="14" name="Text Box 13"/>
          <p:cNvSpPr txBox="1"/>
          <p:nvPr/>
        </p:nvSpPr>
        <p:spPr>
          <a:xfrm>
            <a:off x="9162415" y="2150110"/>
            <a:ext cx="2136775" cy="1938992"/>
          </a:xfrm>
          <a:prstGeom prst="rect">
            <a:avLst/>
          </a:prstGeom>
          <a:noFill/>
        </p:spPr>
        <p:txBody>
          <a:bodyPr wrap="square" rtlCol="0">
            <a:spAutoFit/>
          </a:bodyPr>
          <a:lstStyle/>
          <a:p>
            <a:r>
              <a:rPr lang="en-US" sz="2400" b="1" dirty="0">
                <a:solidFill>
                  <a:schemeClr val="accent6"/>
                </a:solidFill>
              </a:rPr>
              <a:t>1. Industry</a:t>
            </a:r>
          </a:p>
          <a:p>
            <a:r>
              <a:rPr lang="en-US" sz="2400" b="1" dirty="0">
                <a:solidFill>
                  <a:schemeClr val="accent6"/>
                </a:solidFill>
              </a:rPr>
              <a:t>2. Inventors</a:t>
            </a:r>
          </a:p>
          <a:p>
            <a:r>
              <a:rPr lang="en-US" sz="2400" b="1" dirty="0">
                <a:solidFill>
                  <a:schemeClr val="accent6"/>
                </a:solidFill>
              </a:rPr>
              <a:t>3. Patent</a:t>
            </a:r>
          </a:p>
          <a:p>
            <a:r>
              <a:rPr lang="en-US" sz="2400" b="1" dirty="0">
                <a:solidFill>
                  <a:schemeClr val="accent6"/>
                </a:solidFill>
              </a:rPr>
              <a:t>4. Tenacity</a:t>
            </a:r>
          </a:p>
          <a:p>
            <a:endParaRPr lang="en-US" sz="2400" b="1" dirty="0">
              <a:solidFill>
                <a:schemeClr val="accent6"/>
              </a:solidFill>
            </a:endParaRPr>
          </a:p>
        </p:txBody>
      </p:sp>
      <p:sp>
        <p:nvSpPr>
          <p:cNvPr id="15" name="Rectangle 1"/>
          <p:cNvSpPr/>
          <p:nvPr/>
        </p:nvSpPr>
        <p:spPr>
          <a:xfrm>
            <a:off x="2466975" y="1195070"/>
            <a:ext cx="5269230"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16" name="Rectangle 2"/>
          <p:cNvSpPr/>
          <p:nvPr/>
        </p:nvSpPr>
        <p:spPr>
          <a:xfrm>
            <a:off x="2574290" y="2230120"/>
            <a:ext cx="5779135" cy="4492625"/>
          </a:xfrm>
          <a:prstGeom prst="rect">
            <a:avLst/>
          </a:prstGeom>
        </p:spPr>
        <p:txBody>
          <a:bodyPr wrap="square">
            <a:noAutofit/>
          </a:bodyPr>
          <a:lstStyle/>
          <a:p>
            <a:r>
              <a:rPr lang="en-US" altLang="en-US" sz="3200" b="1" dirty="0">
                <a:latin typeface="Times New Roman" panose="02020603050405020304" pitchFamily="18" charset="0"/>
                <a:cs typeface="Times New Roman" panose="02020603050405020304" pitchFamily="18" charset="0"/>
              </a:rPr>
              <a:t>Situation 6:</a:t>
            </a:r>
            <a:r>
              <a:rPr lang="en-US" altLang="en-US" sz="3200" dirty="0">
                <a:latin typeface="Times New Roman" panose="02020603050405020304" pitchFamily="18" charset="0"/>
                <a:cs typeface="Times New Roman" panose="02020603050405020304" pitchFamily="18" charset="0"/>
              </a:rPr>
              <a:t> Leo invented a new type of water bottle that can keep drinks cold for two days. Before he started selling it, he filled out official documents to make sure no one else could steal his idea or design.</a:t>
            </a:r>
          </a:p>
          <a:p>
            <a:endParaRPr lang="en-US" altLang="en-US" sz="3200" dirty="0">
              <a:latin typeface="Times New Roman" panose="02020603050405020304" pitchFamily="18" charset="0"/>
              <a:cs typeface="Times New Roman" panose="02020603050405020304" pitchFamily="18" charset="0"/>
            </a:endParaRPr>
          </a:p>
        </p:txBody>
      </p:sp>
      <p:sp>
        <p:nvSpPr>
          <p:cNvPr id="17" name="Rectangle 3"/>
          <p:cNvSpPr/>
          <p:nvPr/>
        </p:nvSpPr>
        <p:spPr>
          <a:xfrm>
            <a:off x="7809865" y="1290955"/>
            <a:ext cx="1941195" cy="7493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ym typeface="+mn-ea"/>
              </a:rPr>
              <a:t>Patent </a:t>
            </a:r>
            <a:endParaRPr lang="en-US" sz="3000" dirty="0"/>
          </a:p>
          <a:p>
            <a:pPr algn="ctr"/>
            <a:endParaRPr lang="en-US" sz="3000" b="1"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ldLvl="0" animBg="1"/>
      <p:bldP spid="1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2625" y="3429000"/>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1520" y="390510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539070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61520" y="48830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115209" y="237111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51023" y="287676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791" y="59159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11" name="Group 10"/>
          <p:cNvGrpSpPr/>
          <p:nvPr/>
        </p:nvGrpSpPr>
        <p:grpSpPr>
          <a:xfrm>
            <a:off x="9823781" y="1323656"/>
            <a:ext cx="1261271" cy="716434"/>
            <a:chOff x="7446246" y="205862"/>
            <a:chExt cx="1544854" cy="691058"/>
          </a:xfrm>
        </p:grpSpPr>
        <p:sp>
          <p:nvSpPr>
            <p:cNvPr id="9"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pic>
        <p:nvPicPr>
          <p:cNvPr id="12" name="Picture 11" descr="young-male-student-raising-empty-framed-board-vector-24487646 (2)"/>
          <p:cNvPicPr>
            <a:picLocks noChangeAspect="1"/>
          </p:cNvPicPr>
          <p:nvPr/>
        </p:nvPicPr>
        <p:blipFill>
          <a:blip r:embed="rId4"/>
          <a:stretch>
            <a:fillRect/>
          </a:stretch>
        </p:blipFill>
        <p:spPr>
          <a:xfrm>
            <a:off x="9391650" y="5391150"/>
            <a:ext cx="1781175" cy="1331595"/>
          </a:xfrm>
          <a:prstGeom prst="rect">
            <a:avLst/>
          </a:prstGeom>
        </p:spPr>
      </p:pic>
      <p:sp>
        <p:nvSpPr>
          <p:cNvPr id="14" name="Text Box 13"/>
          <p:cNvSpPr txBox="1"/>
          <p:nvPr/>
        </p:nvSpPr>
        <p:spPr>
          <a:xfrm>
            <a:off x="9162415" y="2150110"/>
            <a:ext cx="2136775" cy="1938992"/>
          </a:xfrm>
          <a:prstGeom prst="rect">
            <a:avLst/>
          </a:prstGeom>
          <a:noFill/>
        </p:spPr>
        <p:txBody>
          <a:bodyPr wrap="square" rtlCol="0">
            <a:spAutoFit/>
          </a:bodyPr>
          <a:lstStyle/>
          <a:p>
            <a:r>
              <a:rPr lang="en-US" sz="2400" b="1" dirty="0">
                <a:solidFill>
                  <a:schemeClr val="accent6"/>
                </a:solidFill>
              </a:rPr>
              <a:t>1. Industry</a:t>
            </a:r>
          </a:p>
          <a:p>
            <a:r>
              <a:rPr lang="en-US" sz="2400" b="1" dirty="0">
                <a:solidFill>
                  <a:schemeClr val="accent6"/>
                </a:solidFill>
              </a:rPr>
              <a:t>2. Inventors</a:t>
            </a:r>
          </a:p>
          <a:p>
            <a:r>
              <a:rPr lang="en-US" sz="2400" b="1" dirty="0">
                <a:solidFill>
                  <a:schemeClr val="accent6"/>
                </a:solidFill>
              </a:rPr>
              <a:t>3. Patent</a:t>
            </a:r>
          </a:p>
          <a:p>
            <a:r>
              <a:rPr lang="en-US" sz="2400" b="1" dirty="0">
                <a:solidFill>
                  <a:schemeClr val="accent6"/>
                </a:solidFill>
              </a:rPr>
              <a:t>4. Tenacity</a:t>
            </a:r>
          </a:p>
          <a:p>
            <a:r>
              <a:rPr lang="en-US" sz="2400" b="1" dirty="0">
                <a:solidFill>
                  <a:schemeClr val="accent6"/>
                </a:solidFill>
              </a:rPr>
              <a:t>5.Investors</a:t>
            </a:r>
          </a:p>
        </p:txBody>
      </p:sp>
      <p:sp>
        <p:nvSpPr>
          <p:cNvPr id="15" name="Rectangle 1"/>
          <p:cNvSpPr/>
          <p:nvPr/>
        </p:nvSpPr>
        <p:spPr>
          <a:xfrm>
            <a:off x="2466975" y="1195070"/>
            <a:ext cx="5269230"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16" name="Rectangle 2"/>
          <p:cNvSpPr/>
          <p:nvPr/>
        </p:nvSpPr>
        <p:spPr>
          <a:xfrm>
            <a:off x="2574290" y="2230120"/>
            <a:ext cx="5779135" cy="4492625"/>
          </a:xfrm>
          <a:prstGeom prst="rect">
            <a:avLst/>
          </a:prstGeom>
        </p:spPr>
        <p:txBody>
          <a:bodyPr wrap="square">
            <a:noAutofit/>
          </a:bodyPr>
          <a:lstStyle/>
          <a:p>
            <a:r>
              <a:rPr lang="en-US" altLang="en-US" sz="3200" b="1" dirty="0">
                <a:latin typeface="Times New Roman" panose="02020603050405020304" pitchFamily="18" charset="0"/>
                <a:cs typeface="Times New Roman" panose="02020603050405020304" pitchFamily="18" charset="0"/>
              </a:rPr>
              <a:t>Situation 7:</a:t>
            </a:r>
            <a:r>
              <a:rPr lang="en-US" altLang="en-US" sz="3200" dirty="0">
                <a:latin typeface="Times New Roman" panose="02020603050405020304" pitchFamily="18" charset="0"/>
                <a:cs typeface="Times New Roman" panose="02020603050405020304" pitchFamily="18" charset="0"/>
              </a:rPr>
              <a:t> Mia had a great idea for a new app, but she didn’t have the money to build it. She gave a presentation to a group of people who were willing to give her money to start her business, hoping it would become successful so they could earn some of the profits later.</a:t>
            </a:r>
          </a:p>
          <a:p>
            <a:endParaRPr lang="en-US" altLang="en-US" sz="3200" dirty="0">
              <a:latin typeface="Times New Roman" panose="02020603050405020304" pitchFamily="18" charset="0"/>
              <a:cs typeface="Times New Roman" panose="02020603050405020304" pitchFamily="18" charset="0"/>
            </a:endParaRPr>
          </a:p>
        </p:txBody>
      </p:sp>
      <p:sp>
        <p:nvSpPr>
          <p:cNvPr id="17" name="Rectangle 3"/>
          <p:cNvSpPr/>
          <p:nvPr/>
        </p:nvSpPr>
        <p:spPr>
          <a:xfrm>
            <a:off x="7809865" y="1290955"/>
            <a:ext cx="1941195" cy="7493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ym typeface="+mn-ea"/>
              </a:rPr>
              <a:t>investors </a:t>
            </a:r>
            <a:endParaRPr lang="en-US" sz="3000" dirty="0"/>
          </a:p>
          <a:p>
            <a:pPr algn="ctr"/>
            <a:endParaRPr lang="en-US" sz="3000" b="1"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ldLvl="0" animBg="1"/>
      <p:bldP spid="1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2625" y="3429000"/>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1520" y="390510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539070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61520" y="48830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115209" y="237111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51023" y="287676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791" y="59159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11" name="Group 10"/>
          <p:cNvGrpSpPr/>
          <p:nvPr/>
        </p:nvGrpSpPr>
        <p:grpSpPr>
          <a:xfrm>
            <a:off x="9823781" y="1323656"/>
            <a:ext cx="1261271" cy="716434"/>
            <a:chOff x="7446246" y="205862"/>
            <a:chExt cx="1544854" cy="691058"/>
          </a:xfrm>
        </p:grpSpPr>
        <p:sp>
          <p:nvSpPr>
            <p:cNvPr id="9"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pic>
        <p:nvPicPr>
          <p:cNvPr id="12" name="Picture 11" descr="young-male-student-raising-empty-framed-board-vector-24487646 (2)"/>
          <p:cNvPicPr>
            <a:picLocks noChangeAspect="1"/>
          </p:cNvPicPr>
          <p:nvPr/>
        </p:nvPicPr>
        <p:blipFill>
          <a:blip r:embed="rId4"/>
          <a:stretch>
            <a:fillRect/>
          </a:stretch>
        </p:blipFill>
        <p:spPr>
          <a:xfrm>
            <a:off x="9391650" y="5391150"/>
            <a:ext cx="1781175" cy="1331595"/>
          </a:xfrm>
          <a:prstGeom prst="rect">
            <a:avLst/>
          </a:prstGeom>
        </p:spPr>
      </p:pic>
      <p:sp>
        <p:nvSpPr>
          <p:cNvPr id="14" name="Text Box 13"/>
          <p:cNvSpPr txBox="1"/>
          <p:nvPr/>
        </p:nvSpPr>
        <p:spPr>
          <a:xfrm>
            <a:off x="9162415" y="2150110"/>
            <a:ext cx="2136775" cy="1938992"/>
          </a:xfrm>
          <a:prstGeom prst="rect">
            <a:avLst/>
          </a:prstGeom>
          <a:noFill/>
        </p:spPr>
        <p:txBody>
          <a:bodyPr wrap="square" rtlCol="0">
            <a:spAutoFit/>
          </a:bodyPr>
          <a:lstStyle/>
          <a:p>
            <a:r>
              <a:rPr lang="en-US" sz="2400" b="1" dirty="0">
                <a:solidFill>
                  <a:schemeClr val="accent6"/>
                </a:solidFill>
              </a:rPr>
              <a:t>1. Industry</a:t>
            </a:r>
          </a:p>
          <a:p>
            <a:r>
              <a:rPr lang="en-US" sz="2400" b="1" dirty="0">
                <a:solidFill>
                  <a:schemeClr val="accent6"/>
                </a:solidFill>
              </a:rPr>
              <a:t>2. Inventors</a:t>
            </a:r>
          </a:p>
          <a:p>
            <a:r>
              <a:rPr lang="en-US" sz="2400" b="1" dirty="0">
                <a:solidFill>
                  <a:schemeClr val="accent6"/>
                </a:solidFill>
              </a:rPr>
              <a:t>3. Patent</a:t>
            </a:r>
          </a:p>
          <a:p>
            <a:r>
              <a:rPr lang="en-US" sz="2400" b="1" dirty="0">
                <a:solidFill>
                  <a:schemeClr val="accent6"/>
                </a:solidFill>
              </a:rPr>
              <a:t>4. Tenacity</a:t>
            </a:r>
          </a:p>
          <a:p>
            <a:endParaRPr lang="en-US" sz="2400" b="1" dirty="0">
              <a:solidFill>
                <a:schemeClr val="accent6"/>
              </a:solidFill>
            </a:endParaRPr>
          </a:p>
        </p:txBody>
      </p:sp>
      <p:sp>
        <p:nvSpPr>
          <p:cNvPr id="15" name="Rectangle 1"/>
          <p:cNvSpPr/>
          <p:nvPr/>
        </p:nvSpPr>
        <p:spPr>
          <a:xfrm>
            <a:off x="2466975" y="1195070"/>
            <a:ext cx="5269230"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16" name="Rectangle 2"/>
          <p:cNvSpPr/>
          <p:nvPr/>
        </p:nvSpPr>
        <p:spPr>
          <a:xfrm>
            <a:off x="2574290" y="2230120"/>
            <a:ext cx="5779135" cy="4492625"/>
          </a:xfrm>
          <a:prstGeom prst="rect">
            <a:avLst/>
          </a:prstGeom>
        </p:spPr>
        <p:txBody>
          <a:bodyPr wrap="square">
            <a:noAutofit/>
          </a:bodyPr>
          <a:lstStyle/>
          <a:p>
            <a:r>
              <a:rPr lang="en-US" altLang="en-US" sz="3200" b="1" dirty="0">
                <a:latin typeface="Times New Roman" panose="02020603050405020304" pitchFamily="18" charset="0"/>
                <a:cs typeface="Times New Roman" panose="02020603050405020304" pitchFamily="18" charset="0"/>
              </a:rPr>
              <a:t>Situation 8:</a:t>
            </a:r>
            <a:r>
              <a:rPr lang="en-US" altLang="en-US" sz="3200" dirty="0">
                <a:latin typeface="Times New Roman" panose="02020603050405020304" pitchFamily="18" charset="0"/>
                <a:cs typeface="Times New Roman" panose="02020603050405020304" pitchFamily="18" charset="0"/>
              </a:rPr>
              <a:t> Despite failing her driving test three times, Aisha refused to give up. She kept practicing every weekend and finally passed on her fourth try. Her friends admired how determined she was.</a:t>
            </a:r>
          </a:p>
          <a:p>
            <a:endParaRPr lang="en-US" altLang="en-US" sz="3200" dirty="0">
              <a:latin typeface="Times New Roman" panose="02020603050405020304" pitchFamily="18" charset="0"/>
              <a:cs typeface="Times New Roman" panose="02020603050405020304" pitchFamily="18" charset="0"/>
            </a:endParaRPr>
          </a:p>
        </p:txBody>
      </p:sp>
      <p:sp>
        <p:nvSpPr>
          <p:cNvPr id="17" name="Rectangle 3"/>
          <p:cNvSpPr/>
          <p:nvPr/>
        </p:nvSpPr>
        <p:spPr>
          <a:xfrm>
            <a:off x="7809865" y="1290955"/>
            <a:ext cx="1941195" cy="7493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ym typeface="+mn-ea"/>
              </a:rPr>
              <a:t>Tenacity </a:t>
            </a:r>
            <a:endParaRPr lang="en-US" sz="3000" dirty="0"/>
          </a:p>
          <a:p>
            <a:pPr algn="ctr"/>
            <a:endParaRPr lang="en-US" sz="3000" b="1"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ldLvl="0" animBg="1"/>
      <p:bldP spid="1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_listening_B1_Work_life_balance">
            <a:hlinkClick r:id="" action="ppaction://media"/>
            <a:extLst>
              <a:ext uri="{FF2B5EF4-FFF2-40B4-BE49-F238E27FC236}">
                <a16:creationId xmlns:a16="http://schemas.microsoft.com/office/drawing/2014/main" id="{4DBF2A3B-B228-419B-9000-2082E4377B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47538" y="578298"/>
            <a:ext cx="487363" cy="487363"/>
          </a:xfrm>
          <a:prstGeom prst="rect">
            <a:avLst/>
          </a:prstGeom>
        </p:spPr>
      </p:pic>
      <p:sp>
        <p:nvSpPr>
          <p:cNvPr id="3" name="Rounded Rectangle 29">
            <a:extLst>
              <a:ext uri="{FF2B5EF4-FFF2-40B4-BE49-F238E27FC236}">
                <a16:creationId xmlns:a16="http://schemas.microsoft.com/office/drawing/2014/main" id="{975A5CDD-8C3A-4B55-90D0-47A67FB85D1F}"/>
              </a:ext>
            </a:extLst>
          </p:cNvPr>
          <p:cNvSpPr/>
          <p:nvPr/>
        </p:nvSpPr>
        <p:spPr>
          <a:xfrm>
            <a:off x="441604" y="31616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 name="TextBox 3">
            <a:extLst>
              <a:ext uri="{FF2B5EF4-FFF2-40B4-BE49-F238E27FC236}">
                <a16:creationId xmlns:a16="http://schemas.microsoft.com/office/drawing/2014/main" id="{9EEA31C6-D800-4CCA-883B-2E1E0D105AEA}"/>
              </a:ext>
            </a:extLst>
          </p:cNvPr>
          <p:cNvSpPr txBox="1"/>
          <p:nvPr/>
        </p:nvSpPr>
        <p:spPr>
          <a:xfrm>
            <a:off x="3370881" y="542441"/>
            <a:ext cx="5749872" cy="523220"/>
          </a:xfrm>
          <a:prstGeom prst="rect">
            <a:avLst/>
          </a:prstGeom>
          <a:noFill/>
        </p:spPr>
        <p:txBody>
          <a:bodyPr wrap="square" rtlCol="0">
            <a:spAutoFit/>
          </a:bodyPr>
          <a:lstStyle/>
          <a:p>
            <a:r>
              <a:rPr lang="en-US" sz="2800" dirty="0"/>
              <a:t>Listening practice : work-life balance</a:t>
            </a:r>
          </a:p>
        </p:txBody>
      </p:sp>
      <p:sp>
        <p:nvSpPr>
          <p:cNvPr id="5" name="TextBox 4">
            <a:extLst>
              <a:ext uri="{FF2B5EF4-FFF2-40B4-BE49-F238E27FC236}">
                <a16:creationId xmlns:a16="http://schemas.microsoft.com/office/drawing/2014/main" id="{19BA78D5-636C-4824-885A-1F8D03C5B0BE}"/>
              </a:ext>
            </a:extLst>
          </p:cNvPr>
          <p:cNvSpPr txBox="1"/>
          <p:nvPr/>
        </p:nvSpPr>
        <p:spPr>
          <a:xfrm>
            <a:off x="635431" y="1805553"/>
            <a:ext cx="6617776" cy="1323439"/>
          </a:xfrm>
          <a:prstGeom prst="rect">
            <a:avLst/>
          </a:prstGeom>
          <a:noFill/>
        </p:spPr>
        <p:txBody>
          <a:bodyPr wrap="square" rtlCol="0">
            <a:spAutoFit/>
          </a:bodyPr>
          <a:lstStyle/>
          <a:p>
            <a:r>
              <a:rPr lang="en-US" sz="4000" b="1" dirty="0"/>
              <a:t>Read the questions , listen then circle the correct answer.</a:t>
            </a:r>
          </a:p>
        </p:txBody>
      </p:sp>
      <p:grpSp>
        <p:nvGrpSpPr>
          <p:cNvPr id="6" name="Group 5">
            <a:extLst>
              <a:ext uri="{FF2B5EF4-FFF2-40B4-BE49-F238E27FC236}">
                <a16:creationId xmlns:a16="http://schemas.microsoft.com/office/drawing/2014/main" id="{AEE98400-A791-498D-8CC8-4951DD84F8C1}"/>
              </a:ext>
            </a:extLst>
          </p:cNvPr>
          <p:cNvGrpSpPr/>
          <p:nvPr/>
        </p:nvGrpSpPr>
        <p:grpSpPr>
          <a:xfrm>
            <a:off x="10641486" y="1179783"/>
            <a:ext cx="1261271" cy="716434"/>
            <a:chOff x="7446246" y="205862"/>
            <a:chExt cx="1544854" cy="691058"/>
          </a:xfrm>
        </p:grpSpPr>
        <p:sp>
          <p:nvSpPr>
            <p:cNvPr id="7" name="Rounded Rectangle 10">
              <a:extLst>
                <a:ext uri="{FF2B5EF4-FFF2-40B4-BE49-F238E27FC236}">
                  <a16:creationId xmlns:a16="http://schemas.microsoft.com/office/drawing/2014/main" id="{AA4828B5-5D05-4A2D-B994-2C8DF037A845}"/>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2">
              <a:extLst>
                <a:ext uri="{FF2B5EF4-FFF2-40B4-BE49-F238E27FC236}">
                  <a16:creationId xmlns:a16="http://schemas.microsoft.com/office/drawing/2014/main" id="{93B08C1C-D26F-40C9-BB2D-12598F974335}"/>
                </a:ext>
              </a:extLst>
            </p:cNvPr>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spTree>
    <p:extLst>
      <p:ext uri="{BB962C8B-B14F-4D97-AF65-F5344CB8AC3E}">
        <p14:creationId xmlns:p14="http://schemas.microsoft.com/office/powerpoint/2010/main" val="406302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641486" y="1179783"/>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04:00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6" name="TextBox 5"/>
          <p:cNvSpPr txBox="1"/>
          <p:nvPr/>
        </p:nvSpPr>
        <p:spPr>
          <a:xfrm>
            <a:off x="2645545" y="1372997"/>
            <a:ext cx="321518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Differentiation </a:t>
            </a:r>
            <a:r>
              <a:rPr lang="en-US" sz="2800" b="1" dirty="0">
                <a:latin typeface="Arial" panose="020B0604020202020204" pitchFamily="34" charset="0"/>
                <a:cs typeface="Arial" panose="020B0604020202020204" pitchFamily="34" charset="0"/>
              </a:rPr>
              <a:t> </a:t>
            </a:r>
          </a:p>
        </p:txBody>
      </p:sp>
      <p:sp>
        <p:nvSpPr>
          <p:cNvPr id="37" name="Rectangle 36"/>
          <p:cNvSpPr/>
          <p:nvPr/>
        </p:nvSpPr>
        <p:spPr>
          <a:xfrm>
            <a:off x="2586485" y="2618726"/>
            <a:ext cx="3947115" cy="1121479"/>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Students 1+2 </a:t>
            </a:r>
          </a:p>
        </p:txBody>
      </p:sp>
      <p:sp>
        <p:nvSpPr>
          <p:cNvPr id="38" name="Rectangle 37"/>
          <p:cNvSpPr/>
          <p:nvPr/>
        </p:nvSpPr>
        <p:spPr>
          <a:xfrm>
            <a:off x="7243077" y="2618726"/>
            <a:ext cx="3947115" cy="1121479"/>
          </a:xfrm>
          <a:prstGeom prst="rect">
            <a:avLst/>
          </a:prstGeom>
          <a:solidFill>
            <a:schemeClr val="tx1">
              <a:lumMod val="50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Students 3+4 </a:t>
            </a:r>
          </a:p>
        </p:txBody>
      </p:sp>
      <p:sp>
        <p:nvSpPr>
          <p:cNvPr id="3" name="AutoShape 2" descr="Click Here Images – Browse 43,393 Stock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Rectangles 4"/>
          <p:cNvSpPr/>
          <p:nvPr/>
        </p:nvSpPr>
        <p:spPr>
          <a:xfrm>
            <a:off x="2586355" y="3915410"/>
            <a:ext cx="3888740" cy="2733675"/>
          </a:xfrm>
          <a:prstGeom prst="rect">
            <a:avLst/>
          </a:prstGeom>
          <a:solidFill>
            <a:srgbClr val="92D050"/>
          </a:solidFill>
        </p:spPr>
        <p:style>
          <a:lnRef idx="2">
            <a:schemeClr val="accent1"/>
          </a:lnRef>
          <a:fillRef idx="0">
            <a:srgbClr val="FFFFFF"/>
          </a:fillRef>
          <a:effectRef idx="0">
            <a:srgbClr val="FFFFFF"/>
          </a:effectRef>
          <a:fontRef idx="minor">
            <a:schemeClr val="tx1"/>
          </a:fontRef>
        </p:style>
        <p:txBody>
          <a:bodyPr rtlCol="0" anchor="ctr"/>
          <a:lstStyle/>
          <a:p>
            <a:pPr algn="ctr"/>
            <a:r>
              <a:rPr lang="en-US" sz="2400" b="1"/>
              <a:t>Put the following words in sentences and write them on your notebook.</a:t>
            </a:r>
          </a:p>
          <a:p>
            <a:pPr algn="ctr"/>
            <a:r>
              <a:rPr lang="en-US" sz="2400" b="1">
                <a:highlight>
                  <a:srgbClr val="FFFF00"/>
                </a:highlight>
              </a:rPr>
              <a:t>Tenacity</a:t>
            </a:r>
            <a:endParaRPr lang="en-US" sz="2400" b="1"/>
          </a:p>
          <a:p>
            <a:pPr algn="ctr"/>
            <a:r>
              <a:rPr lang="en-US" sz="2400" b="1">
                <a:highlight>
                  <a:srgbClr val="FFFF00"/>
                </a:highlight>
              </a:rPr>
              <a:t>Industry</a:t>
            </a:r>
            <a:endParaRPr lang="en-US" sz="2400" b="1"/>
          </a:p>
          <a:p>
            <a:pPr algn="ctr"/>
            <a:r>
              <a:rPr lang="en-US" sz="2400" b="1">
                <a:highlight>
                  <a:srgbClr val="FFFF00"/>
                </a:highlight>
              </a:rPr>
              <a:t>Device</a:t>
            </a:r>
            <a:endParaRPr lang="en-US" sz="2400" b="1"/>
          </a:p>
          <a:p>
            <a:pPr algn="ctr"/>
            <a:endParaRPr lang="en-US" sz="2400" b="1"/>
          </a:p>
        </p:txBody>
      </p:sp>
      <p:sp>
        <p:nvSpPr>
          <p:cNvPr id="7" name="Rectangles 6"/>
          <p:cNvSpPr/>
          <p:nvPr/>
        </p:nvSpPr>
        <p:spPr>
          <a:xfrm>
            <a:off x="7242810" y="3989070"/>
            <a:ext cx="3888740" cy="2733675"/>
          </a:xfrm>
          <a:prstGeom prst="rect">
            <a:avLst/>
          </a:prstGeom>
          <a:solidFill>
            <a:srgbClr val="92D050"/>
          </a:solidFill>
        </p:spPr>
        <p:style>
          <a:lnRef idx="2">
            <a:schemeClr val="accent1"/>
          </a:lnRef>
          <a:fillRef idx="0">
            <a:srgbClr val="FFFFFF"/>
          </a:fillRef>
          <a:effectRef idx="0">
            <a:srgbClr val="FFFFFF"/>
          </a:effectRef>
          <a:fontRef idx="minor">
            <a:schemeClr val="tx1"/>
          </a:fontRef>
        </p:style>
        <p:txBody>
          <a:bodyPr rtlCol="0" anchor="ctr"/>
          <a:lstStyle/>
          <a:p>
            <a:pPr algn="ctr"/>
            <a:r>
              <a:rPr lang="en-US" sz="2400" b="1" dirty="0"/>
              <a:t>Write a short paragraph using the words</a:t>
            </a:r>
          </a:p>
          <a:p>
            <a:pPr algn="ctr"/>
            <a:r>
              <a:rPr lang="en-US" sz="2400" b="1" dirty="0">
                <a:highlight>
                  <a:srgbClr val="FFFF00"/>
                </a:highlight>
              </a:rPr>
              <a:t>patent</a:t>
            </a:r>
            <a:endParaRPr lang="en-US" sz="2400" b="1" dirty="0"/>
          </a:p>
          <a:p>
            <a:pPr algn="ctr"/>
            <a:r>
              <a:rPr lang="en-US" sz="2400" b="1" dirty="0">
                <a:highlight>
                  <a:srgbClr val="FFFF00"/>
                </a:highlight>
              </a:rPr>
              <a:t>Tenacity</a:t>
            </a:r>
            <a:endParaRPr lang="en-US" sz="2400" b="1" dirty="0"/>
          </a:p>
          <a:p>
            <a:pPr algn="ctr"/>
            <a:r>
              <a:rPr lang="en-US" sz="2400" b="1" dirty="0">
                <a:highlight>
                  <a:srgbClr val="FFFF00"/>
                </a:highlight>
              </a:rPr>
              <a:t>Device</a:t>
            </a:r>
          </a:p>
        </p:txBody>
      </p:sp>
    </p:spTree>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 2025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pic>
        <p:nvPicPr>
          <p:cNvPr id="9" name="Picture 8" descr="mustafa"/>
          <p:cNvPicPr>
            <a:picLocks noChangeAspect="1"/>
          </p:cNvPicPr>
          <p:nvPr/>
        </p:nvPicPr>
        <p:blipFill>
          <a:blip r:embed="rId4"/>
          <a:stretch>
            <a:fillRect/>
          </a:stretch>
        </p:blipFill>
        <p:spPr>
          <a:xfrm>
            <a:off x="3696335" y="1195070"/>
            <a:ext cx="5330190" cy="4098290"/>
          </a:xfrm>
          <a:prstGeom prst="rect">
            <a:avLst/>
          </a:prstGeom>
        </p:spPr>
      </p:pic>
      <p:sp>
        <p:nvSpPr>
          <p:cNvPr id="11" name="Text Box 10"/>
          <p:cNvSpPr txBox="1"/>
          <p:nvPr/>
        </p:nvSpPr>
        <p:spPr>
          <a:xfrm>
            <a:off x="2588260" y="5365750"/>
            <a:ext cx="7922260" cy="645160"/>
          </a:xfrm>
          <a:prstGeom prst="rect">
            <a:avLst/>
          </a:prstGeom>
          <a:noFill/>
        </p:spPr>
        <p:txBody>
          <a:bodyPr wrap="square" rtlCol="0" anchor="t">
            <a:spAutoFit/>
          </a:bodyPr>
          <a:lstStyle/>
          <a:p>
            <a:r>
              <a:rPr lang="en-US" altLang="en-US" dirty="0">
                <a:hlinkClick r:id="rId5"/>
              </a:rPr>
              <a:t>https://wayground.com/admin/quiz/68ad82c2458a9e3404810b34?source=live_dash_game_complete&amp;gameType=live&amp;players=0</a:t>
            </a:r>
            <a:endParaRPr lang="en-US" dirty="0"/>
          </a:p>
        </p:txBody>
      </p:sp>
      <p:grpSp>
        <p:nvGrpSpPr>
          <p:cNvPr id="15" name="Group 14"/>
          <p:cNvGrpSpPr/>
          <p:nvPr/>
        </p:nvGrpSpPr>
        <p:grpSpPr>
          <a:xfrm>
            <a:off x="9823781" y="1323656"/>
            <a:ext cx="1261271" cy="716434"/>
            <a:chOff x="7446246" y="205862"/>
            <a:chExt cx="1544854" cy="691058"/>
          </a:xfrm>
        </p:grpSpPr>
        <p:sp>
          <p:nvSpPr>
            <p:cNvPr id="17"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04:00 minutes</a:t>
              </a:r>
            </a:p>
          </p:txBody>
        </p:sp>
      </p:grpSp>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Exit Ticket </a:t>
            </a:r>
          </a:p>
        </p:txBody>
      </p:sp>
      <p:pic>
        <p:nvPicPr>
          <p:cNvPr id="3" name="Picture 2"/>
          <p:cNvPicPr>
            <a:picLocks noChangeAspect="1"/>
          </p:cNvPicPr>
          <p:nvPr/>
        </p:nvPicPr>
        <p:blipFill>
          <a:blip r:embed="rId2"/>
          <a:stretch>
            <a:fillRect/>
          </a:stretch>
        </p:blipFill>
        <p:spPr>
          <a:xfrm>
            <a:off x="4400822" y="423126"/>
            <a:ext cx="4952184" cy="643487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2625" y="3429000"/>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1520" y="390510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539070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61520" y="48830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115209" y="237111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51023" y="287676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791" y="59159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pic>
        <p:nvPicPr>
          <p:cNvPr id="4" name="Picture 3"/>
          <p:cNvPicPr>
            <a:picLocks noChangeAspect="1"/>
          </p:cNvPicPr>
          <p:nvPr/>
        </p:nvPicPr>
        <p:blipFill>
          <a:blip r:embed="rId4"/>
          <a:stretch>
            <a:fillRect/>
          </a:stretch>
        </p:blipFill>
        <p:spPr>
          <a:xfrm>
            <a:off x="8741884" y="5502852"/>
            <a:ext cx="2425820" cy="1462899"/>
          </a:xfrm>
          <a:prstGeom prst="rect">
            <a:avLst/>
          </a:prstGeom>
        </p:spPr>
      </p:pic>
      <p:pic>
        <p:nvPicPr>
          <p:cNvPr id="33" name="Picture 32"/>
          <p:cNvPicPr>
            <a:picLocks noChangeAspect="1"/>
          </p:cNvPicPr>
          <p:nvPr/>
        </p:nvPicPr>
        <p:blipFill>
          <a:blip r:embed="rId5"/>
          <a:stretch>
            <a:fillRect/>
          </a:stretch>
        </p:blipFill>
        <p:spPr>
          <a:xfrm>
            <a:off x="8624059" y="2104180"/>
            <a:ext cx="2661469" cy="2649640"/>
          </a:xfrm>
          <a:prstGeom prst="rect">
            <a:avLst/>
          </a:prstGeom>
        </p:spPr>
      </p:pic>
      <p:sp>
        <p:nvSpPr>
          <p:cNvPr id="5" name="TextBox 4"/>
          <p:cNvSpPr txBox="1"/>
          <p:nvPr/>
        </p:nvSpPr>
        <p:spPr>
          <a:xfrm>
            <a:off x="2468342" y="1587157"/>
            <a:ext cx="6273542" cy="2554545"/>
          </a:xfrm>
          <a:prstGeom prst="rect">
            <a:avLst/>
          </a:prstGeom>
          <a:noFill/>
        </p:spPr>
        <p:txBody>
          <a:bodyPr wrap="square">
            <a:spAutoFit/>
          </a:bodyPr>
          <a:lstStyle/>
          <a:p>
            <a:r>
              <a:rPr lang="en-US" sz="3200" b="1" dirty="0">
                <a:solidFill>
                  <a:schemeClr val="bg1">
                    <a:lumMod val="50000"/>
                  </a:schemeClr>
                </a:solidFill>
                <a:highlight>
                  <a:srgbClr val="FFFF00"/>
                </a:highlight>
                <a:latin typeface="Times New Roman" panose="02020603050405020304" pitchFamily="18" charset="0"/>
                <a:cs typeface="Times New Roman" panose="02020603050405020304" pitchFamily="18" charset="0"/>
              </a:rPr>
              <a:t>What do we call someone who gives or adds something to help project , group or cause </a:t>
            </a:r>
            <a:r>
              <a:rPr lang="en-US" sz="3200" b="1" dirty="0">
                <a:solidFill>
                  <a:schemeClr val="bg1">
                    <a:lumMod val="50000"/>
                  </a:schemeClr>
                </a:solidFill>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 competitor</a:t>
            </a:r>
          </a:p>
          <a:p>
            <a:r>
              <a:rPr lang="en-US" sz="3200" dirty="0">
                <a:latin typeface="Times New Roman" panose="02020603050405020304" pitchFamily="18" charset="0"/>
                <a:cs typeface="Times New Roman" panose="02020603050405020304" pitchFamily="18" charset="0"/>
              </a:rPr>
              <a:t>b) contributor</a:t>
            </a:r>
          </a:p>
        </p:txBody>
      </p:sp>
      <p:grpSp>
        <p:nvGrpSpPr>
          <p:cNvPr id="9" name="Group 8"/>
          <p:cNvGrpSpPr/>
          <p:nvPr/>
        </p:nvGrpSpPr>
        <p:grpSpPr>
          <a:xfrm>
            <a:off x="9954793" y="1256635"/>
            <a:ext cx="1261271" cy="716434"/>
            <a:chOff x="7446246" y="205862"/>
            <a:chExt cx="1544854" cy="691058"/>
          </a:xfrm>
        </p:grpSpPr>
        <p:sp>
          <p:nvSpPr>
            <p:cNvPr id="7"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Tree>
    <p:extLst>
      <p:ext uri="{BB962C8B-B14F-4D97-AF65-F5344CB8AC3E}">
        <p14:creationId xmlns:p14="http://schemas.microsoft.com/office/powerpoint/2010/main" val="308976105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2625" y="3429000"/>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1520" y="390510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539070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61520" y="48830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115209" y="237111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51023" y="287676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791" y="59159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pic>
        <p:nvPicPr>
          <p:cNvPr id="4" name="Picture 3"/>
          <p:cNvPicPr>
            <a:picLocks noChangeAspect="1"/>
          </p:cNvPicPr>
          <p:nvPr/>
        </p:nvPicPr>
        <p:blipFill>
          <a:blip r:embed="rId4"/>
          <a:stretch>
            <a:fillRect/>
          </a:stretch>
        </p:blipFill>
        <p:spPr>
          <a:xfrm>
            <a:off x="8741884" y="5502852"/>
            <a:ext cx="2425820" cy="1462899"/>
          </a:xfrm>
          <a:prstGeom prst="rect">
            <a:avLst/>
          </a:prstGeom>
        </p:spPr>
      </p:pic>
      <p:pic>
        <p:nvPicPr>
          <p:cNvPr id="33" name="Picture 32"/>
          <p:cNvPicPr>
            <a:picLocks noChangeAspect="1"/>
          </p:cNvPicPr>
          <p:nvPr/>
        </p:nvPicPr>
        <p:blipFill>
          <a:blip r:embed="rId5"/>
          <a:stretch>
            <a:fillRect/>
          </a:stretch>
        </p:blipFill>
        <p:spPr>
          <a:xfrm>
            <a:off x="8624059" y="2104180"/>
            <a:ext cx="2661469" cy="2649640"/>
          </a:xfrm>
          <a:prstGeom prst="rect">
            <a:avLst/>
          </a:prstGeom>
        </p:spPr>
      </p:pic>
      <p:sp>
        <p:nvSpPr>
          <p:cNvPr id="6" name="TextBox 5"/>
          <p:cNvSpPr txBox="1"/>
          <p:nvPr/>
        </p:nvSpPr>
        <p:spPr>
          <a:xfrm>
            <a:off x="2801167" y="5708931"/>
            <a:ext cx="1828800" cy="646331"/>
          </a:xfrm>
          <a:prstGeom prst="rect">
            <a:avLst/>
          </a:prstGeom>
          <a:noFill/>
        </p:spPr>
        <p:txBody>
          <a:bodyPr wrap="square" rtlCol="0">
            <a:spAutoFit/>
          </a:bodyPr>
          <a:lstStyle/>
          <a:p>
            <a:pPr algn="l"/>
            <a:r>
              <a:rPr lang="en-US" sz="3600" b="1" dirty="0">
                <a:solidFill>
                  <a:schemeClr val="accent6"/>
                </a:solidFill>
              </a:rPr>
              <a:t>B</a:t>
            </a:r>
          </a:p>
        </p:txBody>
      </p:sp>
      <p:sp>
        <p:nvSpPr>
          <p:cNvPr id="5" name="TextBox 4"/>
          <p:cNvSpPr txBox="1"/>
          <p:nvPr/>
        </p:nvSpPr>
        <p:spPr>
          <a:xfrm>
            <a:off x="2470521" y="1669974"/>
            <a:ext cx="6153538" cy="2862322"/>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If something is important or has big effect , we say it’s?</a:t>
            </a:r>
            <a:r>
              <a:rPr lang="en-US" sz="3600" dirty="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a) ordinary.</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b) significant.</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c) boring.</a:t>
            </a:r>
          </a:p>
        </p:txBody>
      </p:sp>
      <p:grpSp>
        <p:nvGrpSpPr>
          <p:cNvPr id="9" name="Group 8"/>
          <p:cNvGrpSpPr/>
          <p:nvPr/>
        </p:nvGrpSpPr>
        <p:grpSpPr>
          <a:xfrm>
            <a:off x="9823781" y="1272799"/>
            <a:ext cx="1261271" cy="716434"/>
            <a:chOff x="7446246" y="205862"/>
            <a:chExt cx="1544854" cy="691058"/>
          </a:xfrm>
        </p:grpSpPr>
        <p:sp>
          <p:nvSpPr>
            <p:cNvPr id="7"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Tree>
    <p:extLst>
      <p:ext uri="{BB962C8B-B14F-4D97-AF65-F5344CB8AC3E}">
        <p14:creationId xmlns:p14="http://schemas.microsoft.com/office/powerpoint/2010/main" val="4188415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JHS MATH-7: Reasonable Solutions">
            <a:extLst>
              <a:ext uri="{FF2B5EF4-FFF2-40B4-BE49-F238E27FC236}">
                <a16:creationId xmlns:a16="http://schemas.microsoft.com/office/drawing/2014/main" id="{4C68BC33-201F-432A-BF9D-73CA7D2B8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404" y="-105179"/>
            <a:ext cx="5435143" cy="41989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B20BEA0-1ACB-4EF5-A8C2-485057F301A7}"/>
              </a:ext>
            </a:extLst>
          </p:cNvPr>
          <p:cNvPicPr>
            <a:picLocks noChangeAspect="1"/>
          </p:cNvPicPr>
          <p:nvPr/>
        </p:nvPicPr>
        <p:blipFill>
          <a:blip r:embed="rId3"/>
          <a:stretch>
            <a:fillRect/>
          </a:stretch>
        </p:blipFill>
        <p:spPr>
          <a:xfrm>
            <a:off x="6837254" y="2079275"/>
            <a:ext cx="3228975" cy="2466975"/>
          </a:xfrm>
          <a:prstGeom prst="rect">
            <a:avLst/>
          </a:prstGeom>
        </p:spPr>
      </p:pic>
    </p:spTree>
    <p:extLst>
      <p:ext uri="{BB962C8B-B14F-4D97-AF65-F5344CB8AC3E}">
        <p14:creationId xmlns:p14="http://schemas.microsoft.com/office/powerpoint/2010/main" val="4065529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8B5A9A-6288-4AB2-BC05-F49C119CE96B}"/>
              </a:ext>
            </a:extLst>
          </p:cNvPr>
          <p:cNvPicPr>
            <a:picLocks noChangeAspect="1"/>
          </p:cNvPicPr>
          <p:nvPr/>
        </p:nvPicPr>
        <p:blipFill>
          <a:blip r:embed="rId2"/>
          <a:stretch>
            <a:fillRect/>
          </a:stretch>
        </p:blipFill>
        <p:spPr>
          <a:xfrm>
            <a:off x="575463" y="790414"/>
            <a:ext cx="10808365" cy="4688560"/>
          </a:xfrm>
          <a:prstGeom prst="rect">
            <a:avLst/>
          </a:prstGeom>
        </p:spPr>
      </p:pic>
    </p:spTree>
    <p:extLst>
      <p:ext uri="{BB962C8B-B14F-4D97-AF65-F5344CB8AC3E}">
        <p14:creationId xmlns:p14="http://schemas.microsoft.com/office/powerpoint/2010/main" val="11546243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5670F3-062D-4328-A37E-06FA62AC2128}"/>
              </a:ext>
            </a:extLst>
          </p:cNvPr>
          <p:cNvPicPr>
            <a:picLocks noChangeAspect="1"/>
          </p:cNvPicPr>
          <p:nvPr/>
        </p:nvPicPr>
        <p:blipFill>
          <a:blip r:embed="rId2"/>
          <a:stretch>
            <a:fillRect/>
          </a:stretch>
        </p:blipFill>
        <p:spPr>
          <a:xfrm>
            <a:off x="2376487" y="1876425"/>
            <a:ext cx="7439025" cy="3105150"/>
          </a:xfrm>
          <a:prstGeom prst="rect">
            <a:avLst/>
          </a:prstGeom>
        </p:spPr>
      </p:pic>
      <p:pic>
        <p:nvPicPr>
          <p:cNvPr id="1026" name="Picture 2" descr="Kagan Structure: RallyRobin – Fountain ...">
            <a:extLst>
              <a:ext uri="{FF2B5EF4-FFF2-40B4-BE49-F238E27FC236}">
                <a16:creationId xmlns:a16="http://schemas.microsoft.com/office/drawing/2014/main" id="{4BF7C430-6D70-4403-92E0-8867037E9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2504" y="664167"/>
            <a:ext cx="1762125"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1386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6042" y="1102368"/>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43937" y="33471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98791" y="495340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6042" y="44344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67748" y="5406201"/>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68468" y="241523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43937" y="2881977"/>
            <a:ext cx="2227050" cy="360040"/>
          </a:xfrm>
          <a:prstGeom prst="roundRect">
            <a:avLst/>
          </a:prstGeom>
          <a:solidFill>
            <a:srgbClr val="A50021"/>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15" name="Flowchart: Alternate Process 14"/>
          <p:cNvSpPr/>
          <p:nvPr/>
        </p:nvSpPr>
        <p:spPr>
          <a:xfrm>
            <a:off x="9522823" y="5672126"/>
            <a:ext cx="2134674" cy="855009"/>
          </a:xfrm>
          <a:prstGeom prst="flowChartAlternateProcess">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BUZZ IN</a:t>
            </a:r>
          </a:p>
        </p:txBody>
      </p:sp>
      <p:pic>
        <p:nvPicPr>
          <p:cNvPr id="16" name="1 MINUTE COUNTDOWN TIMER (60 SECONDS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641486" y="1995757"/>
            <a:ext cx="1336507" cy="751785"/>
          </a:xfrm>
          <a:prstGeom prst="rect">
            <a:avLst/>
          </a:prstGeom>
        </p:spPr>
      </p:pic>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/2/ 2025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p>
        </p:txBody>
      </p:sp>
      <p:sp>
        <p:nvSpPr>
          <p:cNvPr id="3" name="TextBox 2"/>
          <p:cNvSpPr txBox="1"/>
          <p:nvPr/>
        </p:nvSpPr>
        <p:spPr>
          <a:xfrm>
            <a:off x="2339975" y="2640965"/>
            <a:ext cx="8300720" cy="2861310"/>
          </a:xfrm>
          <a:prstGeom prst="rect">
            <a:avLst/>
          </a:prstGeom>
          <a:noFill/>
        </p:spPr>
        <p:txBody>
          <a:bodyPr wrap="square" rtlCol="0">
            <a:spAutoFit/>
          </a:bodyPr>
          <a:lstStyle/>
          <a:p>
            <a:r>
              <a:rPr lang="en-US" altLang="en-US" sz="2000" b="1" dirty="0"/>
              <a:t>Imagine that you just invented a device that helps students stay focused while studying. In 60 seconds, decide:</a:t>
            </a:r>
          </a:p>
          <a:p>
            <a:endParaRPr lang="en-US" altLang="en-US" sz="2000" b="1" dirty="0"/>
          </a:p>
          <a:p>
            <a:r>
              <a:rPr lang="en-US" altLang="en-US" sz="2000" b="1" dirty="0"/>
              <a:t>What does the device do?</a:t>
            </a:r>
          </a:p>
          <a:p>
            <a:endParaRPr lang="en-US" altLang="en-US" sz="2000" b="1" dirty="0"/>
          </a:p>
          <a:p>
            <a:r>
              <a:rPr lang="en-US" altLang="en-US" sz="2000" b="1" dirty="0"/>
              <a:t>What problem does it solve?</a:t>
            </a:r>
          </a:p>
          <a:p>
            <a:endParaRPr lang="en-US" altLang="en-US" sz="2000" b="1" dirty="0"/>
          </a:p>
          <a:p>
            <a:r>
              <a:rPr lang="en-US" altLang="en-US" sz="2000" b="1" dirty="0"/>
              <a:t>Who would invest in it?</a:t>
            </a:r>
          </a:p>
          <a:p>
            <a:endParaRPr lang="en-US" altLang="en-US" sz="2000" b="1" dirty="0"/>
          </a:p>
        </p:txBody>
      </p:sp>
      <p:sp>
        <p:nvSpPr>
          <p:cNvPr id="4" name="TextBox 3"/>
          <p:cNvSpPr txBox="1"/>
          <p:nvPr/>
        </p:nvSpPr>
        <p:spPr>
          <a:xfrm>
            <a:off x="2570439" y="1298732"/>
            <a:ext cx="4992121"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CRITICAL THINKING</a:t>
            </a:r>
            <a:endParaRPr lang="ar-JO"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9703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85143" y="2400469"/>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31173" y="539719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62933" y="293020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5" name="Double Wave 44"/>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 </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 name="TextBox 2"/>
          <p:cNvSpPr txBox="1"/>
          <p:nvPr/>
        </p:nvSpPr>
        <p:spPr>
          <a:xfrm>
            <a:off x="2513349" y="1412857"/>
            <a:ext cx="4070331"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Real Life Application </a:t>
            </a:r>
            <a:endParaRPr lang="ar-JO"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angles 3"/>
          <p:cNvSpPr/>
          <p:nvPr/>
        </p:nvSpPr>
        <p:spPr>
          <a:xfrm>
            <a:off x="2546985" y="2186305"/>
            <a:ext cx="7825105" cy="1026795"/>
          </a:xfrm>
          <a:prstGeom prst="rect">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b="1" dirty="0"/>
              <a:t> </a:t>
            </a:r>
          </a:p>
        </p:txBody>
      </p:sp>
      <p:sp>
        <p:nvSpPr>
          <p:cNvPr id="5" name="Text Box 4"/>
          <p:cNvSpPr txBox="1"/>
          <p:nvPr/>
        </p:nvSpPr>
        <p:spPr>
          <a:xfrm>
            <a:off x="2670810" y="3490595"/>
            <a:ext cx="7690485" cy="2030095"/>
          </a:xfrm>
          <a:prstGeom prst="rect">
            <a:avLst/>
          </a:prstGeom>
          <a:noFill/>
        </p:spPr>
        <p:txBody>
          <a:bodyPr wrap="square" rtlCol="0">
            <a:spAutoFit/>
          </a:bodyPr>
          <a:lstStyle/>
          <a:p>
            <a:r>
              <a:rPr lang="en-US"/>
              <a:t>We will work in pairs.</a:t>
            </a:r>
          </a:p>
          <a:p>
            <a:endParaRPr lang="en-US"/>
          </a:p>
          <a:p>
            <a:r>
              <a:rPr lang="en-US"/>
              <a:t>Each pair will recieve a card of a scenario.</a:t>
            </a:r>
          </a:p>
          <a:p>
            <a:endParaRPr lang="en-US"/>
          </a:p>
          <a:p>
            <a:r>
              <a:rPr lang="en-US"/>
              <a:t>Student A reads the scenario aloud. </a:t>
            </a:r>
          </a:p>
          <a:p>
            <a:endParaRPr lang="en-US"/>
          </a:p>
          <a:p>
            <a:r>
              <a:rPr lang="en-US"/>
              <a:t>Student B guess the word and then take turns.</a:t>
            </a:r>
          </a:p>
        </p:txBody>
      </p:sp>
      <p:grpSp>
        <p:nvGrpSpPr>
          <p:cNvPr id="15" name="Group 14"/>
          <p:cNvGrpSpPr/>
          <p:nvPr/>
        </p:nvGrpSpPr>
        <p:grpSpPr>
          <a:xfrm>
            <a:off x="9823781" y="1323656"/>
            <a:ext cx="1261271" cy="716434"/>
            <a:chOff x="7446246" y="205862"/>
            <a:chExt cx="1544854" cy="691058"/>
          </a:xfrm>
        </p:grpSpPr>
        <p:sp>
          <p:nvSpPr>
            <p:cNvPr id="17"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04:00 minutes</a:t>
              </a:r>
            </a:p>
          </p:txBody>
        </p:sp>
      </p:grpSp>
      <p:pic>
        <p:nvPicPr>
          <p:cNvPr id="1030" name="Picture 6" descr="Kagan Structure: RallyRobin – Fountain ...">
            <a:extLst>
              <a:ext uri="{FF2B5EF4-FFF2-40B4-BE49-F238E27FC236}">
                <a16:creationId xmlns:a16="http://schemas.microsoft.com/office/drawing/2014/main" id="{37B81276-8C7B-44EB-8DB7-E603956BAF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5884" y="2543252"/>
            <a:ext cx="3947607" cy="349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50362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2625" y="3429000"/>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1520" y="390510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539070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61520" y="48830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115209" y="237111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61520" y="2879645"/>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791" y="59159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pic>
        <p:nvPicPr>
          <p:cNvPr id="4" name="Picture 3"/>
          <p:cNvPicPr>
            <a:picLocks noChangeAspect="1"/>
          </p:cNvPicPr>
          <p:nvPr/>
        </p:nvPicPr>
        <p:blipFill>
          <a:blip r:embed="rId4"/>
          <a:stretch>
            <a:fillRect/>
          </a:stretch>
        </p:blipFill>
        <p:spPr>
          <a:xfrm>
            <a:off x="8741884" y="5502852"/>
            <a:ext cx="2425820" cy="1462899"/>
          </a:xfrm>
          <a:prstGeom prst="rect">
            <a:avLst/>
          </a:prstGeom>
        </p:spPr>
      </p:pic>
      <p:pic>
        <p:nvPicPr>
          <p:cNvPr id="33" name="Picture 32"/>
          <p:cNvPicPr>
            <a:picLocks noChangeAspect="1"/>
          </p:cNvPicPr>
          <p:nvPr/>
        </p:nvPicPr>
        <p:blipFill>
          <a:blip r:embed="rId5"/>
          <a:stretch>
            <a:fillRect/>
          </a:stretch>
        </p:blipFill>
        <p:spPr>
          <a:xfrm>
            <a:off x="8624059" y="2104180"/>
            <a:ext cx="2661469" cy="2649640"/>
          </a:xfrm>
          <a:prstGeom prst="rect">
            <a:avLst/>
          </a:prstGeom>
        </p:spPr>
      </p:pic>
      <p:sp>
        <p:nvSpPr>
          <p:cNvPr id="5" name="TextBox 4"/>
          <p:cNvSpPr txBox="1"/>
          <p:nvPr/>
        </p:nvSpPr>
        <p:spPr>
          <a:xfrm>
            <a:off x="2468342" y="1599493"/>
            <a:ext cx="6273542" cy="4031873"/>
          </a:xfrm>
          <a:prstGeom prst="rect">
            <a:avLst/>
          </a:prstGeom>
          <a:noFill/>
        </p:spPr>
        <p:txBody>
          <a:bodyPr wrap="square">
            <a:spAutoFit/>
          </a:bodyPr>
          <a:lstStyle/>
          <a:p>
            <a:r>
              <a:rPr lang="en-US" sz="3200" b="1" dirty="0">
                <a:highlight>
                  <a:srgbClr val="FFFF00"/>
                </a:highlight>
                <a:latin typeface="Times New Roman" panose="02020603050405020304" pitchFamily="18" charset="0"/>
                <a:cs typeface="Times New Roman" panose="02020603050405020304" pitchFamily="18" charset="0"/>
              </a:rPr>
              <a:t>What is the main purpose of an informational text?</a:t>
            </a:r>
          </a:p>
          <a:p>
            <a:pPr marL="514350" indent="-514350">
              <a:buAutoNum type="alphaLcParenR"/>
            </a:pPr>
            <a:r>
              <a:rPr lang="en-US" sz="3200" b="1" dirty="0">
                <a:latin typeface="Sitka Display" panose="02000505000000020004" pitchFamily="2" charset="0"/>
                <a:cs typeface="Times New Roman" panose="02020603050405020304" pitchFamily="18" charset="0"/>
              </a:rPr>
              <a:t>To entertain the reader with a story</a:t>
            </a:r>
          </a:p>
          <a:p>
            <a:pPr marL="514350" indent="-514350">
              <a:buAutoNum type="alphaLcParenR"/>
            </a:pPr>
            <a:r>
              <a:rPr lang="en-US" sz="3200" b="1" dirty="0">
                <a:latin typeface="Sitka Display" panose="02000505000000020004" pitchFamily="2" charset="0"/>
                <a:cs typeface="Times New Roman" panose="02020603050405020304" pitchFamily="18" charset="0"/>
              </a:rPr>
              <a:t>To give facts and explain a topic</a:t>
            </a:r>
          </a:p>
          <a:p>
            <a:pPr marL="514350" indent="-514350">
              <a:buAutoNum type="alphaLcParenR"/>
            </a:pPr>
            <a:r>
              <a:rPr lang="en-US" sz="3200" b="1" dirty="0">
                <a:latin typeface="Sitka Display" panose="02000505000000020004" pitchFamily="2" charset="0"/>
                <a:cs typeface="Times New Roman" panose="02020603050405020304" pitchFamily="18" charset="0"/>
              </a:rPr>
              <a:t>To share someone’s feelings</a:t>
            </a:r>
          </a:p>
          <a:p>
            <a:pPr marL="514350" indent="-514350">
              <a:buAutoNum type="alphaLcParenR"/>
            </a:pPr>
            <a:r>
              <a:rPr lang="en-US" sz="3200" b="1" dirty="0">
                <a:latin typeface="Sitka Display" panose="02000505000000020004" pitchFamily="2" charset="0"/>
                <a:cs typeface="Times New Roman" panose="02020603050405020304" pitchFamily="18" charset="0"/>
              </a:rPr>
              <a:t>d) To persuade the reader to buy something</a:t>
            </a:r>
            <a:endParaRPr lang="en-US" sz="3200" dirty="0">
              <a:latin typeface="Sitka Display" panose="02000505000000020004" pitchFamily="2" charset="0"/>
              <a:cs typeface="Times New Roman" panose="02020603050405020304" pitchFamily="18" charset="0"/>
            </a:endParaRPr>
          </a:p>
        </p:txBody>
      </p:sp>
      <p:grpSp>
        <p:nvGrpSpPr>
          <p:cNvPr id="9" name="Group 8"/>
          <p:cNvGrpSpPr/>
          <p:nvPr/>
        </p:nvGrpSpPr>
        <p:grpSpPr>
          <a:xfrm>
            <a:off x="9954793" y="1256635"/>
            <a:ext cx="1261271" cy="716434"/>
            <a:chOff x="7446246" y="205862"/>
            <a:chExt cx="1544854" cy="691058"/>
          </a:xfrm>
        </p:grpSpPr>
        <p:sp>
          <p:nvSpPr>
            <p:cNvPr id="7"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Tree>
    <p:extLst>
      <p:ext uri="{BB962C8B-B14F-4D97-AF65-F5344CB8AC3E}">
        <p14:creationId xmlns:p14="http://schemas.microsoft.com/office/powerpoint/2010/main" val="478854850"/>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2625" y="3429000"/>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1520" y="390510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539070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61520" y="48830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115209" y="237111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51023" y="287676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791" y="59159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11" name="Group 10"/>
          <p:cNvGrpSpPr/>
          <p:nvPr/>
        </p:nvGrpSpPr>
        <p:grpSpPr>
          <a:xfrm>
            <a:off x="9823781" y="1323656"/>
            <a:ext cx="1261271" cy="716434"/>
            <a:chOff x="7446246" y="205862"/>
            <a:chExt cx="1544854" cy="691058"/>
          </a:xfrm>
        </p:grpSpPr>
        <p:sp>
          <p:nvSpPr>
            <p:cNvPr id="9"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pic>
        <p:nvPicPr>
          <p:cNvPr id="12" name="Picture 11" descr="young-male-student-raising-empty-framed-board-vector-24487646 (2)"/>
          <p:cNvPicPr>
            <a:picLocks noChangeAspect="1"/>
          </p:cNvPicPr>
          <p:nvPr/>
        </p:nvPicPr>
        <p:blipFill>
          <a:blip r:embed="rId4"/>
          <a:stretch>
            <a:fillRect/>
          </a:stretch>
        </p:blipFill>
        <p:spPr>
          <a:xfrm>
            <a:off x="9391650" y="5391150"/>
            <a:ext cx="1781175" cy="1331595"/>
          </a:xfrm>
          <a:prstGeom prst="rect">
            <a:avLst/>
          </a:prstGeom>
        </p:spPr>
      </p:pic>
      <p:sp>
        <p:nvSpPr>
          <p:cNvPr id="14" name="Text Box 13"/>
          <p:cNvSpPr txBox="1"/>
          <p:nvPr/>
        </p:nvSpPr>
        <p:spPr>
          <a:xfrm>
            <a:off x="9162415" y="2150110"/>
            <a:ext cx="2136775" cy="3415030"/>
          </a:xfrm>
          <a:prstGeom prst="rect">
            <a:avLst/>
          </a:prstGeom>
          <a:noFill/>
        </p:spPr>
        <p:txBody>
          <a:bodyPr wrap="square" rtlCol="0">
            <a:spAutoFit/>
          </a:bodyPr>
          <a:lstStyle/>
          <a:p>
            <a:r>
              <a:rPr lang="en-US" sz="2400" b="1">
                <a:solidFill>
                  <a:schemeClr val="accent6"/>
                </a:solidFill>
              </a:rPr>
              <a:t>1. Industry</a:t>
            </a:r>
          </a:p>
          <a:p>
            <a:r>
              <a:rPr lang="en-US" sz="2400" b="1">
                <a:solidFill>
                  <a:schemeClr val="accent6"/>
                </a:solidFill>
              </a:rPr>
              <a:t>2. Inventors</a:t>
            </a:r>
          </a:p>
          <a:p>
            <a:r>
              <a:rPr lang="en-US" sz="2400" b="1">
                <a:solidFill>
                  <a:schemeClr val="accent6"/>
                </a:solidFill>
              </a:rPr>
              <a:t>3. Patent</a:t>
            </a:r>
          </a:p>
          <a:p>
            <a:r>
              <a:rPr lang="en-US" sz="2400" b="1">
                <a:solidFill>
                  <a:schemeClr val="accent6"/>
                </a:solidFill>
              </a:rPr>
              <a:t>4. Tenacity</a:t>
            </a:r>
          </a:p>
          <a:p>
            <a:r>
              <a:rPr lang="en-US" sz="2400" b="1">
                <a:solidFill>
                  <a:schemeClr val="accent6"/>
                </a:solidFill>
              </a:rPr>
              <a:t>5.Contribution</a:t>
            </a:r>
          </a:p>
          <a:p>
            <a:r>
              <a:rPr lang="en-US" sz="2400" b="1">
                <a:solidFill>
                  <a:schemeClr val="accent6"/>
                </a:solidFill>
              </a:rPr>
              <a:t>6. Reject</a:t>
            </a:r>
          </a:p>
          <a:p>
            <a:r>
              <a:rPr lang="en-US" sz="2400" b="1">
                <a:solidFill>
                  <a:schemeClr val="accent6"/>
                </a:solidFill>
              </a:rPr>
              <a:t>7. Injury</a:t>
            </a:r>
          </a:p>
          <a:p>
            <a:r>
              <a:rPr lang="en-US" sz="2400" b="1">
                <a:solidFill>
                  <a:schemeClr val="accent6"/>
                </a:solidFill>
              </a:rPr>
              <a:t>8. Significant</a:t>
            </a:r>
          </a:p>
          <a:p>
            <a:endParaRPr lang="en-US" sz="2400" b="1">
              <a:solidFill>
                <a:schemeClr val="accent6"/>
              </a:solidFill>
            </a:endParaRPr>
          </a:p>
        </p:txBody>
      </p:sp>
      <p:sp>
        <p:nvSpPr>
          <p:cNvPr id="15" name="Rectangle 1"/>
          <p:cNvSpPr/>
          <p:nvPr/>
        </p:nvSpPr>
        <p:spPr>
          <a:xfrm>
            <a:off x="2466975" y="1195070"/>
            <a:ext cx="5269230"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16" name="Rectangle 2"/>
          <p:cNvSpPr/>
          <p:nvPr/>
        </p:nvSpPr>
        <p:spPr>
          <a:xfrm>
            <a:off x="2578735" y="2388235"/>
            <a:ext cx="5779135" cy="3969385"/>
          </a:xfrm>
          <a:prstGeom prst="rect">
            <a:avLst/>
          </a:prstGeom>
        </p:spPr>
        <p:txBody>
          <a:bodyPr wrap="square">
            <a:spAutoFit/>
          </a:bodyPr>
          <a:lstStyle/>
          <a:p>
            <a:r>
              <a:rPr lang="en-US" sz="3600" b="1" dirty="0">
                <a:latin typeface="Times New Roman" panose="02020603050405020304" pitchFamily="18" charset="0"/>
                <a:cs typeface="Times New Roman" panose="02020603050405020304" pitchFamily="18" charset="0"/>
              </a:rPr>
              <a:t>Situation 1 : </a:t>
            </a:r>
            <a:r>
              <a:rPr lang="en-US" sz="3600" dirty="0">
                <a:latin typeface="Times New Roman" panose="02020603050405020304" pitchFamily="18" charset="0"/>
                <a:cs typeface="Times New Roman" panose="02020603050405020304" pitchFamily="18" charset="0"/>
              </a:rPr>
              <a:t>Sarah recently bought a new item that helps her monitor her daily steps. The small, wearable gadget tracks her activity and even syncs with her phone to provide health insights.</a:t>
            </a:r>
          </a:p>
        </p:txBody>
      </p:sp>
      <p:sp>
        <p:nvSpPr>
          <p:cNvPr id="17" name="Rectangle 3"/>
          <p:cNvSpPr/>
          <p:nvPr/>
        </p:nvSpPr>
        <p:spPr>
          <a:xfrm>
            <a:off x="7821930" y="1195070"/>
            <a:ext cx="1828800" cy="955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1" dirty="0"/>
              <a:t>device </a:t>
            </a:r>
          </a:p>
        </p:txBody>
      </p:sp>
    </p:spTree>
    <p:extLst>
      <p:ext uri="{BB962C8B-B14F-4D97-AF65-F5344CB8AC3E}">
        <p14:creationId xmlns:p14="http://schemas.microsoft.com/office/powerpoint/2010/main" val="169400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ox(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7"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2625" y="3429000"/>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1520" y="390510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539070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61520" y="48830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115209" y="237111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51023" y="287676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791" y="59159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11" name="Group 10"/>
          <p:cNvGrpSpPr/>
          <p:nvPr/>
        </p:nvGrpSpPr>
        <p:grpSpPr>
          <a:xfrm>
            <a:off x="9823781" y="1323656"/>
            <a:ext cx="1261271" cy="716434"/>
            <a:chOff x="7446246" y="205862"/>
            <a:chExt cx="1544854" cy="691058"/>
          </a:xfrm>
        </p:grpSpPr>
        <p:sp>
          <p:nvSpPr>
            <p:cNvPr id="9"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pic>
        <p:nvPicPr>
          <p:cNvPr id="12" name="Picture 11" descr="young-male-student-raising-empty-framed-board-vector-24487646 (2)"/>
          <p:cNvPicPr>
            <a:picLocks noChangeAspect="1"/>
          </p:cNvPicPr>
          <p:nvPr/>
        </p:nvPicPr>
        <p:blipFill>
          <a:blip r:embed="rId4"/>
          <a:stretch>
            <a:fillRect/>
          </a:stretch>
        </p:blipFill>
        <p:spPr>
          <a:xfrm>
            <a:off x="9391650" y="5391150"/>
            <a:ext cx="1781175" cy="1331595"/>
          </a:xfrm>
          <a:prstGeom prst="rect">
            <a:avLst/>
          </a:prstGeom>
        </p:spPr>
      </p:pic>
      <p:sp>
        <p:nvSpPr>
          <p:cNvPr id="14" name="Text Box 13"/>
          <p:cNvSpPr txBox="1"/>
          <p:nvPr/>
        </p:nvSpPr>
        <p:spPr>
          <a:xfrm>
            <a:off x="9162415" y="2150110"/>
            <a:ext cx="2136775" cy="3415030"/>
          </a:xfrm>
          <a:prstGeom prst="rect">
            <a:avLst/>
          </a:prstGeom>
          <a:noFill/>
        </p:spPr>
        <p:txBody>
          <a:bodyPr wrap="square" rtlCol="0">
            <a:spAutoFit/>
          </a:bodyPr>
          <a:lstStyle/>
          <a:p>
            <a:r>
              <a:rPr lang="en-US" sz="2400" b="1">
                <a:solidFill>
                  <a:schemeClr val="accent6"/>
                </a:solidFill>
              </a:rPr>
              <a:t>1. Industry</a:t>
            </a:r>
          </a:p>
          <a:p>
            <a:r>
              <a:rPr lang="en-US" sz="2400" b="1">
                <a:solidFill>
                  <a:schemeClr val="accent6"/>
                </a:solidFill>
              </a:rPr>
              <a:t>2. Inventors</a:t>
            </a:r>
          </a:p>
          <a:p>
            <a:r>
              <a:rPr lang="en-US" sz="2400" b="1">
                <a:solidFill>
                  <a:schemeClr val="accent6"/>
                </a:solidFill>
              </a:rPr>
              <a:t>3. Patent</a:t>
            </a:r>
          </a:p>
          <a:p>
            <a:r>
              <a:rPr lang="en-US" sz="2400" b="1">
                <a:solidFill>
                  <a:schemeClr val="accent6"/>
                </a:solidFill>
              </a:rPr>
              <a:t>4. Tenacity</a:t>
            </a:r>
          </a:p>
          <a:p>
            <a:r>
              <a:rPr lang="en-US" sz="2400" b="1">
                <a:solidFill>
                  <a:schemeClr val="accent6"/>
                </a:solidFill>
              </a:rPr>
              <a:t>5.Contribution</a:t>
            </a:r>
          </a:p>
          <a:p>
            <a:r>
              <a:rPr lang="en-US" sz="2400" b="1">
                <a:solidFill>
                  <a:schemeClr val="accent6"/>
                </a:solidFill>
              </a:rPr>
              <a:t>6. Reject</a:t>
            </a:r>
          </a:p>
          <a:p>
            <a:r>
              <a:rPr lang="en-US" sz="2400" b="1">
                <a:solidFill>
                  <a:schemeClr val="accent6"/>
                </a:solidFill>
              </a:rPr>
              <a:t>7. Injury</a:t>
            </a:r>
          </a:p>
          <a:p>
            <a:r>
              <a:rPr lang="en-US" sz="2400" b="1">
                <a:solidFill>
                  <a:schemeClr val="accent6"/>
                </a:solidFill>
              </a:rPr>
              <a:t>8. Significant</a:t>
            </a:r>
          </a:p>
          <a:p>
            <a:endParaRPr lang="en-US" sz="2400" b="1">
              <a:solidFill>
                <a:schemeClr val="accent6"/>
              </a:solidFill>
            </a:endParaRPr>
          </a:p>
        </p:txBody>
      </p:sp>
      <p:sp>
        <p:nvSpPr>
          <p:cNvPr id="15" name="Rectangle 1"/>
          <p:cNvSpPr/>
          <p:nvPr/>
        </p:nvSpPr>
        <p:spPr>
          <a:xfrm>
            <a:off x="2466975" y="1195070"/>
            <a:ext cx="5269230"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16" name="Rectangle 2"/>
          <p:cNvSpPr/>
          <p:nvPr/>
        </p:nvSpPr>
        <p:spPr>
          <a:xfrm>
            <a:off x="2574290" y="2230120"/>
            <a:ext cx="5779135" cy="4523105"/>
          </a:xfrm>
          <a:prstGeom prst="rect">
            <a:avLst/>
          </a:prstGeom>
        </p:spPr>
        <p:txBody>
          <a:bodyPr wrap="square">
            <a:spAutoFit/>
          </a:bodyPr>
          <a:lstStyle/>
          <a:p>
            <a:r>
              <a:rPr lang="en-US" sz="3600" b="1" dirty="0">
                <a:latin typeface="Times New Roman" panose="02020603050405020304" pitchFamily="18" charset="0"/>
                <a:cs typeface="Times New Roman" panose="02020603050405020304" pitchFamily="18" charset="0"/>
                <a:sym typeface="+mn-ea"/>
              </a:rPr>
              <a:t>Situation 2</a:t>
            </a:r>
            <a:r>
              <a:rPr lang="en-US" sz="3600" dirty="0">
                <a:latin typeface="Times New Roman" panose="02020603050405020304" pitchFamily="18" charset="0"/>
                <a:cs typeface="Times New Roman" panose="02020603050405020304" pitchFamily="18" charset="0"/>
                <a:sym typeface="+mn-ea"/>
              </a:rPr>
              <a:t>:</a:t>
            </a:r>
            <a:r>
              <a:rPr lang="en-US" sz="3600" dirty="0">
                <a:sym typeface="+mn-ea"/>
              </a:rPr>
              <a:t>During the class project, everyone worked together. John brought the supplies, Maria wrote the report, and Ahmed created the presentation. Each person helped in their own way to complete the project.</a:t>
            </a:r>
            <a:endParaRPr lang="en-US" sz="3600" dirty="0">
              <a:latin typeface="Times New Roman" panose="02020603050405020304" pitchFamily="18" charset="0"/>
              <a:cs typeface="Times New Roman" panose="02020603050405020304" pitchFamily="18" charset="0"/>
            </a:endParaRPr>
          </a:p>
        </p:txBody>
      </p:sp>
      <p:sp>
        <p:nvSpPr>
          <p:cNvPr id="17" name="Rectangle 3"/>
          <p:cNvSpPr/>
          <p:nvPr/>
        </p:nvSpPr>
        <p:spPr>
          <a:xfrm>
            <a:off x="7809865" y="1290955"/>
            <a:ext cx="1941195" cy="7493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ym typeface="+mn-ea"/>
              </a:rPr>
              <a:t>Contribution </a:t>
            </a:r>
            <a:r>
              <a:rPr lang="en-US" sz="3000" b="1" dirty="0">
                <a:sym typeface="+mn-ea"/>
              </a:rPr>
              <a:t>    </a:t>
            </a:r>
            <a:endParaRPr lang="en-US" sz="3000" dirty="0"/>
          </a:p>
          <a:p>
            <a:pPr algn="ctr"/>
            <a:endParaRPr lang="en-US" sz="3000" b="1" dirty="0"/>
          </a:p>
        </p:txBody>
      </p:sp>
    </p:spTree>
    <p:extLst>
      <p:ext uri="{BB962C8B-B14F-4D97-AF65-F5344CB8AC3E}">
        <p14:creationId xmlns:p14="http://schemas.microsoft.com/office/powerpoint/2010/main" val="2838325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2625" y="3429000"/>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1520" y="390510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539070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61520" y="48830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115209" y="237111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51023" y="287676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791" y="59159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11" name="Group 10"/>
          <p:cNvGrpSpPr/>
          <p:nvPr/>
        </p:nvGrpSpPr>
        <p:grpSpPr>
          <a:xfrm>
            <a:off x="9823781" y="1323656"/>
            <a:ext cx="1261271" cy="716434"/>
            <a:chOff x="7446246" y="205862"/>
            <a:chExt cx="1544854" cy="691058"/>
          </a:xfrm>
        </p:grpSpPr>
        <p:sp>
          <p:nvSpPr>
            <p:cNvPr id="9"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pic>
        <p:nvPicPr>
          <p:cNvPr id="12" name="Picture 11" descr="young-male-student-raising-empty-framed-board-vector-24487646 (2)"/>
          <p:cNvPicPr>
            <a:picLocks noChangeAspect="1"/>
          </p:cNvPicPr>
          <p:nvPr/>
        </p:nvPicPr>
        <p:blipFill>
          <a:blip r:embed="rId4"/>
          <a:stretch>
            <a:fillRect/>
          </a:stretch>
        </p:blipFill>
        <p:spPr>
          <a:xfrm>
            <a:off x="9391650" y="5391150"/>
            <a:ext cx="1781175" cy="1331595"/>
          </a:xfrm>
          <a:prstGeom prst="rect">
            <a:avLst/>
          </a:prstGeom>
        </p:spPr>
      </p:pic>
      <p:sp>
        <p:nvSpPr>
          <p:cNvPr id="14" name="Text Box 13"/>
          <p:cNvSpPr txBox="1"/>
          <p:nvPr/>
        </p:nvSpPr>
        <p:spPr>
          <a:xfrm>
            <a:off x="9162415" y="2150110"/>
            <a:ext cx="2136775" cy="3415030"/>
          </a:xfrm>
          <a:prstGeom prst="rect">
            <a:avLst/>
          </a:prstGeom>
          <a:noFill/>
        </p:spPr>
        <p:txBody>
          <a:bodyPr wrap="square" rtlCol="0">
            <a:spAutoFit/>
          </a:bodyPr>
          <a:lstStyle/>
          <a:p>
            <a:r>
              <a:rPr lang="en-US" sz="2400" b="1">
                <a:solidFill>
                  <a:schemeClr val="accent6"/>
                </a:solidFill>
              </a:rPr>
              <a:t>1. Industry</a:t>
            </a:r>
          </a:p>
          <a:p>
            <a:r>
              <a:rPr lang="en-US" sz="2400" b="1">
                <a:solidFill>
                  <a:schemeClr val="accent6"/>
                </a:solidFill>
              </a:rPr>
              <a:t>2. Inventors</a:t>
            </a:r>
          </a:p>
          <a:p>
            <a:r>
              <a:rPr lang="en-US" sz="2400" b="1">
                <a:solidFill>
                  <a:schemeClr val="accent6"/>
                </a:solidFill>
              </a:rPr>
              <a:t>3. Patent</a:t>
            </a:r>
          </a:p>
          <a:p>
            <a:r>
              <a:rPr lang="en-US" sz="2400" b="1">
                <a:solidFill>
                  <a:schemeClr val="accent6"/>
                </a:solidFill>
              </a:rPr>
              <a:t>4. Tenacity</a:t>
            </a:r>
          </a:p>
          <a:p>
            <a:r>
              <a:rPr lang="en-US" sz="2400" b="1">
                <a:solidFill>
                  <a:schemeClr val="accent6"/>
                </a:solidFill>
              </a:rPr>
              <a:t>5.Contribution</a:t>
            </a:r>
          </a:p>
          <a:p>
            <a:r>
              <a:rPr lang="en-US" sz="2400" b="1">
                <a:solidFill>
                  <a:schemeClr val="accent6"/>
                </a:solidFill>
              </a:rPr>
              <a:t>6. Reject</a:t>
            </a:r>
          </a:p>
          <a:p>
            <a:r>
              <a:rPr lang="en-US" sz="2400" b="1">
                <a:solidFill>
                  <a:schemeClr val="accent6"/>
                </a:solidFill>
              </a:rPr>
              <a:t>7. Injury</a:t>
            </a:r>
          </a:p>
          <a:p>
            <a:r>
              <a:rPr lang="en-US" sz="2400" b="1">
                <a:solidFill>
                  <a:schemeClr val="accent6"/>
                </a:solidFill>
              </a:rPr>
              <a:t>8. Significant</a:t>
            </a:r>
          </a:p>
          <a:p>
            <a:endParaRPr lang="en-US" sz="2400" b="1">
              <a:solidFill>
                <a:schemeClr val="accent6"/>
              </a:solidFill>
            </a:endParaRPr>
          </a:p>
        </p:txBody>
      </p:sp>
      <p:sp>
        <p:nvSpPr>
          <p:cNvPr id="15" name="Rectangle 1"/>
          <p:cNvSpPr/>
          <p:nvPr/>
        </p:nvSpPr>
        <p:spPr>
          <a:xfrm>
            <a:off x="2466975" y="1195070"/>
            <a:ext cx="5269230"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16" name="Rectangle 2"/>
          <p:cNvSpPr/>
          <p:nvPr/>
        </p:nvSpPr>
        <p:spPr>
          <a:xfrm>
            <a:off x="2574290" y="2230120"/>
            <a:ext cx="5779135" cy="4492625"/>
          </a:xfrm>
          <a:prstGeom prst="rect">
            <a:avLst/>
          </a:prstGeom>
        </p:spPr>
        <p:txBody>
          <a:bodyPr wrap="square">
            <a:noAutofit/>
          </a:bodyPr>
          <a:lstStyle/>
          <a:p>
            <a:r>
              <a:rPr lang="en-US" sz="3200" b="1" dirty="0">
                <a:latin typeface="Times New Roman" panose="02020603050405020304" pitchFamily="18" charset="0"/>
                <a:cs typeface="Times New Roman" panose="02020603050405020304" pitchFamily="18" charset="0"/>
                <a:sym typeface="+mn-ea"/>
              </a:rPr>
              <a:t>Situation 3</a:t>
            </a:r>
            <a:r>
              <a:rPr lang="en-US" sz="3200" dirty="0">
                <a:latin typeface="Times New Roman" panose="02020603050405020304" pitchFamily="18" charset="0"/>
                <a:cs typeface="Times New Roman" panose="02020603050405020304" pitchFamily="18" charset="0"/>
                <a:sym typeface="+mn-ea"/>
              </a:rPr>
              <a:t>:</a:t>
            </a:r>
            <a:r>
              <a:rPr lang="en-US" sz="3200" dirty="0">
                <a:sym typeface="+mn-ea"/>
              </a:rPr>
              <a:t>During the soccer game, James fell and twisted his ankle. He had to sit on the bench for the rest of the game, and the coach said he would need to visit the doctor. The doctor told him he might need a week to recover before he can play again.</a:t>
            </a:r>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17" name="Rectangle 3"/>
          <p:cNvSpPr/>
          <p:nvPr/>
        </p:nvSpPr>
        <p:spPr>
          <a:xfrm>
            <a:off x="7809865" y="1290955"/>
            <a:ext cx="1941195" cy="7493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ym typeface="+mn-ea"/>
              </a:rPr>
              <a:t>Injury </a:t>
            </a:r>
            <a:endParaRPr lang="en-US" sz="3000" dirty="0"/>
          </a:p>
          <a:p>
            <a:pPr algn="ctr"/>
            <a:endParaRPr lang="en-US" sz="3000" b="1" dirty="0"/>
          </a:p>
        </p:txBody>
      </p:sp>
    </p:spTree>
    <p:extLst>
      <p:ext uri="{BB962C8B-B14F-4D97-AF65-F5344CB8AC3E}">
        <p14:creationId xmlns:p14="http://schemas.microsoft.com/office/powerpoint/2010/main" val="1730569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ldLvl="0" animBg="1"/>
      <p:bldP spid="17"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2625" y="3429000"/>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1520" y="390510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539070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61520" y="48830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115209" y="237111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51023" y="287676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791" y="59159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11" name="Group 10"/>
          <p:cNvGrpSpPr/>
          <p:nvPr/>
        </p:nvGrpSpPr>
        <p:grpSpPr>
          <a:xfrm>
            <a:off x="9823781" y="1323656"/>
            <a:ext cx="1261271" cy="716434"/>
            <a:chOff x="7446246" y="205862"/>
            <a:chExt cx="1544854" cy="691058"/>
          </a:xfrm>
        </p:grpSpPr>
        <p:sp>
          <p:nvSpPr>
            <p:cNvPr id="9"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pic>
        <p:nvPicPr>
          <p:cNvPr id="12" name="Picture 11" descr="young-male-student-raising-empty-framed-board-vector-24487646 (2)"/>
          <p:cNvPicPr>
            <a:picLocks noChangeAspect="1"/>
          </p:cNvPicPr>
          <p:nvPr/>
        </p:nvPicPr>
        <p:blipFill>
          <a:blip r:embed="rId4"/>
          <a:stretch>
            <a:fillRect/>
          </a:stretch>
        </p:blipFill>
        <p:spPr>
          <a:xfrm>
            <a:off x="9391650" y="5391150"/>
            <a:ext cx="1781175" cy="1331595"/>
          </a:xfrm>
          <a:prstGeom prst="rect">
            <a:avLst/>
          </a:prstGeom>
        </p:spPr>
      </p:pic>
      <p:sp>
        <p:nvSpPr>
          <p:cNvPr id="14" name="Text Box 13"/>
          <p:cNvSpPr txBox="1"/>
          <p:nvPr/>
        </p:nvSpPr>
        <p:spPr>
          <a:xfrm>
            <a:off x="9162415" y="2150110"/>
            <a:ext cx="2136775" cy="3415030"/>
          </a:xfrm>
          <a:prstGeom prst="rect">
            <a:avLst/>
          </a:prstGeom>
          <a:noFill/>
        </p:spPr>
        <p:txBody>
          <a:bodyPr wrap="square" rtlCol="0">
            <a:spAutoFit/>
          </a:bodyPr>
          <a:lstStyle/>
          <a:p>
            <a:r>
              <a:rPr lang="en-US" sz="2400" b="1">
                <a:solidFill>
                  <a:schemeClr val="accent6"/>
                </a:solidFill>
              </a:rPr>
              <a:t>1. Industry</a:t>
            </a:r>
          </a:p>
          <a:p>
            <a:r>
              <a:rPr lang="en-US" sz="2400" b="1">
                <a:solidFill>
                  <a:schemeClr val="accent6"/>
                </a:solidFill>
              </a:rPr>
              <a:t>2. Inventors</a:t>
            </a:r>
          </a:p>
          <a:p>
            <a:r>
              <a:rPr lang="en-US" sz="2400" b="1">
                <a:solidFill>
                  <a:schemeClr val="accent6"/>
                </a:solidFill>
              </a:rPr>
              <a:t>3. Patent</a:t>
            </a:r>
          </a:p>
          <a:p>
            <a:r>
              <a:rPr lang="en-US" sz="2400" b="1">
                <a:solidFill>
                  <a:schemeClr val="accent6"/>
                </a:solidFill>
              </a:rPr>
              <a:t>4. Tenacity</a:t>
            </a:r>
          </a:p>
          <a:p>
            <a:r>
              <a:rPr lang="en-US" sz="2400" b="1">
                <a:solidFill>
                  <a:schemeClr val="accent6"/>
                </a:solidFill>
              </a:rPr>
              <a:t>5.Contribution</a:t>
            </a:r>
          </a:p>
          <a:p>
            <a:r>
              <a:rPr lang="en-US" sz="2400" b="1">
                <a:solidFill>
                  <a:schemeClr val="accent6"/>
                </a:solidFill>
              </a:rPr>
              <a:t>6. Reject</a:t>
            </a:r>
          </a:p>
          <a:p>
            <a:r>
              <a:rPr lang="en-US" sz="2400" b="1">
                <a:solidFill>
                  <a:schemeClr val="accent6"/>
                </a:solidFill>
              </a:rPr>
              <a:t>7. Injury</a:t>
            </a:r>
          </a:p>
          <a:p>
            <a:r>
              <a:rPr lang="en-US" sz="2400" b="1">
                <a:solidFill>
                  <a:schemeClr val="accent6"/>
                </a:solidFill>
              </a:rPr>
              <a:t>8. Significant</a:t>
            </a:r>
          </a:p>
          <a:p>
            <a:endParaRPr lang="en-US" sz="2400" b="1">
              <a:solidFill>
                <a:schemeClr val="accent6"/>
              </a:solidFill>
            </a:endParaRPr>
          </a:p>
        </p:txBody>
      </p:sp>
      <p:sp>
        <p:nvSpPr>
          <p:cNvPr id="15" name="Rectangle 1"/>
          <p:cNvSpPr/>
          <p:nvPr/>
        </p:nvSpPr>
        <p:spPr>
          <a:xfrm>
            <a:off x="2466975" y="1195070"/>
            <a:ext cx="5269230" cy="955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lumMod val="95000"/>
                    <a:lumOff val="5000"/>
                  </a:schemeClr>
                </a:solidFill>
              </a:rPr>
              <a:t>Which word am I thinking of…. </a:t>
            </a:r>
          </a:p>
        </p:txBody>
      </p:sp>
      <p:sp>
        <p:nvSpPr>
          <p:cNvPr id="16" name="Rectangle 2"/>
          <p:cNvSpPr/>
          <p:nvPr/>
        </p:nvSpPr>
        <p:spPr>
          <a:xfrm>
            <a:off x="2574290" y="2230120"/>
            <a:ext cx="5779135" cy="4492625"/>
          </a:xfrm>
          <a:prstGeom prst="rect">
            <a:avLst/>
          </a:prstGeom>
        </p:spPr>
        <p:txBody>
          <a:bodyPr wrap="square">
            <a:noAutofit/>
          </a:bodyPr>
          <a:lstStyle/>
          <a:p>
            <a:r>
              <a:rPr lang="en-US" sz="3200" b="1" dirty="0">
                <a:latin typeface="Times New Roman" panose="02020603050405020304" pitchFamily="18" charset="0"/>
                <a:cs typeface="Times New Roman" panose="02020603050405020304" pitchFamily="18" charset="0"/>
                <a:sym typeface="+mn-ea"/>
              </a:rPr>
              <a:t>Situation 4</a:t>
            </a:r>
            <a:r>
              <a:rPr lang="en-US" sz="3200" dirty="0">
                <a:latin typeface="Times New Roman" panose="02020603050405020304" pitchFamily="18" charset="0"/>
                <a:cs typeface="Times New Roman" panose="02020603050405020304" pitchFamily="18" charset="0"/>
                <a:sym typeface="+mn-ea"/>
              </a:rPr>
              <a:t>:</a:t>
            </a:r>
            <a:r>
              <a:rPr lang="en-US" sz="3200" dirty="0">
                <a:sym typeface="+mn-ea"/>
              </a:rPr>
              <a:t>The teacher told the students that the upcoming exam would be very important. It would count for 50% of their final grade, which means doing well on it would have a big impact on their overall result.</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17" name="Rectangle 3"/>
          <p:cNvSpPr/>
          <p:nvPr/>
        </p:nvSpPr>
        <p:spPr>
          <a:xfrm>
            <a:off x="7809865" y="1290955"/>
            <a:ext cx="1941195" cy="7493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ym typeface="+mn-ea"/>
              </a:rPr>
              <a:t>significant </a:t>
            </a:r>
            <a:endParaRPr lang="en-US" sz="3000" dirty="0"/>
          </a:p>
          <a:p>
            <a:pPr algn="ctr"/>
            <a:endParaRPr lang="en-US" sz="3000" b="1" dirty="0"/>
          </a:p>
        </p:txBody>
      </p:sp>
    </p:spTree>
    <p:extLst>
      <p:ext uri="{BB962C8B-B14F-4D97-AF65-F5344CB8AC3E}">
        <p14:creationId xmlns:p14="http://schemas.microsoft.com/office/powerpoint/2010/main" val="2025439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ldLvl="0" animBg="1"/>
      <p:bldP spid="17"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641486" y="1179783"/>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04:00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6" name="TextBox 5"/>
          <p:cNvSpPr txBox="1"/>
          <p:nvPr/>
        </p:nvSpPr>
        <p:spPr>
          <a:xfrm>
            <a:off x="2645545" y="1372997"/>
            <a:ext cx="321518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Differentiation </a:t>
            </a:r>
            <a:r>
              <a:rPr lang="en-US" sz="2800" b="1" dirty="0">
                <a:latin typeface="Arial" panose="020B0604020202020204" pitchFamily="34" charset="0"/>
                <a:cs typeface="Arial" panose="020B0604020202020204" pitchFamily="34" charset="0"/>
              </a:rPr>
              <a:t> </a:t>
            </a:r>
          </a:p>
        </p:txBody>
      </p:sp>
      <p:sp>
        <p:nvSpPr>
          <p:cNvPr id="37" name="Rectangle 36"/>
          <p:cNvSpPr/>
          <p:nvPr/>
        </p:nvSpPr>
        <p:spPr>
          <a:xfrm>
            <a:off x="2586485" y="2618726"/>
            <a:ext cx="3947115" cy="1121479"/>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Students 1+2 </a:t>
            </a:r>
          </a:p>
        </p:txBody>
      </p:sp>
      <p:sp>
        <p:nvSpPr>
          <p:cNvPr id="38" name="Rectangle 37"/>
          <p:cNvSpPr/>
          <p:nvPr/>
        </p:nvSpPr>
        <p:spPr>
          <a:xfrm>
            <a:off x="7243077" y="2618726"/>
            <a:ext cx="3947115" cy="1121479"/>
          </a:xfrm>
          <a:prstGeom prst="rect">
            <a:avLst/>
          </a:prstGeom>
          <a:solidFill>
            <a:schemeClr val="tx1">
              <a:lumMod val="50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Students 3+4 </a:t>
            </a:r>
          </a:p>
        </p:txBody>
      </p:sp>
      <p:sp>
        <p:nvSpPr>
          <p:cNvPr id="3" name="AutoShape 2" descr="Click Here Images – Browse 43,393 Stock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Rectangles 4"/>
          <p:cNvSpPr/>
          <p:nvPr/>
        </p:nvSpPr>
        <p:spPr>
          <a:xfrm>
            <a:off x="2586355" y="3915410"/>
            <a:ext cx="3888740" cy="2733675"/>
          </a:xfrm>
          <a:prstGeom prst="rect">
            <a:avLst/>
          </a:prstGeom>
          <a:solidFill>
            <a:srgbClr val="92D050"/>
          </a:solidFill>
        </p:spPr>
        <p:style>
          <a:lnRef idx="2">
            <a:schemeClr val="accent1"/>
          </a:lnRef>
          <a:fillRef idx="0">
            <a:srgbClr val="FFFFFF"/>
          </a:fillRef>
          <a:effectRef idx="0">
            <a:srgbClr val="FFFFFF"/>
          </a:effectRef>
          <a:fontRef idx="minor">
            <a:schemeClr val="tx1"/>
          </a:fontRef>
        </p:style>
        <p:txBody>
          <a:bodyPr rtlCol="0" anchor="ctr"/>
          <a:lstStyle/>
          <a:p>
            <a:pPr algn="ctr"/>
            <a:r>
              <a:rPr lang="en-US" sz="2400" b="1" dirty="0"/>
              <a:t>Put the following words in sentences and write them on your notebook.</a:t>
            </a:r>
          </a:p>
          <a:p>
            <a:pPr algn="ctr"/>
            <a:r>
              <a:rPr lang="en-US" sz="2400" b="1" dirty="0">
                <a:highlight>
                  <a:srgbClr val="FFFF00"/>
                </a:highlight>
              </a:rPr>
              <a:t>injury</a:t>
            </a:r>
            <a:endParaRPr lang="en-US" sz="2400" b="1" dirty="0"/>
          </a:p>
          <a:p>
            <a:pPr algn="ctr"/>
            <a:r>
              <a:rPr lang="en-US" sz="2400" b="1" dirty="0">
                <a:highlight>
                  <a:srgbClr val="FFFF00"/>
                </a:highlight>
              </a:rPr>
              <a:t>Significant </a:t>
            </a:r>
            <a:endParaRPr lang="en-US" sz="2400" b="1" dirty="0"/>
          </a:p>
          <a:p>
            <a:pPr algn="ctr"/>
            <a:endParaRPr lang="en-US" sz="2400" b="1" dirty="0"/>
          </a:p>
          <a:p>
            <a:pPr algn="ctr"/>
            <a:endParaRPr lang="en-US" sz="2400" b="1" dirty="0"/>
          </a:p>
        </p:txBody>
      </p:sp>
      <p:sp>
        <p:nvSpPr>
          <p:cNvPr id="7" name="Rectangles 6"/>
          <p:cNvSpPr/>
          <p:nvPr/>
        </p:nvSpPr>
        <p:spPr>
          <a:xfrm>
            <a:off x="7242810" y="3989070"/>
            <a:ext cx="3888740" cy="2733675"/>
          </a:xfrm>
          <a:prstGeom prst="rect">
            <a:avLst/>
          </a:prstGeom>
          <a:solidFill>
            <a:srgbClr val="92D050"/>
          </a:solidFill>
        </p:spPr>
        <p:style>
          <a:lnRef idx="2">
            <a:schemeClr val="accent1"/>
          </a:lnRef>
          <a:fillRef idx="0">
            <a:srgbClr val="FFFFFF"/>
          </a:fillRef>
          <a:effectRef idx="0">
            <a:srgbClr val="FFFFFF"/>
          </a:effectRef>
          <a:fontRef idx="minor">
            <a:schemeClr val="tx1"/>
          </a:fontRef>
        </p:style>
        <p:txBody>
          <a:bodyPr rtlCol="0" anchor="ctr"/>
          <a:lstStyle/>
          <a:p>
            <a:pPr algn="ctr"/>
            <a:r>
              <a:rPr lang="en-US" sz="2400" b="1" dirty="0"/>
              <a:t>Write a short paragraph using the words</a:t>
            </a:r>
          </a:p>
          <a:p>
            <a:pPr algn="ctr"/>
            <a:endParaRPr lang="en-US" sz="2400" b="1" dirty="0"/>
          </a:p>
          <a:p>
            <a:pPr algn="ctr"/>
            <a:r>
              <a:rPr lang="en-US" sz="2400" b="1" dirty="0">
                <a:highlight>
                  <a:srgbClr val="FFFF00"/>
                </a:highlight>
              </a:rPr>
              <a:t>injury</a:t>
            </a:r>
            <a:endParaRPr lang="en-US" sz="2400" b="1" dirty="0"/>
          </a:p>
          <a:p>
            <a:pPr algn="ctr"/>
            <a:r>
              <a:rPr lang="en-US" sz="2400" b="1" dirty="0">
                <a:highlight>
                  <a:srgbClr val="FFFF00"/>
                </a:highlight>
              </a:rPr>
              <a:t>Significant</a:t>
            </a:r>
          </a:p>
          <a:p>
            <a:pPr algn="ctr"/>
            <a:r>
              <a:rPr lang="en-US" sz="2400" b="1" dirty="0">
                <a:highlight>
                  <a:srgbClr val="FFFF00"/>
                </a:highlight>
              </a:rPr>
              <a:t>Reject  </a:t>
            </a:r>
            <a:endParaRPr lang="en-US" sz="2400" b="1" dirty="0"/>
          </a:p>
        </p:txBody>
      </p:sp>
    </p:spTree>
    <p:extLst>
      <p:ext uri="{BB962C8B-B14F-4D97-AF65-F5344CB8AC3E}">
        <p14:creationId xmlns:p14="http://schemas.microsoft.com/office/powerpoint/2010/main" val="2986224876"/>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 2025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pic>
        <p:nvPicPr>
          <p:cNvPr id="9" name="Picture 8" descr="mustafa"/>
          <p:cNvPicPr>
            <a:picLocks noChangeAspect="1"/>
          </p:cNvPicPr>
          <p:nvPr/>
        </p:nvPicPr>
        <p:blipFill>
          <a:blip r:embed="rId4"/>
          <a:stretch>
            <a:fillRect/>
          </a:stretch>
        </p:blipFill>
        <p:spPr>
          <a:xfrm>
            <a:off x="3696335" y="1195070"/>
            <a:ext cx="5330190" cy="4098290"/>
          </a:xfrm>
          <a:prstGeom prst="rect">
            <a:avLst/>
          </a:prstGeom>
        </p:spPr>
      </p:pic>
      <p:sp>
        <p:nvSpPr>
          <p:cNvPr id="11" name="Text Box 10"/>
          <p:cNvSpPr txBox="1"/>
          <p:nvPr/>
        </p:nvSpPr>
        <p:spPr>
          <a:xfrm>
            <a:off x="2588260" y="5365750"/>
            <a:ext cx="7922260" cy="645160"/>
          </a:xfrm>
          <a:prstGeom prst="rect">
            <a:avLst/>
          </a:prstGeom>
          <a:noFill/>
        </p:spPr>
        <p:txBody>
          <a:bodyPr wrap="square" rtlCol="0" anchor="t">
            <a:spAutoFit/>
          </a:bodyPr>
          <a:lstStyle/>
          <a:p>
            <a:r>
              <a:rPr lang="en-US" altLang="en-US" dirty="0">
                <a:hlinkClick r:id="rId5"/>
              </a:rPr>
              <a:t>https://wayground.com/admin/quiz/68ad82c2458a9e3404810b34?source=live_dash_game_complete&amp;gameType=live&amp;players=0</a:t>
            </a:r>
            <a:endParaRPr lang="en-US" dirty="0"/>
          </a:p>
        </p:txBody>
      </p:sp>
      <p:grpSp>
        <p:nvGrpSpPr>
          <p:cNvPr id="15" name="Group 14"/>
          <p:cNvGrpSpPr/>
          <p:nvPr/>
        </p:nvGrpSpPr>
        <p:grpSpPr>
          <a:xfrm>
            <a:off x="9823781" y="1323656"/>
            <a:ext cx="1261271" cy="716434"/>
            <a:chOff x="7446246" y="205862"/>
            <a:chExt cx="1544854" cy="691058"/>
          </a:xfrm>
        </p:grpSpPr>
        <p:sp>
          <p:nvSpPr>
            <p:cNvPr id="17"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04:00 minutes</a:t>
              </a:r>
            </a:p>
          </p:txBody>
        </p:sp>
      </p:grpSp>
    </p:spTree>
    <p:extLst>
      <p:ext uri="{BB962C8B-B14F-4D97-AF65-F5344CB8AC3E}">
        <p14:creationId xmlns:p14="http://schemas.microsoft.com/office/powerpoint/2010/main" val="348640439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2625" y="3429000"/>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1520" y="390510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539070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61520" y="48830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115209" y="2371115"/>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51023" y="287676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791" y="59159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pic>
        <p:nvPicPr>
          <p:cNvPr id="4" name="Picture 3"/>
          <p:cNvPicPr>
            <a:picLocks noChangeAspect="1"/>
          </p:cNvPicPr>
          <p:nvPr/>
        </p:nvPicPr>
        <p:blipFill>
          <a:blip r:embed="rId4"/>
          <a:stretch>
            <a:fillRect/>
          </a:stretch>
        </p:blipFill>
        <p:spPr>
          <a:xfrm>
            <a:off x="8741884" y="5502852"/>
            <a:ext cx="2425820" cy="1462899"/>
          </a:xfrm>
          <a:prstGeom prst="rect">
            <a:avLst/>
          </a:prstGeom>
        </p:spPr>
      </p:pic>
      <p:pic>
        <p:nvPicPr>
          <p:cNvPr id="33" name="Picture 32"/>
          <p:cNvPicPr>
            <a:picLocks noChangeAspect="1"/>
          </p:cNvPicPr>
          <p:nvPr/>
        </p:nvPicPr>
        <p:blipFill>
          <a:blip r:embed="rId5"/>
          <a:stretch>
            <a:fillRect/>
          </a:stretch>
        </p:blipFill>
        <p:spPr>
          <a:xfrm>
            <a:off x="8624059" y="2104180"/>
            <a:ext cx="2661469" cy="2649640"/>
          </a:xfrm>
          <a:prstGeom prst="rect">
            <a:avLst/>
          </a:prstGeom>
        </p:spPr>
      </p:pic>
      <p:sp>
        <p:nvSpPr>
          <p:cNvPr id="6" name="TextBox 5"/>
          <p:cNvSpPr txBox="1"/>
          <p:nvPr/>
        </p:nvSpPr>
        <p:spPr>
          <a:xfrm>
            <a:off x="2801167" y="5708931"/>
            <a:ext cx="1828800" cy="646331"/>
          </a:xfrm>
          <a:prstGeom prst="rect">
            <a:avLst/>
          </a:prstGeom>
          <a:noFill/>
        </p:spPr>
        <p:txBody>
          <a:bodyPr wrap="square" rtlCol="0">
            <a:spAutoFit/>
          </a:bodyPr>
          <a:lstStyle/>
          <a:p>
            <a:pPr algn="l"/>
            <a:r>
              <a:rPr lang="en-US" sz="3600" b="1" dirty="0">
                <a:solidFill>
                  <a:schemeClr val="accent6"/>
                </a:solidFill>
              </a:rPr>
              <a:t>B</a:t>
            </a:r>
          </a:p>
        </p:txBody>
      </p:sp>
      <p:sp>
        <p:nvSpPr>
          <p:cNvPr id="5" name="TextBox 4"/>
          <p:cNvSpPr txBox="1"/>
          <p:nvPr/>
        </p:nvSpPr>
        <p:spPr>
          <a:xfrm>
            <a:off x="2470521" y="1669974"/>
            <a:ext cx="6153538" cy="3416320"/>
          </a:xfrm>
          <a:prstGeom prst="rect">
            <a:avLst/>
          </a:prstGeom>
          <a:noFill/>
        </p:spPr>
        <p:txBody>
          <a:bodyPr wrap="square">
            <a:spAutoFit/>
          </a:bodyPr>
          <a:lstStyle/>
          <a:p>
            <a:r>
              <a:rPr lang="en-US" sz="3600" dirty="0">
                <a:highlight>
                  <a:srgbClr val="FFFF00"/>
                </a:highlight>
              </a:rPr>
              <a:t>Which of the following is an example of an informational text?</a:t>
            </a:r>
            <a:br>
              <a:rPr lang="en-US" sz="3600" dirty="0">
                <a:highlight>
                  <a:srgbClr val="FFFF00"/>
                </a:highlight>
              </a:rPr>
            </a:br>
            <a:r>
              <a:rPr lang="en-US" sz="3600" dirty="0"/>
              <a:t>a) A fairy tale</a:t>
            </a:r>
            <a:br>
              <a:rPr lang="en-US" sz="3600" dirty="0"/>
            </a:br>
            <a:r>
              <a:rPr lang="en-US" sz="3600" dirty="0"/>
              <a:t>b) A science article</a:t>
            </a:r>
            <a:br>
              <a:rPr lang="en-US" sz="3600" dirty="0"/>
            </a:br>
            <a:r>
              <a:rPr lang="en-US" sz="3600" dirty="0"/>
              <a:t>c) A mystery novel</a:t>
            </a:r>
            <a:r>
              <a:rPr lang="en-US" sz="3600" dirty="0">
                <a:latin typeface="Times New Roman" panose="02020603050405020304" pitchFamily="18" charset="0"/>
                <a:cs typeface="Times New Roman" panose="02020603050405020304" pitchFamily="18" charset="0"/>
              </a:rPr>
              <a:t>.</a:t>
            </a:r>
          </a:p>
        </p:txBody>
      </p:sp>
      <p:grpSp>
        <p:nvGrpSpPr>
          <p:cNvPr id="9" name="Group 8"/>
          <p:cNvGrpSpPr/>
          <p:nvPr/>
        </p:nvGrpSpPr>
        <p:grpSpPr>
          <a:xfrm>
            <a:off x="9823781" y="1272799"/>
            <a:ext cx="1261271" cy="716434"/>
            <a:chOff x="7446246" y="205862"/>
            <a:chExt cx="1544854" cy="691058"/>
          </a:xfrm>
        </p:grpSpPr>
        <p:sp>
          <p:nvSpPr>
            <p:cNvPr id="7"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Tree>
    <p:extLst>
      <p:ext uri="{BB962C8B-B14F-4D97-AF65-F5344CB8AC3E}">
        <p14:creationId xmlns:p14="http://schemas.microsoft.com/office/powerpoint/2010/main" val="169899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ot Thoughts by rebecca.villa">
            <a:extLst>
              <a:ext uri="{FF2B5EF4-FFF2-40B4-BE49-F238E27FC236}">
                <a16:creationId xmlns:a16="http://schemas.microsoft.com/office/drawing/2014/main" id="{E2DCFE88-BE19-4CD4-910E-6F27C70DA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467" y="250092"/>
            <a:ext cx="5926152" cy="44388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B365DC0-CA40-40E4-BD29-F20EA8AAB321}"/>
              </a:ext>
            </a:extLst>
          </p:cNvPr>
          <p:cNvSpPr txBox="1"/>
          <p:nvPr/>
        </p:nvSpPr>
        <p:spPr>
          <a:xfrm>
            <a:off x="812800" y="1227015"/>
            <a:ext cx="4392246" cy="4154984"/>
          </a:xfrm>
          <a:prstGeom prst="rect">
            <a:avLst/>
          </a:prstGeom>
          <a:noFill/>
        </p:spPr>
        <p:txBody>
          <a:bodyPr wrap="square" rtlCol="0">
            <a:spAutoFit/>
          </a:bodyPr>
          <a:lstStyle/>
          <a:p>
            <a:r>
              <a:rPr lang="en-US" sz="8800" dirty="0">
                <a:latin typeface="Arial Black" panose="020B0A04020102020204" pitchFamily="34" charset="0"/>
              </a:rPr>
              <a:t>What is light ?</a:t>
            </a:r>
          </a:p>
        </p:txBody>
      </p:sp>
      <p:sp>
        <p:nvSpPr>
          <p:cNvPr id="4" name="Rounded Rectangle 22">
            <a:extLst>
              <a:ext uri="{FF2B5EF4-FFF2-40B4-BE49-F238E27FC236}">
                <a16:creationId xmlns:a16="http://schemas.microsoft.com/office/drawing/2014/main" id="{303D1238-7613-4BE5-ADD5-9053C0BF857C}"/>
              </a:ext>
            </a:extLst>
          </p:cNvPr>
          <p:cNvSpPr/>
          <p:nvPr/>
        </p:nvSpPr>
        <p:spPr>
          <a:xfrm>
            <a:off x="623865" y="250092"/>
            <a:ext cx="1060614" cy="567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spTree>
    <p:extLst>
      <p:ext uri="{BB962C8B-B14F-4D97-AF65-F5344CB8AC3E}">
        <p14:creationId xmlns:p14="http://schemas.microsoft.com/office/powerpoint/2010/main" val="1428913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458B48-77F7-40A0-BA96-3C93299C78AD}"/>
              </a:ext>
            </a:extLst>
          </p:cNvPr>
          <p:cNvSpPr txBox="1"/>
          <p:nvPr/>
        </p:nvSpPr>
        <p:spPr>
          <a:xfrm>
            <a:off x="860156" y="1921200"/>
            <a:ext cx="8754604" cy="3477875"/>
          </a:xfrm>
          <a:prstGeom prst="rect">
            <a:avLst/>
          </a:prstGeom>
          <a:noFill/>
        </p:spPr>
        <p:txBody>
          <a:bodyPr wrap="square">
            <a:spAutoFit/>
          </a:bodyPr>
          <a:lstStyle/>
          <a:p>
            <a:r>
              <a:rPr lang="en-US" sz="4400" dirty="0"/>
              <a:t>Q1. How is natural light (sunlight) different from artificial light (lamps, screens)?</a:t>
            </a:r>
          </a:p>
          <a:p>
            <a:r>
              <a:rPr lang="en-US" sz="4400" dirty="0"/>
              <a:t>Q2. Which one is more important for health? Why?</a:t>
            </a:r>
          </a:p>
        </p:txBody>
      </p:sp>
      <p:sp>
        <p:nvSpPr>
          <p:cNvPr id="7" name="Rounded Rectangle 42">
            <a:extLst>
              <a:ext uri="{FF2B5EF4-FFF2-40B4-BE49-F238E27FC236}">
                <a16:creationId xmlns:a16="http://schemas.microsoft.com/office/drawing/2014/main" id="{D9B69FBD-C9F1-488D-8E35-909EED5667A5}"/>
              </a:ext>
            </a:extLst>
          </p:cNvPr>
          <p:cNvSpPr/>
          <p:nvPr/>
        </p:nvSpPr>
        <p:spPr>
          <a:xfrm>
            <a:off x="1022415" y="601394"/>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1028" name="Picture 4" descr="Buzz In - App on the Amazon Appstore">
            <a:extLst>
              <a:ext uri="{FF2B5EF4-FFF2-40B4-BE49-F238E27FC236}">
                <a16:creationId xmlns:a16="http://schemas.microsoft.com/office/drawing/2014/main" id="{D29810DC-615B-4267-A9A5-EDCEBB7DB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7828" y="271301"/>
            <a:ext cx="3057525" cy="149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930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551A37C1-21F9-4513-9C49-D5C2B26B74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0089" y="2098927"/>
            <a:ext cx="8268345" cy="4650945"/>
          </a:xfrm>
          <a:prstGeom prst="rect">
            <a:avLst/>
          </a:prstGeom>
        </p:spPr>
      </p:pic>
      <p:sp>
        <p:nvSpPr>
          <p:cNvPr id="3" name="TextBox 2">
            <a:extLst>
              <a:ext uri="{FF2B5EF4-FFF2-40B4-BE49-F238E27FC236}">
                <a16:creationId xmlns:a16="http://schemas.microsoft.com/office/drawing/2014/main" id="{AC1DEACC-41BE-480C-83B8-6255332B04E3}"/>
              </a:ext>
            </a:extLst>
          </p:cNvPr>
          <p:cNvSpPr txBox="1"/>
          <p:nvPr/>
        </p:nvSpPr>
        <p:spPr>
          <a:xfrm>
            <a:off x="2743200" y="586154"/>
            <a:ext cx="6330462" cy="1569660"/>
          </a:xfrm>
          <a:prstGeom prst="rect">
            <a:avLst/>
          </a:prstGeom>
          <a:noFill/>
        </p:spPr>
        <p:txBody>
          <a:bodyPr wrap="square" rtlCol="0">
            <a:spAutoFit/>
          </a:bodyPr>
          <a:lstStyle/>
          <a:p>
            <a:r>
              <a:rPr lang="en-US" sz="4800" b="1" dirty="0"/>
              <a:t>What was life  like before electricity</a:t>
            </a:r>
            <a:r>
              <a:rPr lang="en-US" sz="4000" dirty="0"/>
              <a:t>?</a:t>
            </a:r>
          </a:p>
        </p:txBody>
      </p:sp>
    </p:spTree>
    <p:extLst>
      <p:ext uri="{BB962C8B-B14F-4D97-AF65-F5344CB8AC3E}">
        <p14:creationId xmlns:p14="http://schemas.microsoft.com/office/powerpoint/2010/main" val="324132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CD5A634654594FBBFFA6A58C1B7A05" ma:contentTypeVersion="14" ma:contentTypeDescription="Create a new document." ma:contentTypeScope="" ma:versionID="6b2dea2e8b93c79cf5ca688f69d4c3ec">
  <xsd:schema xmlns:xsd="http://www.w3.org/2001/XMLSchema" xmlns:xs="http://www.w3.org/2001/XMLSchema" xmlns:p="http://schemas.microsoft.com/office/2006/metadata/properties" xmlns:ns2="0b7d3d12-a688-4a65-9735-5d5242335cee" xmlns:ns3="3e03e693-6f57-4a0f-8762-2487ed846c1c" targetNamespace="http://schemas.microsoft.com/office/2006/metadata/properties" ma:root="true" ma:fieldsID="21fb15d1cb0a07f67bc2296c58cdc3ae" ns2:_="" ns3:_="">
    <xsd:import namespace="0b7d3d12-a688-4a65-9735-5d5242335cee"/>
    <xsd:import namespace="3e03e693-6f57-4a0f-8762-2487ed846c1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7d3d12-a688-4a65-9735-5d5242335c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d429481-e3d0-471e-bc25-7565d51e70f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03e693-6f57-4a0f-8762-2487ed846c1c"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24593b5-bb6d-4ace-b8b0-595ce26c6980}" ma:internalName="TaxCatchAll" ma:showField="CatchAllData" ma:web="3e03e693-6f57-4a0f-8762-2487ed846c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7d3d12-a688-4a65-9735-5d5242335cee">
      <Terms xmlns="http://schemas.microsoft.com/office/infopath/2007/PartnerControls"/>
    </lcf76f155ced4ddcb4097134ff3c332f>
    <TaxCatchAll xmlns="3e03e693-6f57-4a0f-8762-2487ed846c1c" xsi:nil="true"/>
  </documentManagement>
</p:properties>
</file>

<file path=customXml/itemProps1.xml><?xml version="1.0" encoding="utf-8"?>
<ds:datastoreItem xmlns:ds="http://schemas.openxmlformats.org/officeDocument/2006/customXml" ds:itemID="{04035470-EF83-42A2-B100-3741CE9E0BC7}">
  <ds:schemaRefs/>
</ds:datastoreItem>
</file>

<file path=customXml/itemProps2.xml><?xml version="1.0" encoding="utf-8"?>
<ds:datastoreItem xmlns:ds="http://schemas.openxmlformats.org/officeDocument/2006/customXml" ds:itemID="{B9091587-7493-4EDD-9EF4-3A412974E1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7d3d12-a688-4a65-9735-5d5242335cee"/>
    <ds:schemaRef ds:uri="3e03e693-6f57-4a0f-8762-2487ed846c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CA98A1-0750-4C2A-BC0B-E63D3C9E5312}">
  <ds:schemaRefs/>
</ds:datastoreItem>
</file>

<file path=docProps/app.xml><?xml version="1.0" encoding="utf-8"?>
<Properties xmlns="http://schemas.openxmlformats.org/officeDocument/2006/extended-properties" xmlns:vt="http://schemas.openxmlformats.org/officeDocument/2006/docPropsVTypes">
  <TotalTime>815</TotalTime>
  <Words>3507</Words>
  <Application>Microsoft Office PowerPoint</Application>
  <PresentationFormat>Widescreen</PresentationFormat>
  <Paragraphs>809</Paragraphs>
  <Slides>55</Slides>
  <Notes>0</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Adobe Arabic</vt:lpstr>
      <vt:lpstr>Arial</vt:lpstr>
      <vt:lpstr>Arial Black</vt:lpstr>
      <vt:lpstr>Calibri</vt:lpstr>
      <vt:lpstr>Calibri Light</vt:lpstr>
      <vt:lpstr>HelveticaNeueLT Arabic 45 Light</vt:lpstr>
      <vt:lpstr>HelveticaNeueLT Arabic 55 Roman</vt:lpstr>
      <vt:lpstr>Open Sans</vt:lpstr>
      <vt:lpstr>Sitka Display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Exit Ticket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Ghassan Hazza</dc:creator>
  <cp:lastModifiedBy>ibrahim hussein</cp:lastModifiedBy>
  <cp:revision>389</cp:revision>
  <dcterms:created xsi:type="dcterms:W3CDTF">2019-06-13T08:00:00Z</dcterms:created>
  <dcterms:modified xsi:type="dcterms:W3CDTF">2025-10-25T08:07:59Z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0x0101005FCD5A634654594FBBFFA6A58C1B7A05</vt:lpwstr>
  </property>
  <property fmtid="{D5CDD505-2E9C-101B-9397-08002B2CF9AE}" pid="3" name="MediaServiceImageTags">
    <vt:lpwstr/>
  </property>
  <property fmtid="{D5CDD505-2E9C-101B-9397-08002B2CF9AE}" pid="4" name="ICV">
    <vt:lpwstr>79C225F3C56746CEA4665140046C46D1_13</vt:lpwstr>
  </property>
  <property fmtid="{D5CDD505-2E9C-101B-9397-08002B2CF9AE}" pid="5" name="KSOProductBuildVer">
    <vt:lpwstr>1033-12.2.0.21931</vt:lpwstr>
  </property>
</Properties>
</file>