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74" r:id="rId6"/>
    <p:sldId id="275" r:id="rId7"/>
    <p:sldId id="276" r:id="rId8"/>
    <p:sldId id="277" r:id="rId9"/>
    <p:sldId id="293" r:id="rId10"/>
    <p:sldId id="412" r:id="rId11"/>
    <p:sldId id="294" r:id="rId12"/>
    <p:sldId id="290" r:id="rId13"/>
    <p:sldId id="278" r:id="rId14"/>
    <p:sldId id="413" r:id="rId15"/>
    <p:sldId id="411" r:id="rId16"/>
    <p:sldId id="295" r:id="rId17"/>
    <p:sldId id="283" r:id="rId18"/>
    <p:sldId id="292" r:id="rId19"/>
    <p:sldId id="286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99"/>
    <a:srgbClr val="990033"/>
    <a:srgbClr val="990099"/>
    <a:srgbClr val="009900"/>
    <a:srgbClr val="800000"/>
    <a:srgbClr val="9900CC"/>
    <a:srgbClr val="CC9900"/>
    <a:srgbClr val="3333FF"/>
    <a:srgbClr val="CCCC00"/>
    <a:srgbClr val="A500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04" autoAdjust="0"/>
    <p:restoredTop sz="94660"/>
  </p:normalViewPr>
  <p:slideViewPr>
    <p:cSldViewPr snapToGrid="0">
      <p:cViewPr>
        <p:scale>
          <a:sx n="75" d="100"/>
          <a:sy n="75" d="100"/>
        </p:scale>
        <p:origin x="835" y="5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15732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6F202-E086-43E8-BC5F-C161767B9809}" type="datetimeFigureOut">
              <a:rPr lang="en-US" smtClean="0"/>
              <a:t>26-10-2025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7564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6F202-E086-43E8-BC5F-C161767B9809}" type="datetimeFigureOut">
              <a:rPr lang="en-US" smtClean="0"/>
              <a:t>26-10-2025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2965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6F202-E086-43E8-BC5F-C161767B9809}" type="datetimeFigureOut">
              <a:rPr lang="en-US" smtClean="0"/>
              <a:t>26-10-2025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0923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6F202-E086-43E8-BC5F-C161767B9809}" type="datetimeFigureOut">
              <a:rPr lang="en-US" smtClean="0"/>
              <a:t>26-10-2025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0519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6F202-E086-43E8-BC5F-C161767B9809}" type="datetimeFigureOut">
              <a:rPr lang="en-US" smtClean="0"/>
              <a:t>26-10-2025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1143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6F202-E086-43E8-BC5F-C161767B9809}" type="datetimeFigureOut">
              <a:rPr lang="en-US" smtClean="0"/>
              <a:t>26-10-2025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9244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6F202-E086-43E8-BC5F-C161767B9809}" type="datetimeFigureOut">
              <a:rPr lang="en-US" smtClean="0"/>
              <a:t>26-10-2025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1373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6F202-E086-43E8-BC5F-C161767B9809}" type="datetimeFigureOut">
              <a:rPr lang="en-US" smtClean="0"/>
              <a:t>26-10-2025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2217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6F202-E086-43E8-BC5F-C161767B9809}" type="datetimeFigureOut">
              <a:rPr lang="en-US" smtClean="0"/>
              <a:t>26-10-2025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7141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6F202-E086-43E8-BC5F-C161767B9809}" type="datetimeFigureOut">
              <a:rPr lang="en-US" smtClean="0"/>
              <a:t>26-10-2025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524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C6F202-E086-43E8-BC5F-C161767B9809}" type="datetimeFigureOut">
              <a:rPr lang="en-US" smtClean="0"/>
              <a:t>26-10-2025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978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hyperlink" Target="https://wordwall.net/resource/17485150/reported-speech" TargetMode="External"/><Relationship Id="rId4" Type="http://schemas.openxmlformats.org/officeDocument/2006/relationships/hyperlink" Target="https://en.islcollective.com/english-esl-video-lessons/grammar-practice/general-grammar-practice/reported-speech/boss-baby-trailer-reported-speech/133167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5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4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5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4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6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0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2.jpe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0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0"/>
            <a:ext cx="2082800" cy="185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191982" y="2092034"/>
            <a:ext cx="8214522" cy="443198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cs typeface="GE SS Text Bold"/>
              </a:rPr>
              <a:t>Unit:</a:t>
            </a:r>
            <a:r>
              <a:rPr lang="en-US" sz="4400" dirty="0">
                <a:solidFill>
                  <a:schemeClr val="accent2">
                    <a:lumMod val="75000"/>
                  </a:schemeClr>
                </a:solidFill>
                <a:cs typeface="GE SS Text Bold"/>
              </a:rPr>
              <a:t> 1</a:t>
            </a:r>
            <a:endParaRPr lang="ar-SA" sz="4400" dirty="0">
              <a:solidFill>
                <a:schemeClr val="accent2">
                  <a:lumMod val="75000"/>
                </a:schemeClr>
              </a:solidFill>
              <a:cs typeface="GE SS Text Bold"/>
            </a:endParaRPr>
          </a:p>
          <a:p>
            <a:pPr algn="l">
              <a:lnSpc>
                <a:spcPct val="150000"/>
              </a:lnSpc>
            </a:pP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cs typeface="GE SS Text Bold"/>
              </a:rPr>
              <a:t>Lesson: </a:t>
            </a:r>
            <a:r>
              <a:rPr lang="en-US" sz="4400" dirty="0">
                <a:solidFill>
                  <a:schemeClr val="accent2">
                    <a:lumMod val="75000"/>
                  </a:schemeClr>
                </a:solidFill>
                <a:cs typeface="GE SS Text Bold"/>
              </a:rPr>
              <a:t>Grammar Lesson #1</a:t>
            </a:r>
            <a:endParaRPr lang="ar-JO" sz="4400" dirty="0">
              <a:solidFill>
                <a:schemeClr val="accent2">
                  <a:lumMod val="75000"/>
                </a:schemeClr>
              </a:solidFill>
              <a:cs typeface="GE SS Text Bold"/>
            </a:endParaRPr>
          </a:p>
          <a:p>
            <a:pPr algn="l">
              <a:lnSpc>
                <a:spcPct val="150000"/>
              </a:lnSpc>
            </a:pP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cs typeface="GE SS Text Bold"/>
              </a:rPr>
              <a:t>Subject:</a:t>
            </a:r>
            <a:r>
              <a:rPr lang="en-US" sz="4400" dirty="0">
                <a:solidFill>
                  <a:schemeClr val="accent2">
                    <a:lumMod val="75000"/>
                  </a:schemeClr>
                </a:solidFill>
                <a:cs typeface="GE SS Text Bold"/>
              </a:rPr>
              <a:t> Simple present </a:t>
            </a:r>
            <a:endParaRPr lang="ar-SA" sz="4400" dirty="0">
              <a:solidFill>
                <a:schemeClr val="accent2">
                  <a:lumMod val="75000"/>
                </a:schemeClr>
              </a:solidFill>
              <a:cs typeface="GE SS Text Bold"/>
            </a:endParaRPr>
          </a:p>
          <a:p>
            <a:pPr algn="l">
              <a:lnSpc>
                <a:spcPct val="150000"/>
              </a:lnSpc>
            </a:pP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cs typeface="GE SS Text Bold"/>
              </a:rPr>
              <a:t>Grade:</a:t>
            </a:r>
            <a:r>
              <a:rPr lang="en-US" sz="4400" dirty="0">
                <a:solidFill>
                  <a:schemeClr val="accent2">
                    <a:lumMod val="75000"/>
                  </a:schemeClr>
                </a:solidFill>
                <a:cs typeface="GE SS Text Bold"/>
              </a:rPr>
              <a:t> 10</a:t>
            </a:r>
            <a:endParaRPr lang="ar-JO" sz="4400" dirty="0">
              <a:solidFill>
                <a:schemeClr val="accent2">
                  <a:lumMod val="75000"/>
                </a:schemeClr>
              </a:solidFill>
              <a:cs typeface="GE SS Text Bold"/>
            </a:endParaRPr>
          </a:p>
          <a:p>
            <a:endParaRPr lang="ar-JO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7805" y="328517"/>
            <a:ext cx="5910202" cy="1857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1810504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0" y="1126535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/>
          <p:cNvSpPr/>
          <p:nvPr/>
        </p:nvSpPr>
        <p:spPr>
          <a:xfrm>
            <a:off x="98791" y="1195248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OUTCOMES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98791" y="234834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PREASSESSMENT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85143" y="2873383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PRESENTATION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71495" y="3915432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FEEDBACK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71495" y="33801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FORMATIVE ASSESSMENT</a:t>
            </a:r>
            <a:endParaRPr lang="ar-JO" sz="1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3" name="Double Wave 32"/>
          <p:cNvSpPr/>
          <p:nvPr/>
        </p:nvSpPr>
        <p:spPr>
          <a:xfrm>
            <a:off x="9176153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LESSON</a:t>
            </a:r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: 3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85143" y="4428068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DIFFERENTIATION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98791" y="1766317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WARM UP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6" name="Footer Placeholder 6"/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ISLAMIC  EDUCATIONAL COLLEGE			         DATE: </a:t>
            </a:r>
            <a:r>
              <a:rPr lang="en-US" sz="2400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6/ 5/ 2024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			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7" name="Double Wave 36"/>
          <p:cNvSpPr/>
          <p:nvPr/>
        </p:nvSpPr>
        <p:spPr>
          <a:xfrm>
            <a:off x="7243077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UNIT: </a:t>
            </a:r>
            <a:r>
              <a:rPr lang="en-US" sz="1600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5</a:t>
            </a:r>
            <a:endParaRPr lang="ar-JO" sz="1600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5286971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GRADE: </a:t>
            </a:r>
            <a:r>
              <a:rPr lang="en-US" sz="1600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8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2135318" y="603565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endParaRPr lang="en-US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SUBJECT: </a:t>
            </a:r>
            <a:r>
              <a:rPr lang="en-US" sz="1600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Count &amp; Non-count Nouns </a:t>
            </a:r>
          </a:p>
          <a:p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2368219" y="1144277"/>
            <a:ext cx="9434209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59" y="458330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11028386" y="4233"/>
            <a:ext cx="1209040" cy="454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E7943F3F-787D-A74D-7161-B36D6B858079}"/>
              </a:ext>
            </a:extLst>
          </p:cNvPr>
          <p:cNvGrpSpPr/>
          <p:nvPr/>
        </p:nvGrpSpPr>
        <p:grpSpPr>
          <a:xfrm>
            <a:off x="10641486" y="1179783"/>
            <a:ext cx="1261271" cy="716434"/>
            <a:chOff x="7446246" y="205862"/>
            <a:chExt cx="1544854" cy="691058"/>
          </a:xfrm>
        </p:grpSpPr>
        <p:sp>
          <p:nvSpPr>
            <p:cNvPr id="22" name="Rounded Rectangle 10">
              <a:extLst>
                <a:ext uri="{FF2B5EF4-FFF2-40B4-BE49-F238E27FC236}">
                  <a16:creationId xmlns:a16="http://schemas.microsoft.com/office/drawing/2014/main" id="{DD194A77-839E-A485-3E29-B99FA7296432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63D1A1D4-AEB9-69B0-EADD-5C4E3B6A9B6F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03:00 minutes</a:t>
              </a:r>
            </a:p>
          </p:txBody>
        </p:sp>
      </p:grpSp>
      <p:sp>
        <p:nvSpPr>
          <p:cNvPr id="24" name="Rounded Rectangle 23"/>
          <p:cNvSpPr/>
          <p:nvPr/>
        </p:nvSpPr>
        <p:spPr>
          <a:xfrm>
            <a:off x="85143" y="4880714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REAL LIFE APPLICATION</a:t>
            </a:r>
            <a:endParaRPr lang="ar-JO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404077" y="1275444"/>
            <a:ext cx="9170302" cy="67403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2000" b="1" dirty="0">
                <a:solidFill>
                  <a:srgbClr val="FFC000"/>
                </a:solidFill>
                <a:latin typeface="GE SS Text Bold" pitchFamily="18" charset="-78"/>
                <a:ea typeface="GE SS Text Bold" pitchFamily="18" charset="-78"/>
                <a:cs typeface="GE SS Text Bold" pitchFamily="18" charset="-78"/>
              </a:rPr>
              <a:t>FORMATIVE ASSESSMENT: + connect to life </a:t>
            </a:r>
          </a:p>
          <a:p>
            <a:pPr algn="l"/>
            <a:r>
              <a:rPr lang="en-US" sz="2000" dirty="0">
                <a:solidFill>
                  <a:srgbClr val="009900"/>
                </a:solidFill>
                <a:latin typeface="GE SS Text Bold" pitchFamily="18" charset="-78"/>
                <a:ea typeface="GE SS Text Bold" pitchFamily="18" charset="-78"/>
                <a:cs typeface="GE SS Text Bold" pitchFamily="18" charset="-78"/>
              </a:rPr>
              <a:t>Answer the following </a:t>
            </a:r>
            <a:endParaRPr lang="en-US" sz="1600" b="1" dirty="0">
              <a:solidFill>
                <a:schemeClr val="accent1">
                  <a:lumMod val="50000"/>
                </a:schemeClr>
              </a:solidFill>
              <a:latin typeface="GE SS Text Bold" pitchFamily="18" charset="-78"/>
              <a:ea typeface="GE SS Text Bold" pitchFamily="18" charset="-78"/>
              <a:cs typeface="GE SS Text Bold" pitchFamily="18" charset="-78"/>
            </a:endParaRPr>
          </a:p>
          <a:p>
            <a:r>
              <a:rPr lang="en-US" sz="2000" dirty="0"/>
              <a:t>Fill in the blanks with either simple present or present continuous:</a:t>
            </a:r>
          </a:p>
          <a:p>
            <a:r>
              <a:rPr lang="en-US" sz="2400" b="1" dirty="0"/>
              <a:t>'My name __________ </a:t>
            </a:r>
            <a:r>
              <a:rPr lang="en-US" sz="2400" b="1" dirty="0">
                <a:solidFill>
                  <a:srgbClr val="FF0000"/>
                </a:solidFill>
              </a:rPr>
              <a:t>(to be) </a:t>
            </a:r>
            <a:r>
              <a:rPr lang="en-US" sz="2400" b="1" dirty="0"/>
              <a:t>Peter; l ____________ </a:t>
            </a:r>
            <a:r>
              <a:rPr lang="en-US" sz="2400" b="1" dirty="0">
                <a:solidFill>
                  <a:srgbClr val="FF0000"/>
                </a:solidFill>
              </a:rPr>
              <a:t>(to live) </a:t>
            </a:r>
            <a:r>
              <a:rPr lang="en-US" sz="2400" b="1" dirty="0"/>
              <a:t>in the suburbs of Boston with my family. Most people _____________ </a:t>
            </a:r>
            <a:r>
              <a:rPr lang="en-US" sz="2400" b="1" dirty="0">
                <a:solidFill>
                  <a:srgbClr val="FF0000"/>
                </a:solidFill>
              </a:rPr>
              <a:t>(to believe)</a:t>
            </a:r>
            <a:r>
              <a:rPr lang="en-US" sz="2400" b="1" dirty="0"/>
              <a:t> we ______________ </a:t>
            </a:r>
            <a:r>
              <a:rPr lang="en-US" sz="2400" b="1" dirty="0">
                <a:solidFill>
                  <a:srgbClr val="FF0000"/>
                </a:solidFill>
              </a:rPr>
              <a:t>(to be) </a:t>
            </a:r>
            <a:r>
              <a:rPr lang="en-US" sz="2400" b="1" dirty="0"/>
              <a:t>rich because we ________________ </a:t>
            </a:r>
            <a:r>
              <a:rPr lang="en-US" sz="2400" b="1" dirty="0">
                <a:solidFill>
                  <a:srgbClr val="FF0000"/>
                </a:solidFill>
              </a:rPr>
              <a:t>(to live) </a:t>
            </a:r>
            <a:r>
              <a:rPr lang="en-US" sz="2400" b="1" dirty="0"/>
              <a:t>in a big house. But our family </a:t>
            </a:r>
            <a:r>
              <a:rPr lang="en-US" sz="2400" b="1" dirty="0">
                <a:solidFill>
                  <a:srgbClr val="FF0000"/>
                </a:solidFill>
              </a:rPr>
              <a:t>____________(to seem) </a:t>
            </a:r>
            <a:r>
              <a:rPr lang="en-US" sz="2400" b="1" dirty="0"/>
              <a:t>to be like any other one. Have a look: </a:t>
            </a:r>
            <a:r>
              <a:rPr lang="en-US" sz="2400" b="1" dirty="0" err="1"/>
              <a:t>Maggy</a:t>
            </a:r>
            <a:r>
              <a:rPr lang="en-US" sz="2400" b="1" dirty="0"/>
              <a:t>, my wife,_______________ </a:t>
            </a:r>
            <a:r>
              <a:rPr lang="en-US" sz="2400" b="1" dirty="0">
                <a:solidFill>
                  <a:srgbClr val="FF0000"/>
                </a:solidFill>
              </a:rPr>
              <a:t>(to like) </a:t>
            </a:r>
            <a:r>
              <a:rPr lang="en-US" sz="2400" b="1" dirty="0"/>
              <a:t>cooking. She</a:t>
            </a:r>
            <a:r>
              <a:rPr lang="en-US" sz="2400" b="1" dirty="0">
                <a:solidFill>
                  <a:srgbClr val="FF0000"/>
                </a:solidFill>
              </a:rPr>
              <a:t>_______________(to enjoy) </a:t>
            </a:r>
            <a:r>
              <a:rPr lang="en-US" sz="2400" b="1" dirty="0"/>
              <a:t>being in the kitchen with her friends. What really</a:t>
            </a:r>
            <a:r>
              <a:rPr lang="en-US" sz="2400" b="1" dirty="0">
                <a:solidFill>
                  <a:srgbClr val="FF0000"/>
                </a:solidFill>
              </a:rPr>
              <a:t>________________ (to worry</a:t>
            </a:r>
            <a:r>
              <a:rPr lang="en-US" sz="2400" b="1" dirty="0"/>
              <a:t>) her is our daughter who</a:t>
            </a:r>
            <a:r>
              <a:rPr lang="en-US" sz="2400" b="1" dirty="0">
                <a:solidFill>
                  <a:srgbClr val="FF0000"/>
                </a:solidFill>
              </a:rPr>
              <a:t>_____________(to prefer</a:t>
            </a:r>
            <a:r>
              <a:rPr lang="en-US" sz="2400" b="1" dirty="0"/>
              <a:t>) to chat in front of her computer instead of cooking with her. Like many teenagers, Jenny</a:t>
            </a:r>
            <a:r>
              <a:rPr lang="en-US" sz="2400" b="1" dirty="0">
                <a:solidFill>
                  <a:srgbClr val="FF0000"/>
                </a:solidFill>
              </a:rPr>
              <a:t>____________ (to think) </a:t>
            </a:r>
            <a:r>
              <a:rPr lang="en-US" sz="2400" b="1" dirty="0"/>
              <a:t>it</a:t>
            </a:r>
            <a:r>
              <a:rPr lang="en-US" sz="2400" b="1" dirty="0">
                <a:solidFill>
                  <a:srgbClr val="FF0000"/>
                </a:solidFill>
              </a:rPr>
              <a:t>_____________(to be</a:t>
            </a:r>
            <a:r>
              <a:rPr lang="en-US" sz="2400" b="1" dirty="0"/>
              <a:t>) easier to get advice from someone you are not going to see later.</a:t>
            </a:r>
            <a:br>
              <a:rPr lang="en-US" sz="2400" b="1" dirty="0"/>
            </a:br>
            <a:endParaRPr lang="ar-SA" sz="2400" b="1" dirty="0">
              <a:solidFill>
                <a:srgbClr val="FFC000"/>
              </a:solidFill>
              <a:latin typeface="GE SS Text Bold" pitchFamily="18" charset="-78"/>
              <a:ea typeface="GE SS Text Bold" pitchFamily="18" charset="-78"/>
              <a:cs typeface="GE SS Text Bold" pitchFamily="18" charset="-78"/>
            </a:endParaRPr>
          </a:p>
          <a:p>
            <a:pPr algn="r" rtl="1"/>
            <a:endParaRPr lang="en-US" sz="2000" b="1" dirty="0"/>
          </a:p>
          <a:p>
            <a:pPr algn="r"/>
            <a:r>
              <a:rPr lang="ar-JO" sz="2000" b="1" dirty="0"/>
              <a:t> </a:t>
            </a:r>
            <a:endParaRPr lang="en-US" sz="2000" b="1" dirty="0"/>
          </a:p>
          <a:p>
            <a:pPr algn="r"/>
            <a:endParaRPr lang="ar-JO" sz="2000" b="1" dirty="0"/>
          </a:p>
        </p:txBody>
      </p:sp>
      <p:sp>
        <p:nvSpPr>
          <p:cNvPr id="43" name="Rounded Rectangle 42"/>
          <p:cNvSpPr/>
          <p:nvPr/>
        </p:nvSpPr>
        <p:spPr>
          <a:xfrm>
            <a:off x="98791" y="5398346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CRITICAL THINKING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131173" y="591367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EXIT TICKET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" name="Flowchart: Alternate Process 1">
            <a:extLst>
              <a:ext uri="{FF2B5EF4-FFF2-40B4-BE49-F238E27FC236}">
                <a16:creationId xmlns:a16="http://schemas.microsoft.com/office/drawing/2014/main" id="{4B8A67FA-39F8-9A13-0253-8533DEF97EE7}"/>
              </a:ext>
            </a:extLst>
          </p:cNvPr>
          <p:cNvSpPr/>
          <p:nvPr/>
        </p:nvSpPr>
        <p:spPr>
          <a:xfrm>
            <a:off x="10808243" y="6376030"/>
            <a:ext cx="1024287" cy="346733"/>
          </a:xfrm>
          <a:prstGeom prst="flowChartAlternateProces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IRS</a:t>
            </a:r>
          </a:p>
        </p:txBody>
      </p:sp>
      <p:sp>
        <p:nvSpPr>
          <p:cNvPr id="3" name="Double Wave 2">
            <a:extLst>
              <a:ext uri="{FF2B5EF4-FFF2-40B4-BE49-F238E27FC236}">
                <a16:creationId xmlns:a16="http://schemas.microsoft.com/office/drawing/2014/main" id="{AB984C2C-BD8F-60FB-0FAD-100C660167D1}"/>
              </a:ext>
            </a:extLst>
          </p:cNvPr>
          <p:cNvSpPr/>
          <p:nvPr/>
        </p:nvSpPr>
        <p:spPr>
          <a:xfrm>
            <a:off x="9185389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LESSON: </a:t>
            </a:r>
            <a:r>
              <a:rPr lang="en-US" sz="1600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1</a:t>
            </a:r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247810410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FA278AF-85E0-4ECB-8BD1-D2C71D811130}"/>
              </a:ext>
            </a:extLst>
          </p:cNvPr>
          <p:cNvSpPr txBox="1"/>
          <p:nvPr/>
        </p:nvSpPr>
        <p:spPr>
          <a:xfrm>
            <a:off x="2429309" y="73663"/>
            <a:ext cx="6735011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is</a:t>
            </a:r>
          </a:p>
          <a:p>
            <a:r>
              <a:rPr lang="en-US" sz="4000" dirty="0"/>
              <a:t>live</a:t>
            </a:r>
          </a:p>
          <a:p>
            <a:r>
              <a:rPr lang="en-US" sz="4000" dirty="0"/>
              <a:t>believe</a:t>
            </a:r>
          </a:p>
          <a:p>
            <a:r>
              <a:rPr lang="en-US" sz="4000" dirty="0"/>
              <a:t>live</a:t>
            </a:r>
          </a:p>
          <a:p>
            <a:r>
              <a:rPr lang="en-US" sz="4000" dirty="0"/>
              <a:t>seems</a:t>
            </a:r>
          </a:p>
          <a:p>
            <a:r>
              <a:rPr lang="en-US" sz="4000" dirty="0"/>
              <a:t>likes</a:t>
            </a:r>
          </a:p>
          <a:p>
            <a:r>
              <a:rPr lang="en-US" sz="4000" dirty="0"/>
              <a:t>enjoys</a:t>
            </a:r>
          </a:p>
          <a:p>
            <a:r>
              <a:rPr lang="en-US" sz="4000" dirty="0"/>
              <a:t>worries</a:t>
            </a:r>
          </a:p>
          <a:p>
            <a:r>
              <a:rPr lang="en-US" sz="4000" dirty="0"/>
              <a:t>prefers</a:t>
            </a:r>
          </a:p>
          <a:p>
            <a:r>
              <a:rPr lang="en-US" sz="4000" dirty="0"/>
              <a:t>thinks</a:t>
            </a:r>
          </a:p>
          <a:p>
            <a:r>
              <a:rPr lang="en-US" sz="4000" dirty="0"/>
              <a:t>is</a:t>
            </a:r>
          </a:p>
        </p:txBody>
      </p:sp>
    </p:spTree>
    <p:extLst>
      <p:ext uri="{BB962C8B-B14F-4D97-AF65-F5344CB8AC3E}">
        <p14:creationId xmlns:p14="http://schemas.microsoft.com/office/powerpoint/2010/main" val="30689716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0" y="1126535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/>
          <p:cNvSpPr/>
          <p:nvPr/>
        </p:nvSpPr>
        <p:spPr>
          <a:xfrm>
            <a:off x="98791" y="1195248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OUTCOMES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98791" y="234834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PREASSESSMENT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85143" y="2873383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PRESENTATION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71495" y="3915432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FEEDBACK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71495" y="33801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FORMATIVE ASSESSMENT</a:t>
            </a:r>
            <a:endParaRPr lang="ar-JO" sz="1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85143" y="4428068"/>
            <a:ext cx="2145162" cy="360040"/>
          </a:xfrm>
          <a:prstGeom prst="roundRect">
            <a:avLst/>
          </a:prstGeom>
          <a:solidFill>
            <a:srgbClr val="C00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DIFFERENTIATION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98791" y="1766317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WARM UP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59" y="458330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11028386" y="4233"/>
            <a:ext cx="1209040" cy="454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Rounded Rectangle 23"/>
          <p:cNvSpPr/>
          <p:nvPr/>
        </p:nvSpPr>
        <p:spPr>
          <a:xfrm>
            <a:off x="85143" y="4880714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REAL LIFE APPLICATION</a:t>
            </a:r>
            <a:endParaRPr lang="ar-JO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98791" y="5398346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CRITICAL THINKING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131173" y="591367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EXIT TICKET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" name="AutoShape 2" descr="How To Make Pineapple Juice (With or Without Juicer) - Alphafoodie">
            <a:extLst>
              <a:ext uri="{FF2B5EF4-FFF2-40B4-BE49-F238E27FC236}">
                <a16:creationId xmlns:a16="http://schemas.microsoft.com/office/drawing/2014/main" id="{65E5477E-9648-1DAC-772D-6F59B8FF008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Double Wave 27"/>
          <p:cNvSpPr/>
          <p:nvPr/>
        </p:nvSpPr>
        <p:spPr>
          <a:xfrm>
            <a:off x="7188987" y="603565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UNIT: 4</a:t>
            </a:r>
            <a:endParaRPr lang="ar-JO" sz="1600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5" name="Double Wave 44"/>
          <p:cNvSpPr/>
          <p:nvPr/>
        </p:nvSpPr>
        <p:spPr>
          <a:xfrm>
            <a:off x="5286971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GRADE: 10</a:t>
            </a:r>
            <a:endParaRPr lang="ar-JO" sz="1600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6" name="Double Wave 45"/>
          <p:cNvSpPr/>
          <p:nvPr/>
        </p:nvSpPr>
        <p:spPr>
          <a:xfrm>
            <a:off x="2135318" y="603565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SUBJECT: Reading  </a:t>
            </a:r>
            <a:endParaRPr lang="ar-JO" sz="14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7" name="Double Wave 46">
            <a:extLst>
              <a:ext uri="{FF2B5EF4-FFF2-40B4-BE49-F238E27FC236}">
                <a16:creationId xmlns:a16="http://schemas.microsoft.com/office/drawing/2014/main" id="{2F9AC521-2D58-F888-8C01-ECAF079DAA57}"/>
              </a:ext>
            </a:extLst>
          </p:cNvPr>
          <p:cNvSpPr/>
          <p:nvPr/>
        </p:nvSpPr>
        <p:spPr>
          <a:xfrm>
            <a:off x="9162545" y="596171"/>
            <a:ext cx="2726771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Lesson: </a:t>
            </a:r>
            <a:r>
              <a:rPr lang="en-US" sz="1600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1</a:t>
            </a:r>
            <a:endParaRPr lang="ar-JO" sz="1600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8" name="Footer Placeholder 6">
            <a:extLst>
              <a:ext uri="{FF2B5EF4-FFF2-40B4-BE49-F238E27FC236}">
                <a16:creationId xmlns:a16="http://schemas.microsoft.com/office/drawing/2014/main" id="{4197D2A9-2877-C3AD-DBEF-96AB624CA8DF}"/>
              </a:ext>
            </a:extLst>
          </p:cNvPr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ISLAMIC  EDUCATIONAL COLLEGE				DATE: </a:t>
            </a:r>
            <a:r>
              <a:rPr lang="en-US" sz="2400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/ 5/ 2025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			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36C0627-6399-F122-3B81-8ED05DFEEE2D}"/>
              </a:ext>
            </a:extLst>
          </p:cNvPr>
          <p:cNvSpPr txBox="1"/>
          <p:nvPr/>
        </p:nvSpPr>
        <p:spPr>
          <a:xfrm>
            <a:off x="2563222" y="1186978"/>
            <a:ext cx="3215180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Differentiation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778DBB4E-1391-41F3-8F76-1CBCF5112563}"/>
              </a:ext>
            </a:extLst>
          </p:cNvPr>
          <p:cNvSpPr/>
          <p:nvPr/>
        </p:nvSpPr>
        <p:spPr>
          <a:xfrm>
            <a:off x="2519583" y="1931312"/>
            <a:ext cx="3947115" cy="626694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/>
              <a:t>Students 1+2 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2EF90DC3-7BBF-4ED5-890B-458273939561}"/>
              </a:ext>
            </a:extLst>
          </p:cNvPr>
          <p:cNvSpPr/>
          <p:nvPr/>
        </p:nvSpPr>
        <p:spPr>
          <a:xfrm>
            <a:off x="7188987" y="1931313"/>
            <a:ext cx="3947115" cy="626694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tx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/>
              <a:t>Students 3+4 </a:t>
            </a:r>
          </a:p>
        </p:txBody>
      </p:sp>
      <p:sp>
        <p:nvSpPr>
          <p:cNvPr id="39" name="Rectangle 38">
            <a:hlinkClick r:id="rId4"/>
            <a:extLst>
              <a:ext uri="{FF2B5EF4-FFF2-40B4-BE49-F238E27FC236}">
                <a16:creationId xmlns:a16="http://schemas.microsoft.com/office/drawing/2014/main" id="{5CF27D4B-4B38-4AE8-9497-D8CEA7EDBEEF}"/>
              </a:ext>
            </a:extLst>
          </p:cNvPr>
          <p:cNvSpPr/>
          <p:nvPr/>
        </p:nvSpPr>
        <p:spPr>
          <a:xfrm>
            <a:off x="2563222" y="2711866"/>
            <a:ext cx="3258819" cy="6266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i="0" dirty="0">
                <a:solidFill>
                  <a:schemeClr val="tx1"/>
                </a:solidFill>
                <a:effectLst/>
                <a:latin typeface="Inter"/>
              </a:rPr>
              <a:t>Do  </a:t>
            </a:r>
            <a:r>
              <a:rPr lang="en-US" sz="2000" b="1" dirty="0">
                <a:solidFill>
                  <a:schemeClr val="tx1"/>
                </a:solidFill>
                <a:latin typeface="Inter"/>
              </a:rPr>
              <a:t>The task fill in the spaces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49" name="Rectangle 48">
            <a:hlinkClick r:id="rId5"/>
            <a:extLst>
              <a:ext uri="{FF2B5EF4-FFF2-40B4-BE49-F238E27FC236}">
                <a16:creationId xmlns:a16="http://schemas.microsoft.com/office/drawing/2014/main" id="{D369066C-60C6-477D-B56A-9DEDAF0DA74A}"/>
              </a:ext>
            </a:extLst>
          </p:cNvPr>
          <p:cNvSpPr/>
          <p:nvPr/>
        </p:nvSpPr>
        <p:spPr>
          <a:xfrm>
            <a:off x="7730470" y="2708386"/>
            <a:ext cx="3405632" cy="6266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i="0" dirty="0">
                <a:solidFill>
                  <a:schemeClr val="tx1"/>
                </a:solidFill>
                <a:effectLst/>
                <a:latin typeface="Inter"/>
              </a:rPr>
              <a:t>Do  </a:t>
            </a:r>
            <a:r>
              <a:rPr lang="en-US" sz="2000" b="1" dirty="0">
                <a:solidFill>
                  <a:schemeClr val="tx1"/>
                </a:solidFill>
                <a:latin typeface="Inter"/>
              </a:rPr>
              <a:t>The task fill in the spaces</a:t>
            </a:r>
            <a:endParaRPr lang="en-US" sz="2000" b="1" dirty="0">
              <a:solidFill>
                <a:schemeClr val="tx1"/>
              </a:solidFill>
            </a:endParaRPr>
          </a:p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3" name="AutoShape 2" descr="Click Here Images – Browse 43,393 Stock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6" name="Picture 2" descr="Rally Coach -- Kagan Strategy ...">
            <a:extLst>
              <a:ext uri="{FF2B5EF4-FFF2-40B4-BE49-F238E27FC236}">
                <a16:creationId xmlns:a16="http://schemas.microsoft.com/office/drawing/2014/main" id="{ECB9A88B-D91D-4D73-AF8F-5ABF20F5CD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8431" y="4428068"/>
            <a:ext cx="2381250" cy="1924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4884806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0506E4D-D8A6-4DAA-A313-B593306B910F}"/>
              </a:ext>
            </a:extLst>
          </p:cNvPr>
          <p:cNvSpPr txBox="1"/>
          <p:nvPr/>
        </p:nvSpPr>
        <p:spPr>
          <a:xfrm>
            <a:off x="7547811" y="951365"/>
            <a:ext cx="3818020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/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Task: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Complete the sentences with the correct form of the verb in brackets.</a:t>
            </a:r>
          </a:p>
          <a:p>
            <a:pPr marL="342900" marR="0" lvl="0" indent="-342900">
              <a:tabLst>
                <a:tab pos="457200" algn="l"/>
              </a:tabLst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My cousin </a:t>
            </a:r>
            <a:r>
              <a:rPr lang="en-US" sz="18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is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(be) very good at solving math problems.</a:t>
            </a:r>
          </a:p>
          <a:p>
            <a:pPr marL="342900" marR="0" lvl="0" indent="-342900">
              <a:tabLst>
                <a:tab pos="457200" algn="l"/>
              </a:tabLst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Our school library </a:t>
            </a:r>
            <a:r>
              <a:rPr lang="en-US" sz="18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doesn’t  have 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(not/have) enough computers for all students.</a:t>
            </a:r>
          </a:p>
          <a:p>
            <a:pPr marL="342900" marR="0" lvl="0" indent="-342900">
              <a:tabLst>
                <a:tab pos="457200" algn="l"/>
              </a:tabLst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She usually </a:t>
            </a:r>
            <a:r>
              <a:rPr lang="en-US" sz="18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does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(do) her homework before dinner.</a:t>
            </a:r>
          </a:p>
          <a:p>
            <a:pPr marL="342900" marR="0" lvl="0" indent="-342900">
              <a:tabLst>
                <a:tab pos="457200" algn="l"/>
              </a:tabLst>
            </a:pPr>
            <a:r>
              <a:rPr lang="en-US" sz="18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Are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you (be) familiar with the school rules?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03B678B-7314-44C0-9BE3-433A8A6A652D}"/>
              </a:ext>
            </a:extLst>
          </p:cNvPr>
          <p:cNvSpPr txBox="1"/>
          <p:nvPr/>
        </p:nvSpPr>
        <p:spPr>
          <a:xfrm>
            <a:off x="826169" y="889843"/>
            <a:ext cx="6096000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/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Task: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Complete the sentences with the correct form of the verb in brackets. Use 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affirmative, negative, or question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forms.</a:t>
            </a:r>
          </a:p>
          <a:p>
            <a:pPr marL="342900" marR="0" lvl="0" indent="-342900">
              <a:tabLst>
                <a:tab pos="457200" algn="l"/>
              </a:tabLst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Most teenagers </a:t>
            </a:r>
            <a:r>
              <a:rPr lang="en-US" sz="18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aren’t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(not/be) interested in reading newspapers anymore.</a:t>
            </a:r>
          </a:p>
          <a:p>
            <a:pPr marL="342900" marR="0" lvl="0" indent="-342900">
              <a:tabLst>
                <a:tab pos="457200" algn="l"/>
              </a:tabLst>
            </a:pPr>
            <a:r>
              <a:rPr lang="en-US" sz="18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do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your parents   </a:t>
            </a:r>
            <a:r>
              <a:rPr lang="en-US" sz="18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have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___ (have) a plan for the summer holiday?</a:t>
            </a:r>
          </a:p>
          <a:p>
            <a:pPr marL="342900" marR="0" lvl="0" indent="-342900">
              <a:tabLst>
                <a:tab pos="457200" algn="l"/>
              </a:tabLst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 science teacher </a:t>
            </a:r>
            <a:r>
              <a:rPr lang="en-US" sz="18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is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(be) always ready to explain difficult concepts clearly.</a:t>
            </a:r>
          </a:p>
          <a:p>
            <a:pPr marL="342900" marR="0" lvl="0" indent="-342900">
              <a:tabLst>
                <a:tab pos="457200" algn="l"/>
              </a:tabLst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Students who study regularly </a:t>
            </a:r>
            <a:r>
              <a:rPr lang="en-US" sz="18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have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(have) better results in exams.</a:t>
            </a:r>
          </a:p>
          <a:p>
            <a:pPr marL="342900" marR="0" lvl="0" indent="-342900">
              <a:tabLst>
                <a:tab pos="457200" algn="l"/>
              </a:tabLst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Why </a:t>
            </a:r>
            <a:r>
              <a:rPr lang="en-US" sz="18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does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she </a:t>
            </a:r>
            <a:r>
              <a:rPr lang="en-US" sz="18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do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(do) the experiments without wearing gloves?</a:t>
            </a:r>
          </a:p>
          <a:p>
            <a:pPr marL="342900" marR="0" lvl="0" indent="-342900">
              <a:tabLst>
                <a:tab pos="457200" algn="l"/>
              </a:tabLst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We </a:t>
            </a:r>
            <a:r>
              <a:rPr lang="en-US" sz="18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aren’t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(not/be) allowed to use mobile phones during class.</a:t>
            </a:r>
          </a:p>
          <a:p>
            <a:pPr marL="342900" marR="0" lvl="0" indent="-342900">
              <a:tabLst>
                <a:tab pos="457200" algn="l"/>
              </a:tabLst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He usually </a:t>
            </a:r>
            <a:r>
              <a:rPr lang="en-US" sz="18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has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(have) breakfast at 7:00, but today he is late.</a:t>
            </a:r>
          </a:p>
          <a:p>
            <a:pPr marL="342900" marR="0" lvl="0" indent="-342900">
              <a:tabLst>
                <a:tab pos="457200" algn="l"/>
              </a:tabLst>
            </a:pPr>
            <a:r>
              <a:rPr lang="en-US" sz="18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does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the football team </a:t>
            </a:r>
            <a:r>
              <a:rPr lang="en-US" sz="18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do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(do) practice twice a week after school?</a:t>
            </a:r>
          </a:p>
        </p:txBody>
      </p:sp>
    </p:spTree>
    <p:extLst>
      <p:ext uri="{BB962C8B-B14F-4D97-AF65-F5344CB8AC3E}">
        <p14:creationId xmlns:p14="http://schemas.microsoft.com/office/powerpoint/2010/main" val="36309963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212AFA-574A-39BB-FD36-19458CF095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44339689-EA43-87AD-60C4-11B66EAAE3E5}"/>
              </a:ext>
            </a:extLst>
          </p:cNvPr>
          <p:cNvSpPr/>
          <p:nvPr/>
        </p:nvSpPr>
        <p:spPr>
          <a:xfrm>
            <a:off x="0" y="1126535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07F1FF61-316F-6A40-EB9A-93C98D23ACF0}"/>
              </a:ext>
            </a:extLst>
          </p:cNvPr>
          <p:cNvSpPr/>
          <p:nvPr/>
        </p:nvSpPr>
        <p:spPr>
          <a:xfrm>
            <a:off x="98791" y="1195248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OUTCOMES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465CBC12-843F-CD4E-5EC7-5069E14686A9}"/>
              </a:ext>
            </a:extLst>
          </p:cNvPr>
          <p:cNvSpPr/>
          <p:nvPr/>
        </p:nvSpPr>
        <p:spPr>
          <a:xfrm>
            <a:off x="98791" y="234834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PREASSESSMENT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4FE16838-F5B3-39EE-614A-E91ED7DEAC5F}"/>
              </a:ext>
            </a:extLst>
          </p:cNvPr>
          <p:cNvSpPr/>
          <p:nvPr/>
        </p:nvSpPr>
        <p:spPr>
          <a:xfrm>
            <a:off x="85143" y="2873383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PRESENTATION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1052BCC3-D407-6F09-EFA4-1F566516B530}"/>
              </a:ext>
            </a:extLst>
          </p:cNvPr>
          <p:cNvSpPr/>
          <p:nvPr/>
        </p:nvSpPr>
        <p:spPr>
          <a:xfrm>
            <a:off x="71495" y="3915432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FEEDBACK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45191F8B-35BA-D672-1537-29519FE50A12}"/>
              </a:ext>
            </a:extLst>
          </p:cNvPr>
          <p:cNvSpPr/>
          <p:nvPr/>
        </p:nvSpPr>
        <p:spPr>
          <a:xfrm>
            <a:off x="71495" y="33801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FORMATIVE ASSESSMENT</a:t>
            </a:r>
            <a:endParaRPr lang="ar-JO" sz="1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3" name="Double Wave 32">
            <a:extLst>
              <a:ext uri="{FF2B5EF4-FFF2-40B4-BE49-F238E27FC236}">
                <a16:creationId xmlns:a16="http://schemas.microsoft.com/office/drawing/2014/main" id="{C10E78A1-67C8-8935-EA26-8E90D267EFC8}"/>
              </a:ext>
            </a:extLst>
          </p:cNvPr>
          <p:cNvSpPr/>
          <p:nvPr/>
        </p:nvSpPr>
        <p:spPr>
          <a:xfrm>
            <a:off x="9185389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LESSON: </a:t>
            </a:r>
            <a:r>
              <a:rPr lang="en-US" sz="1600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1</a:t>
            </a:r>
            <a:r>
              <a:rPr lang="ar-SA" sz="1600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ED0880CC-0806-8E80-8B89-23E5DE07322F}"/>
              </a:ext>
            </a:extLst>
          </p:cNvPr>
          <p:cNvSpPr/>
          <p:nvPr/>
        </p:nvSpPr>
        <p:spPr>
          <a:xfrm>
            <a:off x="85143" y="4428068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DIFFERENTIATION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5044C804-D6AB-BDB8-3387-6F5F8AC9FD94}"/>
              </a:ext>
            </a:extLst>
          </p:cNvPr>
          <p:cNvSpPr/>
          <p:nvPr/>
        </p:nvSpPr>
        <p:spPr>
          <a:xfrm>
            <a:off x="98791" y="1766317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WARM UP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6" name="Footer Placeholder 6">
            <a:extLst>
              <a:ext uri="{FF2B5EF4-FFF2-40B4-BE49-F238E27FC236}">
                <a16:creationId xmlns:a16="http://schemas.microsoft.com/office/drawing/2014/main" id="{C4B2469E-F352-DB0A-BF20-D319000D9897}"/>
              </a:ext>
            </a:extLst>
          </p:cNvPr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ISLAMIC  EDUCATIONAL COLLEGE				DATE: </a:t>
            </a:r>
            <a:r>
              <a:rPr lang="en-US" sz="2400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6/ 5/ 2024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			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: 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7" name="Double Wave 36">
            <a:extLst>
              <a:ext uri="{FF2B5EF4-FFF2-40B4-BE49-F238E27FC236}">
                <a16:creationId xmlns:a16="http://schemas.microsoft.com/office/drawing/2014/main" id="{68F73C01-CDE3-B605-CAD7-93B675ADE734}"/>
              </a:ext>
            </a:extLst>
          </p:cNvPr>
          <p:cNvSpPr/>
          <p:nvPr/>
        </p:nvSpPr>
        <p:spPr>
          <a:xfrm>
            <a:off x="7243077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UNIT: </a:t>
            </a:r>
            <a:r>
              <a:rPr lang="en-US" sz="1600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5</a:t>
            </a:r>
            <a:endParaRPr lang="ar-JO" sz="1600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>
            <a:extLst>
              <a:ext uri="{FF2B5EF4-FFF2-40B4-BE49-F238E27FC236}">
                <a16:creationId xmlns:a16="http://schemas.microsoft.com/office/drawing/2014/main" id="{ED384873-8ED3-FA1A-998B-E3F16C7F683C}"/>
              </a:ext>
            </a:extLst>
          </p:cNvPr>
          <p:cNvSpPr/>
          <p:nvPr/>
        </p:nvSpPr>
        <p:spPr>
          <a:xfrm>
            <a:off x="5286971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GRADE: </a:t>
            </a:r>
            <a:r>
              <a:rPr lang="en-US" sz="1600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8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>
            <a:extLst>
              <a:ext uri="{FF2B5EF4-FFF2-40B4-BE49-F238E27FC236}">
                <a16:creationId xmlns:a16="http://schemas.microsoft.com/office/drawing/2014/main" id="{9BC785EA-E33A-F920-815D-E7729F45852E}"/>
              </a:ext>
            </a:extLst>
          </p:cNvPr>
          <p:cNvSpPr/>
          <p:nvPr/>
        </p:nvSpPr>
        <p:spPr>
          <a:xfrm>
            <a:off x="2135318" y="603565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SUBJECT: </a:t>
            </a:r>
            <a:r>
              <a:rPr lang="en-US" sz="1600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Reported Speech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3659B593-524B-7BDB-2834-350D1E25F467}"/>
              </a:ext>
            </a:extLst>
          </p:cNvPr>
          <p:cNvSpPr/>
          <p:nvPr/>
        </p:nvSpPr>
        <p:spPr>
          <a:xfrm>
            <a:off x="2368219" y="1144277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FB231E24-32FF-37B5-8E8B-5F770C3045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59" y="458330"/>
            <a:ext cx="650166" cy="644038"/>
          </a:xfrm>
          <a:prstGeom prst="rect">
            <a:avLst/>
          </a:prstGeom>
        </p:spPr>
      </p:pic>
      <p:pic>
        <p:nvPicPr>
          <p:cNvPr id="42" name="Picture 2">
            <a:extLst>
              <a:ext uri="{FF2B5EF4-FFF2-40B4-BE49-F238E27FC236}">
                <a16:creationId xmlns:a16="http://schemas.microsoft.com/office/drawing/2014/main" id="{6B1308AE-8FEC-57DE-FEF8-873E7CBCCB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11028386" y="4233"/>
            <a:ext cx="1209040" cy="454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61B39A84-C5D8-2FD3-09AB-FC3F8A773558}"/>
              </a:ext>
            </a:extLst>
          </p:cNvPr>
          <p:cNvGrpSpPr/>
          <p:nvPr/>
        </p:nvGrpSpPr>
        <p:grpSpPr>
          <a:xfrm>
            <a:off x="10641486" y="1179783"/>
            <a:ext cx="1261271" cy="716434"/>
            <a:chOff x="7446246" y="205862"/>
            <a:chExt cx="1544854" cy="691058"/>
          </a:xfrm>
        </p:grpSpPr>
        <p:sp>
          <p:nvSpPr>
            <p:cNvPr id="22" name="Rounded Rectangle 10">
              <a:extLst>
                <a:ext uri="{FF2B5EF4-FFF2-40B4-BE49-F238E27FC236}">
                  <a16:creationId xmlns:a16="http://schemas.microsoft.com/office/drawing/2014/main" id="{27DE563D-6D25-2D66-BD27-F36CADA42BF6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BA374EE9-5052-7891-396A-6301D66F4401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01:00 minute</a:t>
              </a:r>
            </a:p>
          </p:txBody>
        </p:sp>
      </p:grp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DC93179D-D8AC-7D2D-D8D6-F6498AC23D25}"/>
              </a:ext>
            </a:extLst>
          </p:cNvPr>
          <p:cNvSpPr/>
          <p:nvPr/>
        </p:nvSpPr>
        <p:spPr>
          <a:xfrm>
            <a:off x="85143" y="4880714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REAL LIFE APPLICATION</a:t>
            </a:r>
            <a:endParaRPr lang="ar-JO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34A952F-E5F8-1EF6-4B69-55DB5F981BF0}"/>
              </a:ext>
            </a:extLst>
          </p:cNvPr>
          <p:cNvSpPr txBox="1"/>
          <p:nvPr/>
        </p:nvSpPr>
        <p:spPr>
          <a:xfrm>
            <a:off x="2830874" y="1275444"/>
            <a:ext cx="7243847" cy="2708434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l">
              <a:lnSpc>
                <a:spcPct val="250000"/>
              </a:lnSpc>
            </a:pPr>
            <a:r>
              <a:rPr lang="en-US" sz="2000" b="1" dirty="0">
                <a:solidFill>
                  <a:srgbClr val="CC9900"/>
                </a:solidFill>
                <a:latin typeface="GE SS Text Bold" pitchFamily="18" charset="-78"/>
                <a:ea typeface="GE SS Text Bold" pitchFamily="18" charset="-78"/>
                <a:cs typeface="GE SS Text Bold" pitchFamily="18" charset="-78"/>
              </a:rPr>
              <a:t>CRITICAL THINKING:</a:t>
            </a:r>
          </a:p>
          <a:p>
            <a:pPr>
              <a:lnSpc>
                <a:spcPct val="250000"/>
              </a:lnSpc>
            </a:pPr>
            <a:r>
              <a:rPr lang="en-US" sz="2000" b="1" dirty="0">
                <a:solidFill>
                  <a:srgbClr val="FF0000"/>
                </a:solidFill>
                <a:latin typeface="GE SS Text Bold" pitchFamily="18" charset="-78"/>
                <a:ea typeface="GE SS Text Bold" pitchFamily="18" charset="-78"/>
                <a:cs typeface="GE SS Text Bold" pitchFamily="18" charset="-78"/>
              </a:rPr>
              <a:t>Can you think of a situation where using the wrong tense could cause confusion?</a:t>
            </a:r>
          </a:p>
          <a:p>
            <a:pPr algn="r"/>
            <a:endParaRPr lang="ar-JO" sz="2000" b="1" dirty="0"/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54BA98EB-4DD2-D9BA-FCB4-A613EDE372D0}"/>
              </a:ext>
            </a:extLst>
          </p:cNvPr>
          <p:cNvSpPr/>
          <p:nvPr/>
        </p:nvSpPr>
        <p:spPr>
          <a:xfrm>
            <a:off x="98791" y="5398346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CRITICAL THINKING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F6C91705-67BF-C4E6-CE67-53FA0109D9CB}"/>
              </a:ext>
            </a:extLst>
          </p:cNvPr>
          <p:cNvSpPr/>
          <p:nvPr/>
        </p:nvSpPr>
        <p:spPr>
          <a:xfrm>
            <a:off x="131173" y="591367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EXIT TICKET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15" name="Flowchart: Alternate Process 14">
            <a:extLst>
              <a:ext uri="{FF2B5EF4-FFF2-40B4-BE49-F238E27FC236}">
                <a16:creationId xmlns:a16="http://schemas.microsoft.com/office/drawing/2014/main" id="{900BCDF7-D848-99EC-CEAA-FCBCB57C7889}"/>
              </a:ext>
            </a:extLst>
          </p:cNvPr>
          <p:cNvSpPr/>
          <p:nvPr/>
        </p:nvSpPr>
        <p:spPr>
          <a:xfrm>
            <a:off x="10240897" y="6376030"/>
            <a:ext cx="1573020" cy="346733"/>
          </a:xfrm>
          <a:prstGeom prst="flowChartAlternateProcess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BUZZ IN</a:t>
            </a:r>
          </a:p>
        </p:txBody>
      </p:sp>
      <p:pic>
        <p:nvPicPr>
          <p:cNvPr id="9218" name="Picture 2" descr="Critical Thinking Vector Concept Illustration 9755802 Vector Art at Vecteezy">
            <a:extLst>
              <a:ext uri="{FF2B5EF4-FFF2-40B4-BE49-F238E27FC236}">
                <a16:creationId xmlns:a16="http://schemas.microsoft.com/office/drawing/2014/main" id="{E40235A4-F51C-8532-5D21-B6B7526E90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518" y="4120487"/>
            <a:ext cx="1929667" cy="1929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1 MINUTE COUNTDOWN TIMER (60 SECONDS TIMER)">
            <a:hlinkClick r:id="" action="ppaction://media"/>
            <a:extLst>
              <a:ext uri="{FF2B5EF4-FFF2-40B4-BE49-F238E27FC236}">
                <a16:creationId xmlns:a16="http://schemas.microsoft.com/office/drawing/2014/main" id="{EB9D3CB1-0C6F-1D47-5A74-0EBBA6512F2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641486" y="1995757"/>
            <a:ext cx="1336507" cy="751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870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212AFA-574A-39BB-FD36-19458CF095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44339689-EA43-87AD-60C4-11B66EAAE3E5}"/>
              </a:ext>
            </a:extLst>
          </p:cNvPr>
          <p:cNvSpPr/>
          <p:nvPr/>
        </p:nvSpPr>
        <p:spPr>
          <a:xfrm>
            <a:off x="0" y="1126535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07F1FF61-316F-6A40-EB9A-93C98D23ACF0}"/>
              </a:ext>
            </a:extLst>
          </p:cNvPr>
          <p:cNvSpPr/>
          <p:nvPr/>
        </p:nvSpPr>
        <p:spPr>
          <a:xfrm>
            <a:off x="98791" y="1195248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OUTCOMES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465CBC12-843F-CD4E-5EC7-5069E14686A9}"/>
              </a:ext>
            </a:extLst>
          </p:cNvPr>
          <p:cNvSpPr/>
          <p:nvPr/>
        </p:nvSpPr>
        <p:spPr>
          <a:xfrm>
            <a:off x="98791" y="234834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PREASSESSMENT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4FE16838-F5B3-39EE-614A-E91ED7DEAC5F}"/>
              </a:ext>
            </a:extLst>
          </p:cNvPr>
          <p:cNvSpPr/>
          <p:nvPr/>
        </p:nvSpPr>
        <p:spPr>
          <a:xfrm>
            <a:off x="85143" y="2873383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PRESENTATION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1052BCC3-D407-6F09-EFA4-1F566516B530}"/>
              </a:ext>
            </a:extLst>
          </p:cNvPr>
          <p:cNvSpPr/>
          <p:nvPr/>
        </p:nvSpPr>
        <p:spPr>
          <a:xfrm>
            <a:off x="71495" y="3915432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FEEDBACK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45191F8B-35BA-D672-1537-29519FE50A12}"/>
              </a:ext>
            </a:extLst>
          </p:cNvPr>
          <p:cNvSpPr/>
          <p:nvPr/>
        </p:nvSpPr>
        <p:spPr>
          <a:xfrm>
            <a:off x="71495" y="33801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FORMATIVE ASSESSMENT</a:t>
            </a:r>
            <a:endParaRPr lang="ar-JO" sz="1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3" name="Double Wave 32">
            <a:extLst>
              <a:ext uri="{FF2B5EF4-FFF2-40B4-BE49-F238E27FC236}">
                <a16:creationId xmlns:a16="http://schemas.microsoft.com/office/drawing/2014/main" id="{C10E78A1-67C8-8935-EA26-8E90D267EFC8}"/>
              </a:ext>
            </a:extLst>
          </p:cNvPr>
          <p:cNvSpPr/>
          <p:nvPr/>
        </p:nvSpPr>
        <p:spPr>
          <a:xfrm>
            <a:off x="9185389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LESSON: </a:t>
            </a:r>
            <a:r>
              <a:rPr lang="en-US" sz="1600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1</a:t>
            </a:r>
            <a:r>
              <a:rPr lang="ar-SA" sz="1600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ED0880CC-0806-8E80-8B89-23E5DE07322F}"/>
              </a:ext>
            </a:extLst>
          </p:cNvPr>
          <p:cNvSpPr/>
          <p:nvPr/>
        </p:nvSpPr>
        <p:spPr>
          <a:xfrm>
            <a:off x="85143" y="4428068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DIFFERENTIATION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5044C804-D6AB-BDB8-3387-6F5F8AC9FD94}"/>
              </a:ext>
            </a:extLst>
          </p:cNvPr>
          <p:cNvSpPr/>
          <p:nvPr/>
        </p:nvSpPr>
        <p:spPr>
          <a:xfrm>
            <a:off x="98791" y="1766317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WARM UP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6" name="Footer Placeholder 6">
            <a:extLst>
              <a:ext uri="{FF2B5EF4-FFF2-40B4-BE49-F238E27FC236}">
                <a16:creationId xmlns:a16="http://schemas.microsoft.com/office/drawing/2014/main" id="{C4B2469E-F352-DB0A-BF20-D319000D9897}"/>
              </a:ext>
            </a:extLst>
          </p:cNvPr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ISLAMIC  EDUCATIONAL COLLEGE				DATE: </a:t>
            </a:r>
            <a:r>
              <a:rPr lang="en-US" sz="2400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6/ 5/ 2024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			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: 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7" name="Double Wave 36">
            <a:extLst>
              <a:ext uri="{FF2B5EF4-FFF2-40B4-BE49-F238E27FC236}">
                <a16:creationId xmlns:a16="http://schemas.microsoft.com/office/drawing/2014/main" id="{68F73C01-CDE3-B605-CAD7-93B675ADE734}"/>
              </a:ext>
            </a:extLst>
          </p:cNvPr>
          <p:cNvSpPr/>
          <p:nvPr/>
        </p:nvSpPr>
        <p:spPr>
          <a:xfrm>
            <a:off x="7243077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UNIT: </a:t>
            </a:r>
            <a:r>
              <a:rPr lang="en-US" sz="1600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5</a:t>
            </a:r>
            <a:endParaRPr lang="ar-JO" sz="1600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>
            <a:extLst>
              <a:ext uri="{FF2B5EF4-FFF2-40B4-BE49-F238E27FC236}">
                <a16:creationId xmlns:a16="http://schemas.microsoft.com/office/drawing/2014/main" id="{ED384873-8ED3-FA1A-998B-E3F16C7F683C}"/>
              </a:ext>
            </a:extLst>
          </p:cNvPr>
          <p:cNvSpPr/>
          <p:nvPr/>
        </p:nvSpPr>
        <p:spPr>
          <a:xfrm>
            <a:off x="5286971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GRADE: </a:t>
            </a:r>
            <a:r>
              <a:rPr lang="en-US" sz="1600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8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>
            <a:extLst>
              <a:ext uri="{FF2B5EF4-FFF2-40B4-BE49-F238E27FC236}">
                <a16:creationId xmlns:a16="http://schemas.microsoft.com/office/drawing/2014/main" id="{9BC785EA-E33A-F920-815D-E7729F45852E}"/>
              </a:ext>
            </a:extLst>
          </p:cNvPr>
          <p:cNvSpPr/>
          <p:nvPr/>
        </p:nvSpPr>
        <p:spPr>
          <a:xfrm>
            <a:off x="2135318" y="603565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SUBJECT: </a:t>
            </a:r>
            <a:r>
              <a:rPr lang="en-US" sz="1600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Reported Speech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3659B593-524B-7BDB-2834-350D1E25F467}"/>
              </a:ext>
            </a:extLst>
          </p:cNvPr>
          <p:cNvSpPr/>
          <p:nvPr/>
        </p:nvSpPr>
        <p:spPr>
          <a:xfrm>
            <a:off x="2368219" y="1144277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FB231E24-32FF-37B5-8E8B-5F770C3045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59" y="458330"/>
            <a:ext cx="650166" cy="644038"/>
          </a:xfrm>
          <a:prstGeom prst="rect">
            <a:avLst/>
          </a:prstGeom>
        </p:spPr>
      </p:pic>
      <p:pic>
        <p:nvPicPr>
          <p:cNvPr id="42" name="Picture 2">
            <a:extLst>
              <a:ext uri="{FF2B5EF4-FFF2-40B4-BE49-F238E27FC236}">
                <a16:creationId xmlns:a16="http://schemas.microsoft.com/office/drawing/2014/main" id="{6B1308AE-8FEC-57DE-FEF8-873E7CBCCB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11028386" y="4233"/>
            <a:ext cx="1209040" cy="454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61B39A84-C5D8-2FD3-09AB-FC3F8A773558}"/>
              </a:ext>
            </a:extLst>
          </p:cNvPr>
          <p:cNvGrpSpPr/>
          <p:nvPr/>
        </p:nvGrpSpPr>
        <p:grpSpPr>
          <a:xfrm>
            <a:off x="10641486" y="1179783"/>
            <a:ext cx="1261271" cy="716434"/>
            <a:chOff x="7446246" y="205862"/>
            <a:chExt cx="1544854" cy="691058"/>
          </a:xfrm>
        </p:grpSpPr>
        <p:sp>
          <p:nvSpPr>
            <p:cNvPr id="22" name="Rounded Rectangle 10">
              <a:extLst>
                <a:ext uri="{FF2B5EF4-FFF2-40B4-BE49-F238E27FC236}">
                  <a16:creationId xmlns:a16="http://schemas.microsoft.com/office/drawing/2014/main" id="{27DE563D-6D25-2D66-BD27-F36CADA42BF6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BA374EE9-5052-7891-396A-6301D66F4401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01:00 minute</a:t>
              </a:r>
            </a:p>
          </p:txBody>
        </p:sp>
      </p:grp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DC93179D-D8AC-7D2D-D8D6-F6498AC23D25}"/>
              </a:ext>
            </a:extLst>
          </p:cNvPr>
          <p:cNvSpPr/>
          <p:nvPr/>
        </p:nvSpPr>
        <p:spPr>
          <a:xfrm>
            <a:off x="85143" y="4880714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REAL LIFE APPLICATION</a:t>
            </a:r>
            <a:endParaRPr lang="ar-JO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34A952F-E5F8-1EF6-4B69-55DB5F981BF0}"/>
              </a:ext>
            </a:extLst>
          </p:cNvPr>
          <p:cNvSpPr txBox="1"/>
          <p:nvPr/>
        </p:nvSpPr>
        <p:spPr>
          <a:xfrm>
            <a:off x="2830874" y="1275444"/>
            <a:ext cx="7243847" cy="366254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l">
              <a:lnSpc>
                <a:spcPct val="250000"/>
              </a:lnSpc>
            </a:pPr>
            <a:r>
              <a:rPr lang="en-US" sz="2000" b="1" dirty="0">
                <a:solidFill>
                  <a:srgbClr val="CC9900"/>
                </a:solidFill>
                <a:latin typeface="GE SS Text Bold" pitchFamily="18" charset="-78"/>
                <a:ea typeface="GE SS Text Bold" pitchFamily="18" charset="-78"/>
                <a:cs typeface="GE SS Text Bold" pitchFamily="18" charset="-78"/>
              </a:rPr>
              <a:t>Connection to real life</a:t>
            </a:r>
          </a:p>
          <a:p>
            <a:pPr algn="l">
              <a:lnSpc>
                <a:spcPct val="250000"/>
              </a:lnSpc>
            </a:pPr>
            <a:endParaRPr lang="en-US" sz="2000" b="1" dirty="0">
              <a:solidFill>
                <a:srgbClr val="CC9900"/>
              </a:solidFill>
              <a:latin typeface="GE SS Text Bold" pitchFamily="18" charset="-78"/>
              <a:ea typeface="GE SS Text Bold" pitchFamily="18" charset="-78"/>
              <a:cs typeface="GE SS Text Bold" pitchFamily="18" charset="-78"/>
            </a:endParaRPr>
          </a:p>
          <a:p>
            <a:r>
              <a:rPr lang="en-US" sz="2800" dirty="0">
                <a:solidFill>
                  <a:srgbClr val="FF0000"/>
                </a:solidFill>
              </a:rPr>
              <a:t>Describe your daily routine using the simple present tense.</a:t>
            </a:r>
          </a:p>
          <a:p>
            <a:r>
              <a:rPr lang="en-US" sz="2800" dirty="0">
                <a:solidFill>
                  <a:srgbClr val="FF0000"/>
                </a:solidFill>
              </a:rPr>
              <a:t>How does this help you communicate clearly with others?</a:t>
            </a:r>
          </a:p>
          <a:p>
            <a:pPr algn="r"/>
            <a:endParaRPr lang="ar-JO" sz="2000" b="1" dirty="0"/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54BA98EB-4DD2-D9BA-FCB4-A613EDE372D0}"/>
              </a:ext>
            </a:extLst>
          </p:cNvPr>
          <p:cNvSpPr/>
          <p:nvPr/>
        </p:nvSpPr>
        <p:spPr>
          <a:xfrm>
            <a:off x="98791" y="5398346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CRITICAL THINKING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F6C91705-67BF-C4E6-CE67-53FA0109D9CB}"/>
              </a:ext>
            </a:extLst>
          </p:cNvPr>
          <p:cNvSpPr/>
          <p:nvPr/>
        </p:nvSpPr>
        <p:spPr>
          <a:xfrm>
            <a:off x="131173" y="591367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EXIT TICKET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15" name="Flowchart: Alternate Process 14">
            <a:extLst>
              <a:ext uri="{FF2B5EF4-FFF2-40B4-BE49-F238E27FC236}">
                <a16:creationId xmlns:a16="http://schemas.microsoft.com/office/drawing/2014/main" id="{900BCDF7-D848-99EC-CEAA-FCBCB57C7889}"/>
              </a:ext>
            </a:extLst>
          </p:cNvPr>
          <p:cNvSpPr/>
          <p:nvPr/>
        </p:nvSpPr>
        <p:spPr>
          <a:xfrm>
            <a:off x="10240897" y="6376030"/>
            <a:ext cx="1573020" cy="346733"/>
          </a:xfrm>
          <a:prstGeom prst="flowChartAlternateProcess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BUZZ IN</a:t>
            </a:r>
          </a:p>
        </p:txBody>
      </p:sp>
      <p:pic>
        <p:nvPicPr>
          <p:cNvPr id="9218" name="Picture 2" descr="Critical Thinking Vector Concept Illustration 9755802 Vector Art at Vecteezy">
            <a:extLst>
              <a:ext uri="{FF2B5EF4-FFF2-40B4-BE49-F238E27FC236}">
                <a16:creationId xmlns:a16="http://schemas.microsoft.com/office/drawing/2014/main" id="{E40235A4-F51C-8532-5D21-B6B7526E90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518" y="4120487"/>
            <a:ext cx="1929667" cy="1929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1 MINUTE COUNTDOWN TIMER (60 SECONDS TIMER)">
            <a:hlinkClick r:id="" action="ppaction://media"/>
            <a:extLst>
              <a:ext uri="{FF2B5EF4-FFF2-40B4-BE49-F238E27FC236}">
                <a16:creationId xmlns:a16="http://schemas.microsoft.com/office/drawing/2014/main" id="{EB9D3CB1-0C6F-1D47-5A74-0EBBA6512F2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641486" y="1995757"/>
            <a:ext cx="1336507" cy="751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8217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AD650B-CC92-660F-2EB0-F3E99F8673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805FF6CE-BE19-1142-A7E0-7A3CE291352F}"/>
              </a:ext>
            </a:extLst>
          </p:cNvPr>
          <p:cNvSpPr/>
          <p:nvPr/>
        </p:nvSpPr>
        <p:spPr>
          <a:xfrm>
            <a:off x="0" y="1126535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DF358A6F-D7A5-8D7B-B523-E11595F9E087}"/>
              </a:ext>
            </a:extLst>
          </p:cNvPr>
          <p:cNvSpPr/>
          <p:nvPr/>
        </p:nvSpPr>
        <p:spPr>
          <a:xfrm>
            <a:off x="98791" y="1195248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OUTCOMES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012276A7-455B-49E2-84F4-7711C60D1DF9}"/>
              </a:ext>
            </a:extLst>
          </p:cNvPr>
          <p:cNvSpPr/>
          <p:nvPr/>
        </p:nvSpPr>
        <p:spPr>
          <a:xfrm>
            <a:off x="98791" y="234834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PREASSESSMENT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05763235-FC9E-9BF2-F67B-E8157405A85E}"/>
              </a:ext>
            </a:extLst>
          </p:cNvPr>
          <p:cNvSpPr/>
          <p:nvPr/>
        </p:nvSpPr>
        <p:spPr>
          <a:xfrm>
            <a:off x="85143" y="2873383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PRESENTATION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F99E197F-0847-E928-B77E-D7E40873F5FD}"/>
              </a:ext>
            </a:extLst>
          </p:cNvPr>
          <p:cNvSpPr/>
          <p:nvPr/>
        </p:nvSpPr>
        <p:spPr>
          <a:xfrm>
            <a:off x="71495" y="3915432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FEEDBACK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C36DB3A9-8B9D-6DB7-3BCB-DC25AE883956}"/>
              </a:ext>
            </a:extLst>
          </p:cNvPr>
          <p:cNvSpPr/>
          <p:nvPr/>
        </p:nvSpPr>
        <p:spPr>
          <a:xfrm>
            <a:off x="71495" y="33801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FORMATIVE ASSESSMENT</a:t>
            </a:r>
            <a:endParaRPr lang="ar-JO" sz="1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3" name="Double Wave 32">
            <a:extLst>
              <a:ext uri="{FF2B5EF4-FFF2-40B4-BE49-F238E27FC236}">
                <a16:creationId xmlns:a16="http://schemas.microsoft.com/office/drawing/2014/main" id="{EE28C780-8C3D-65F8-804E-188EAA13B327}"/>
              </a:ext>
            </a:extLst>
          </p:cNvPr>
          <p:cNvSpPr/>
          <p:nvPr/>
        </p:nvSpPr>
        <p:spPr>
          <a:xfrm>
            <a:off x="9185389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LESSON: </a:t>
            </a:r>
            <a:r>
              <a:rPr lang="en-US" sz="1600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1</a:t>
            </a:r>
            <a:r>
              <a:rPr lang="ar-SA" sz="1600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3AB734BE-0A04-CBE9-E80F-A3858297834B}"/>
              </a:ext>
            </a:extLst>
          </p:cNvPr>
          <p:cNvSpPr/>
          <p:nvPr/>
        </p:nvSpPr>
        <p:spPr>
          <a:xfrm>
            <a:off x="85143" y="4428068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DIFFERENTIATION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4A0B5D96-6E53-DA43-9E9D-20ECB3E0ED36}"/>
              </a:ext>
            </a:extLst>
          </p:cNvPr>
          <p:cNvSpPr/>
          <p:nvPr/>
        </p:nvSpPr>
        <p:spPr>
          <a:xfrm>
            <a:off x="98791" y="1766317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WARM UP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6" name="Footer Placeholder 6">
            <a:extLst>
              <a:ext uri="{FF2B5EF4-FFF2-40B4-BE49-F238E27FC236}">
                <a16:creationId xmlns:a16="http://schemas.microsoft.com/office/drawing/2014/main" id="{4197D2A9-2877-C3AD-DBEF-96AB624CA8DF}"/>
              </a:ext>
            </a:extLst>
          </p:cNvPr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ISLAMIC  EDUCATIONAL COLLEGE				DATE: </a:t>
            </a:r>
            <a:r>
              <a:rPr lang="en-US" sz="2400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6/ 5/ 2024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			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: 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7" name="Double Wave 36">
            <a:extLst>
              <a:ext uri="{FF2B5EF4-FFF2-40B4-BE49-F238E27FC236}">
                <a16:creationId xmlns:a16="http://schemas.microsoft.com/office/drawing/2014/main" id="{EB3822A4-F29E-EAA4-EC57-34039F8D9395}"/>
              </a:ext>
            </a:extLst>
          </p:cNvPr>
          <p:cNvSpPr/>
          <p:nvPr/>
        </p:nvSpPr>
        <p:spPr>
          <a:xfrm>
            <a:off x="7243077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UNIT: </a:t>
            </a:r>
            <a:r>
              <a:rPr lang="en-US" sz="1600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5</a:t>
            </a:r>
            <a:endParaRPr lang="ar-JO" sz="1600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>
            <a:extLst>
              <a:ext uri="{FF2B5EF4-FFF2-40B4-BE49-F238E27FC236}">
                <a16:creationId xmlns:a16="http://schemas.microsoft.com/office/drawing/2014/main" id="{46BA523D-4842-32F1-F6F6-615EEE930853}"/>
              </a:ext>
            </a:extLst>
          </p:cNvPr>
          <p:cNvSpPr/>
          <p:nvPr/>
        </p:nvSpPr>
        <p:spPr>
          <a:xfrm>
            <a:off x="5286971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GRADE: </a:t>
            </a:r>
            <a:r>
              <a:rPr lang="en-US" sz="1600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8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>
            <a:extLst>
              <a:ext uri="{FF2B5EF4-FFF2-40B4-BE49-F238E27FC236}">
                <a16:creationId xmlns:a16="http://schemas.microsoft.com/office/drawing/2014/main" id="{0927518B-F83D-9698-50DC-A1EDB25B207A}"/>
              </a:ext>
            </a:extLst>
          </p:cNvPr>
          <p:cNvSpPr/>
          <p:nvPr/>
        </p:nvSpPr>
        <p:spPr>
          <a:xfrm>
            <a:off x="2135318" y="603565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SUBJECT: </a:t>
            </a:r>
            <a:r>
              <a:rPr lang="en-US" sz="1600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Reported Speech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E32B998E-7F3E-89D0-F6D9-40EAA06D5344}"/>
              </a:ext>
            </a:extLst>
          </p:cNvPr>
          <p:cNvSpPr/>
          <p:nvPr/>
        </p:nvSpPr>
        <p:spPr>
          <a:xfrm>
            <a:off x="2368219" y="1144277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796CB5A9-D3F9-10BA-EE45-CA7FB95F6F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59" y="458330"/>
            <a:ext cx="650166" cy="644038"/>
          </a:xfrm>
          <a:prstGeom prst="rect">
            <a:avLst/>
          </a:prstGeom>
        </p:spPr>
      </p:pic>
      <p:pic>
        <p:nvPicPr>
          <p:cNvPr id="42" name="Picture 2">
            <a:extLst>
              <a:ext uri="{FF2B5EF4-FFF2-40B4-BE49-F238E27FC236}">
                <a16:creationId xmlns:a16="http://schemas.microsoft.com/office/drawing/2014/main" id="{02558835-0393-D5C3-594F-316725D574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11028386" y="4233"/>
            <a:ext cx="1209040" cy="454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C2B773E1-3877-F715-5A98-3E19910A5E35}"/>
              </a:ext>
            </a:extLst>
          </p:cNvPr>
          <p:cNvGrpSpPr/>
          <p:nvPr/>
        </p:nvGrpSpPr>
        <p:grpSpPr>
          <a:xfrm>
            <a:off x="10641486" y="1179783"/>
            <a:ext cx="1261271" cy="716434"/>
            <a:chOff x="7446246" y="205862"/>
            <a:chExt cx="1544854" cy="691058"/>
          </a:xfrm>
        </p:grpSpPr>
        <p:sp>
          <p:nvSpPr>
            <p:cNvPr id="22" name="Rounded Rectangle 10">
              <a:extLst>
                <a:ext uri="{FF2B5EF4-FFF2-40B4-BE49-F238E27FC236}">
                  <a16:creationId xmlns:a16="http://schemas.microsoft.com/office/drawing/2014/main" id="{2B80DC1A-DEDF-7491-8061-89109C94AEFB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8B6B7A5B-6409-360B-D21C-400B374A38C5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02:00 minutes </a:t>
              </a:r>
            </a:p>
          </p:txBody>
        </p:sp>
      </p:grp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40479545-AC00-1A67-4C77-098EB734245B}"/>
              </a:ext>
            </a:extLst>
          </p:cNvPr>
          <p:cNvSpPr/>
          <p:nvPr/>
        </p:nvSpPr>
        <p:spPr>
          <a:xfrm>
            <a:off x="85143" y="4880714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REAL LIFE APPLICATION</a:t>
            </a:r>
            <a:endParaRPr lang="ar-JO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6BBB2EB-7A8F-C4D0-5D18-EBF6B6169F13}"/>
              </a:ext>
            </a:extLst>
          </p:cNvPr>
          <p:cNvSpPr txBox="1"/>
          <p:nvPr/>
        </p:nvSpPr>
        <p:spPr>
          <a:xfrm>
            <a:off x="2830874" y="1275444"/>
            <a:ext cx="5158094" cy="409342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>
              <a:lnSpc>
                <a:spcPct val="250000"/>
              </a:lnSpc>
            </a:pPr>
            <a:r>
              <a:rPr lang="en-US" sz="2000" b="1" dirty="0">
                <a:solidFill>
                  <a:srgbClr val="800000"/>
                </a:solidFill>
                <a:latin typeface="GE SS Text Bold" pitchFamily="18" charset="-78"/>
                <a:ea typeface="GE SS Text Bold" pitchFamily="18" charset="-78"/>
                <a:cs typeface="GE SS Text Bold" pitchFamily="18" charset="-78"/>
              </a:rPr>
              <a:t>EXIT TICKET:</a:t>
            </a:r>
          </a:p>
          <a:p>
            <a:pPr algn="l">
              <a:lnSpc>
                <a:spcPct val="250000"/>
              </a:lnSpc>
            </a:pPr>
            <a:r>
              <a:rPr lang="en-US" sz="2000" b="1" u="sng" dirty="0">
                <a:solidFill>
                  <a:srgbClr val="800000"/>
                </a:solidFill>
                <a:latin typeface="GE SS Text Bold" pitchFamily="18" charset="-78"/>
                <a:ea typeface="GE SS Text Bold" pitchFamily="18" charset="-78"/>
                <a:cs typeface="GE SS Text Bold" pitchFamily="18" charset="-78"/>
              </a:rPr>
              <a:t>Write one paragraph about your daily routine in the weekdays. </a:t>
            </a:r>
            <a:endParaRPr lang="en-US" sz="2000" b="1" dirty="0">
              <a:solidFill>
                <a:srgbClr val="800000"/>
              </a:solidFill>
              <a:latin typeface="GE SS Text Bold" pitchFamily="18" charset="-78"/>
              <a:ea typeface="GE SS Text Bold" pitchFamily="18" charset="-78"/>
              <a:cs typeface="GE SS Text Bold" pitchFamily="18" charset="-78"/>
            </a:endParaRPr>
          </a:p>
          <a:p>
            <a:pPr algn="l">
              <a:lnSpc>
                <a:spcPct val="250000"/>
              </a:lnSpc>
            </a:pPr>
            <a:endParaRPr lang="ar-SA" sz="2000" b="1" dirty="0">
              <a:solidFill>
                <a:srgbClr val="800000"/>
              </a:solidFill>
              <a:latin typeface="GE SS Text Bold" pitchFamily="18" charset="-78"/>
              <a:ea typeface="GE SS Text Bold" pitchFamily="18" charset="-78"/>
              <a:cs typeface="GE SS Text Bold" pitchFamily="18" charset="-78"/>
            </a:endParaRPr>
          </a:p>
          <a:p>
            <a:pPr algn="r" rtl="1"/>
            <a:endParaRPr lang="en-US" sz="2000" b="1" dirty="0"/>
          </a:p>
          <a:p>
            <a:pPr algn="r"/>
            <a:r>
              <a:rPr lang="ar-JO" sz="2000" b="1" dirty="0"/>
              <a:t> </a:t>
            </a:r>
            <a:endParaRPr lang="en-US" sz="2000" b="1" dirty="0"/>
          </a:p>
          <a:p>
            <a:pPr algn="r"/>
            <a:endParaRPr lang="ar-JO" sz="2000" b="1" dirty="0"/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470333DB-9830-83DA-24A0-85B4652C0DE2}"/>
              </a:ext>
            </a:extLst>
          </p:cNvPr>
          <p:cNvSpPr/>
          <p:nvPr/>
        </p:nvSpPr>
        <p:spPr>
          <a:xfrm>
            <a:off x="98791" y="5398346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CRITICAL THINKING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56FBE9AB-089C-FE2C-40F9-5486A6D9D813}"/>
              </a:ext>
            </a:extLst>
          </p:cNvPr>
          <p:cNvSpPr/>
          <p:nvPr/>
        </p:nvSpPr>
        <p:spPr>
          <a:xfrm>
            <a:off x="131173" y="591367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EXIT TICKET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pic>
        <p:nvPicPr>
          <p:cNvPr id="6146" name="Picture 2" descr="Emoji exit ticket by Ms Fayes pretty little ones | TPT">
            <a:extLst>
              <a:ext uri="{FF2B5EF4-FFF2-40B4-BE49-F238E27FC236}">
                <a16:creationId xmlns:a16="http://schemas.microsoft.com/office/drawing/2014/main" id="{D27BD85F-161C-9BE0-FF7C-A88085EA39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7131" y="5560154"/>
            <a:ext cx="1593094" cy="1083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2 MINUTE TIMER - COUNTDOWN TIMER">
            <a:hlinkClick r:id="" action="ppaction://media"/>
            <a:extLst>
              <a:ext uri="{FF2B5EF4-FFF2-40B4-BE49-F238E27FC236}">
                <a16:creationId xmlns:a16="http://schemas.microsoft.com/office/drawing/2014/main" id="{5AEDFDEE-2A41-76EA-43F5-74EB9E39315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406118" y="2077807"/>
            <a:ext cx="1652406" cy="929478"/>
          </a:xfrm>
          <a:prstGeom prst="rect">
            <a:avLst/>
          </a:prstGeom>
        </p:spPr>
      </p:pic>
      <p:sp>
        <p:nvSpPr>
          <p:cNvPr id="6" name="Flowchart: Alternate Process 5">
            <a:extLst>
              <a:ext uri="{FF2B5EF4-FFF2-40B4-BE49-F238E27FC236}">
                <a16:creationId xmlns:a16="http://schemas.microsoft.com/office/drawing/2014/main" id="{9794944E-9F23-B2B6-8569-9048437B393F}"/>
              </a:ext>
            </a:extLst>
          </p:cNvPr>
          <p:cNvSpPr/>
          <p:nvPr/>
        </p:nvSpPr>
        <p:spPr>
          <a:xfrm>
            <a:off x="10343075" y="6376030"/>
            <a:ext cx="1573020" cy="346733"/>
          </a:xfrm>
          <a:prstGeom prst="flowChartAlternateProcess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BUZZ IN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73F8DB-2F82-E335-7DE2-2D4481F35E6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74391" y="3158306"/>
            <a:ext cx="4147127" cy="2935388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016674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0" y="1126535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/>
          <p:cNvSpPr/>
          <p:nvPr/>
        </p:nvSpPr>
        <p:spPr>
          <a:xfrm>
            <a:off x="98791" y="1195248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OBJECTIVES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98791" y="234834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PREASSESSMENT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85143" y="2873383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PRESENTATION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71495" y="3915432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FEEDBACK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71495" y="33801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FORMATIVE ASSESSMENT</a:t>
            </a:r>
            <a:endParaRPr lang="ar-JO" sz="1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3" name="Double Wave 32"/>
          <p:cNvSpPr/>
          <p:nvPr/>
        </p:nvSpPr>
        <p:spPr>
          <a:xfrm>
            <a:off x="9185389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LESSON</a:t>
            </a:r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85143" y="4428068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DIFFERENTIATION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98791" y="1766317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WARM UP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6" name="Footer Placeholder 6"/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ISLAMIC  EDUCATIONAL COLLEGE				DATE: </a:t>
            </a:r>
            <a:r>
              <a:rPr lang="en-US" sz="2400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6/ 5/ 2024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			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: 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7" name="Double Wave 36"/>
          <p:cNvSpPr/>
          <p:nvPr/>
        </p:nvSpPr>
        <p:spPr>
          <a:xfrm>
            <a:off x="7243077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UNIT: </a:t>
            </a:r>
            <a:r>
              <a:rPr lang="en-US" sz="1600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5</a:t>
            </a:r>
            <a:endParaRPr lang="ar-JO" sz="1600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5286971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GRADE: </a:t>
            </a:r>
            <a:r>
              <a:rPr lang="en-US" sz="1600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8</a:t>
            </a:r>
            <a:endParaRPr lang="ar-JO" sz="1600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2135318" y="603565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SUBJECT: </a:t>
            </a:r>
            <a:r>
              <a:rPr lang="en-US" sz="1400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Reported Speech </a:t>
            </a:r>
            <a:endParaRPr lang="ar-JO" sz="14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2368219" y="1144277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59" y="458330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11028386" y="4233"/>
            <a:ext cx="1209040" cy="454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E7943F3F-787D-A74D-7161-B36D6B858079}"/>
              </a:ext>
            </a:extLst>
          </p:cNvPr>
          <p:cNvGrpSpPr/>
          <p:nvPr/>
        </p:nvGrpSpPr>
        <p:grpSpPr>
          <a:xfrm>
            <a:off x="10641486" y="1179783"/>
            <a:ext cx="1261271" cy="716434"/>
            <a:chOff x="7446246" y="205862"/>
            <a:chExt cx="1544854" cy="691058"/>
          </a:xfrm>
        </p:grpSpPr>
        <p:sp>
          <p:nvSpPr>
            <p:cNvPr id="22" name="Rounded Rectangle 10">
              <a:extLst>
                <a:ext uri="{FF2B5EF4-FFF2-40B4-BE49-F238E27FC236}">
                  <a16:creationId xmlns:a16="http://schemas.microsoft.com/office/drawing/2014/main" id="{DD194A77-839E-A485-3E29-B99FA7296432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63D1A1D4-AEB9-69B0-EADD-5C4E3B6A9B6F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01:00 minute</a:t>
              </a:r>
            </a:p>
          </p:txBody>
        </p:sp>
      </p:grpSp>
      <p:sp>
        <p:nvSpPr>
          <p:cNvPr id="24" name="Rounded Rectangle 23"/>
          <p:cNvSpPr/>
          <p:nvPr/>
        </p:nvSpPr>
        <p:spPr>
          <a:xfrm>
            <a:off x="85143" y="4880714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REAL LIFE APPLICATION</a:t>
            </a:r>
            <a:endParaRPr lang="ar-JO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830874" y="1275444"/>
            <a:ext cx="8058799" cy="378565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>
              <a:lnSpc>
                <a:spcPct val="250000"/>
              </a:lnSpc>
            </a:pPr>
            <a:r>
              <a:rPr lang="en-US" sz="2000" b="1" dirty="0">
                <a:latin typeface="GE SS Text Bold" pitchFamily="18" charset="-78"/>
                <a:ea typeface="GE SS Text Bold" pitchFamily="18" charset="-78"/>
                <a:cs typeface="GE SS Text Bold" pitchFamily="18" charset="-78"/>
              </a:rPr>
              <a:t> </a:t>
            </a:r>
            <a:r>
              <a:rPr lang="en-US" sz="2000" b="1" dirty="0">
                <a:solidFill>
                  <a:srgbClr val="A50021"/>
                </a:solidFill>
                <a:latin typeface="GE SS Text Bold" pitchFamily="18" charset="-78"/>
                <a:ea typeface="GE SS Text Bold" pitchFamily="18" charset="-78"/>
                <a:cs typeface="GE SS Text Bold" pitchFamily="18" charset="-78"/>
              </a:rPr>
              <a:t>OBJECTIVES:</a:t>
            </a:r>
          </a:p>
          <a:p>
            <a:pPr>
              <a:lnSpc>
                <a:spcPct val="250000"/>
              </a:lnSpc>
            </a:pPr>
            <a:r>
              <a:rPr lang="en-US" sz="2000" dirty="0">
                <a:solidFill>
                  <a:srgbClr val="A50021"/>
                </a:solidFill>
                <a:latin typeface="GE SS Text Bold" pitchFamily="18" charset="-78"/>
                <a:ea typeface="GE SS Text Bold" pitchFamily="18" charset="-78"/>
                <a:cs typeface="GE SS Text Bold" pitchFamily="18" charset="-78"/>
              </a:rPr>
              <a:t>1. Identify the structure and usage of the simple present tense</a:t>
            </a:r>
          </a:p>
          <a:p>
            <a:pPr>
              <a:lnSpc>
                <a:spcPct val="250000"/>
              </a:lnSpc>
            </a:pPr>
            <a:r>
              <a:rPr lang="en-US" sz="2000" dirty="0">
                <a:solidFill>
                  <a:srgbClr val="A50021"/>
                </a:solidFill>
                <a:latin typeface="GE SS Text Bold" pitchFamily="18" charset="-78"/>
                <a:ea typeface="GE SS Text Bold" pitchFamily="18" charset="-78"/>
                <a:cs typeface="GE SS Text Bold" pitchFamily="18" charset="-78"/>
              </a:rPr>
              <a:t>2. Apply the rule in meaningful sentences</a:t>
            </a:r>
          </a:p>
          <a:p>
            <a:pPr>
              <a:lnSpc>
                <a:spcPct val="250000"/>
              </a:lnSpc>
            </a:pPr>
            <a:r>
              <a:rPr lang="en-US" sz="2000" dirty="0">
                <a:solidFill>
                  <a:srgbClr val="A50021"/>
                </a:solidFill>
                <a:latin typeface="GE SS Text Bold" pitchFamily="18" charset="-78"/>
                <a:ea typeface="GE SS Text Bold" pitchFamily="18" charset="-78"/>
                <a:cs typeface="GE SS Text Bold" pitchFamily="18" charset="-78"/>
              </a:rPr>
              <a:t>3. Use the tense to describe daily routines and facts</a:t>
            </a:r>
          </a:p>
          <a:p>
            <a:pPr algn="r"/>
            <a:r>
              <a:rPr lang="ar-JO" sz="2000" b="1" dirty="0"/>
              <a:t> </a:t>
            </a:r>
            <a:endParaRPr lang="en-US" sz="2000" b="1" dirty="0"/>
          </a:p>
          <a:p>
            <a:pPr algn="r"/>
            <a:endParaRPr lang="ar-JO" sz="2000" b="1" dirty="0"/>
          </a:p>
        </p:txBody>
      </p:sp>
      <p:sp>
        <p:nvSpPr>
          <p:cNvPr id="43" name="Rounded Rectangle 42"/>
          <p:cNvSpPr/>
          <p:nvPr/>
        </p:nvSpPr>
        <p:spPr>
          <a:xfrm>
            <a:off x="98791" y="5398346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CRITICAL THINKING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131173" y="591367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EXIT TICKET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" name="Double Wave 1">
            <a:extLst>
              <a:ext uri="{FF2B5EF4-FFF2-40B4-BE49-F238E27FC236}">
                <a16:creationId xmlns:a16="http://schemas.microsoft.com/office/drawing/2014/main" id="{2F9AC521-2D58-F888-8C01-ECAF079DAA57}"/>
              </a:ext>
            </a:extLst>
          </p:cNvPr>
          <p:cNvSpPr/>
          <p:nvPr/>
        </p:nvSpPr>
        <p:spPr>
          <a:xfrm>
            <a:off x="9162545" y="596171"/>
            <a:ext cx="2726771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Lesson: </a:t>
            </a:r>
            <a:r>
              <a:rPr lang="en-US" sz="1600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1</a:t>
            </a:r>
            <a:endParaRPr lang="ar-JO" sz="1600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633658944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0" y="1126535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/>
          <p:cNvSpPr/>
          <p:nvPr/>
        </p:nvSpPr>
        <p:spPr>
          <a:xfrm>
            <a:off x="98791" y="1195248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OUTCOMES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98791" y="234834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PREASSESSMENT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85143" y="2873383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PRESENTATION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71495" y="3915432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FEEDBACK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71495" y="33801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FORMATIVE ASSESSMENT</a:t>
            </a:r>
            <a:endParaRPr lang="ar-JO" sz="1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3" name="Double Wave 32"/>
          <p:cNvSpPr/>
          <p:nvPr/>
        </p:nvSpPr>
        <p:spPr>
          <a:xfrm>
            <a:off x="9185389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LESSON:</a:t>
            </a:r>
            <a:r>
              <a:rPr lang="en-US" sz="1600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1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85143" y="4428068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DIFFERENTIATION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98791" y="1766317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WARM UP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6" name="Footer Placeholder 6"/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ISLAMIC  EDUCATIONAL COLLEGE				DATE: </a:t>
            </a:r>
            <a:r>
              <a:rPr lang="en-US" sz="2400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6/ 5/ 2024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			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7" name="Double Wave 36"/>
          <p:cNvSpPr/>
          <p:nvPr/>
        </p:nvSpPr>
        <p:spPr>
          <a:xfrm>
            <a:off x="7243077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UNIT: </a:t>
            </a:r>
            <a:r>
              <a:rPr lang="en-US" sz="1600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5</a:t>
            </a:r>
            <a:endParaRPr lang="ar-JO" sz="1600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5286971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GRADE: </a:t>
            </a:r>
            <a:r>
              <a:rPr lang="en-US" sz="1600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8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2135318" y="603565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SUBJECT: </a:t>
            </a:r>
            <a:r>
              <a:rPr lang="en-US" sz="1600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Reported Speech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2368219" y="1144277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59" y="458330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11028386" y="4233"/>
            <a:ext cx="1209040" cy="454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E7943F3F-787D-A74D-7161-B36D6B858079}"/>
              </a:ext>
            </a:extLst>
          </p:cNvPr>
          <p:cNvGrpSpPr/>
          <p:nvPr/>
        </p:nvGrpSpPr>
        <p:grpSpPr>
          <a:xfrm>
            <a:off x="10641486" y="1179783"/>
            <a:ext cx="1261271" cy="716434"/>
            <a:chOff x="7446246" y="205862"/>
            <a:chExt cx="1544854" cy="691058"/>
          </a:xfrm>
        </p:grpSpPr>
        <p:sp>
          <p:nvSpPr>
            <p:cNvPr id="22" name="Rounded Rectangle 10">
              <a:extLst>
                <a:ext uri="{FF2B5EF4-FFF2-40B4-BE49-F238E27FC236}">
                  <a16:creationId xmlns:a16="http://schemas.microsoft.com/office/drawing/2014/main" id="{DD194A77-839E-A485-3E29-B99FA7296432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63D1A1D4-AEB9-69B0-EADD-5C4E3B6A9B6F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03:00 minutes</a:t>
              </a:r>
            </a:p>
          </p:txBody>
        </p:sp>
      </p:grpSp>
      <p:sp>
        <p:nvSpPr>
          <p:cNvPr id="24" name="Rounded Rectangle 23"/>
          <p:cNvSpPr/>
          <p:nvPr/>
        </p:nvSpPr>
        <p:spPr>
          <a:xfrm>
            <a:off x="85143" y="4880714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REAL LIFE APPLICATION</a:t>
            </a:r>
            <a:endParaRPr lang="ar-JO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98791" y="5398346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CRITICAL THINKING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131173" y="591367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EXIT TICKET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6249" y="6152335"/>
            <a:ext cx="1411744" cy="598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3 Minute Countdown timer (Minimal)">
            <a:hlinkClick r:id="" action="ppaction://media"/>
            <a:extLst>
              <a:ext uri="{FF2B5EF4-FFF2-40B4-BE49-F238E27FC236}">
                <a16:creationId xmlns:a16="http://schemas.microsoft.com/office/drawing/2014/main" id="{40C62F7D-A200-F9C9-71F8-FE47C066C63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704333" y="2012915"/>
            <a:ext cx="1273660" cy="716434"/>
          </a:xfrm>
          <a:prstGeom prst="rect">
            <a:avLst/>
          </a:prstGeom>
        </p:spPr>
      </p:pic>
      <p:sp>
        <p:nvSpPr>
          <p:cNvPr id="45" name="Title 1">
            <a:extLst>
              <a:ext uri="{FF2B5EF4-FFF2-40B4-BE49-F238E27FC236}">
                <a16:creationId xmlns:a16="http://schemas.microsoft.com/office/drawing/2014/main" id="{2EDB5A6B-EB60-4EBB-A935-5DA20820CB7C}"/>
              </a:ext>
            </a:extLst>
          </p:cNvPr>
          <p:cNvSpPr txBox="1">
            <a:spLocks/>
          </p:cNvSpPr>
          <p:nvPr/>
        </p:nvSpPr>
        <p:spPr>
          <a:xfrm>
            <a:off x="2798786" y="1636804"/>
            <a:ext cx="8229600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Warming Up (Kagan Strategy: Think-Pair-Share)</a:t>
            </a:r>
          </a:p>
        </p:txBody>
      </p:sp>
      <p:sp>
        <p:nvSpPr>
          <p:cNvPr id="46" name="Content Placeholder 2">
            <a:extLst>
              <a:ext uri="{FF2B5EF4-FFF2-40B4-BE49-F238E27FC236}">
                <a16:creationId xmlns:a16="http://schemas.microsoft.com/office/drawing/2014/main" id="{97C5418B-17D3-41A7-99CE-713E90F2B543}"/>
              </a:ext>
            </a:extLst>
          </p:cNvPr>
          <p:cNvSpPr txBox="1">
            <a:spLocks/>
          </p:cNvSpPr>
          <p:nvPr/>
        </p:nvSpPr>
        <p:spPr>
          <a:xfrm>
            <a:off x="2798786" y="2962366"/>
            <a:ext cx="8229600" cy="452596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Think of three things you do every morning.</a:t>
            </a:r>
          </a:p>
          <a:p>
            <a:r>
              <a:rPr lang="en-US" dirty="0"/>
              <a:t>Share with your partner and find one thing you both do.</a:t>
            </a:r>
          </a:p>
        </p:txBody>
      </p:sp>
      <p:pic>
        <p:nvPicPr>
          <p:cNvPr id="1026" name="Picture 2" descr="Kagan Structure: RallyRobin – Fountain Middle School Teacher's Programs and  Strategies Website">
            <a:extLst>
              <a:ext uri="{FF2B5EF4-FFF2-40B4-BE49-F238E27FC236}">
                <a16:creationId xmlns:a16="http://schemas.microsoft.com/office/drawing/2014/main" id="{A8F497D5-06E2-47EB-9D17-0CACE0E25B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4263" y="4692334"/>
            <a:ext cx="1762125" cy="156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69148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00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0" y="1126535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/>
          <p:cNvSpPr/>
          <p:nvPr/>
        </p:nvSpPr>
        <p:spPr>
          <a:xfrm>
            <a:off x="98791" y="1195248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OUTCOMES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98791" y="234834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PREASSESSMENT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85143" y="2873383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PRESENTATION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71495" y="3915432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FEEDBACK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71495" y="33801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FORMATIVE ASSESSMENT</a:t>
            </a:r>
            <a:endParaRPr lang="ar-JO" sz="1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3" name="Double Wave 32"/>
          <p:cNvSpPr/>
          <p:nvPr/>
        </p:nvSpPr>
        <p:spPr>
          <a:xfrm>
            <a:off x="9198830" y="603565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LESSON: </a:t>
            </a:r>
            <a:r>
              <a:rPr lang="en-US" sz="1600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1</a:t>
            </a:r>
            <a:r>
              <a:rPr lang="ar-SA" sz="1600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85143" y="4428068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DIFFERENTIATION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98791" y="1766317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WARM UP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6" name="Footer Placeholder 6"/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ISLAMIC  EDUCATIONAL COLLEGE				DATE: </a:t>
            </a:r>
            <a:r>
              <a:rPr lang="en-US" sz="2400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6/ 5/ 2024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			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7" name="Double Wave 36"/>
          <p:cNvSpPr/>
          <p:nvPr/>
        </p:nvSpPr>
        <p:spPr>
          <a:xfrm>
            <a:off x="7243077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UNIT: </a:t>
            </a:r>
            <a:r>
              <a:rPr lang="en-US" sz="1600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5</a:t>
            </a:r>
            <a:endParaRPr lang="ar-JO" sz="1600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5286971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GRADE: </a:t>
            </a:r>
            <a:r>
              <a:rPr lang="en-US" sz="1600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8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2135318" y="603565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SUBJECT: </a:t>
            </a:r>
            <a:r>
              <a:rPr lang="en-US" sz="1600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Reported Speech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2368219" y="1144277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59" y="458330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11028386" y="4233"/>
            <a:ext cx="1209040" cy="454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E7943F3F-787D-A74D-7161-B36D6B858079}"/>
              </a:ext>
            </a:extLst>
          </p:cNvPr>
          <p:cNvGrpSpPr/>
          <p:nvPr/>
        </p:nvGrpSpPr>
        <p:grpSpPr>
          <a:xfrm>
            <a:off x="10641486" y="1179783"/>
            <a:ext cx="1261271" cy="716434"/>
            <a:chOff x="7446246" y="205862"/>
            <a:chExt cx="1544854" cy="691058"/>
          </a:xfrm>
        </p:grpSpPr>
        <p:sp>
          <p:nvSpPr>
            <p:cNvPr id="22" name="Rounded Rectangle 10">
              <a:extLst>
                <a:ext uri="{FF2B5EF4-FFF2-40B4-BE49-F238E27FC236}">
                  <a16:creationId xmlns:a16="http://schemas.microsoft.com/office/drawing/2014/main" id="{DD194A77-839E-A485-3E29-B99FA7296432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63D1A1D4-AEB9-69B0-EADD-5C4E3B6A9B6F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02:00 minutes</a:t>
              </a:r>
            </a:p>
          </p:txBody>
        </p:sp>
      </p:grpSp>
      <p:sp>
        <p:nvSpPr>
          <p:cNvPr id="24" name="Rounded Rectangle 23"/>
          <p:cNvSpPr/>
          <p:nvPr/>
        </p:nvSpPr>
        <p:spPr>
          <a:xfrm>
            <a:off x="85143" y="4880714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REAL LIFE APPLICATION</a:t>
            </a:r>
            <a:endParaRPr lang="ar-JO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98791" y="5398346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CRITICAL THINKING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131173" y="591367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EXIT TICKET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pic>
        <p:nvPicPr>
          <p:cNvPr id="6" name="2 MINUTE TIMER - COUNTDOWN TIMER">
            <a:hlinkClick r:id="" action="ppaction://media"/>
            <a:extLst>
              <a:ext uri="{FF2B5EF4-FFF2-40B4-BE49-F238E27FC236}">
                <a16:creationId xmlns:a16="http://schemas.microsoft.com/office/drawing/2014/main" id="{2526002A-A169-1952-E695-3FEFE830C23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83339" y="2083359"/>
            <a:ext cx="1652406" cy="929478"/>
          </a:xfrm>
          <a:prstGeom prst="rect">
            <a:avLst/>
          </a:prstGeom>
        </p:spPr>
      </p:pic>
      <p:sp>
        <p:nvSpPr>
          <p:cNvPr id="8" name="Flowchart: Alternate Process 7">
            <a:extLst>
              <a:ext uri="{FF2B5EF4-FFF2-40B4-BE49-F238E27FC236}">
                <a16:creationId xmlns:a16="http://schemas.microsoft.com/office/drawing/2014/main" id="{343589CC-A370-442E-118F-35C3F8B9E0A5}"/>
              </a:ext>
            </a:extLst>
          </p:cNvPr>
          <p:cNvSpPr/>
          <p:nvPr/>
        </p:nvSpPr>
        <p:spPr>
          <a:xfrm>
            <a:off x="10890009" y="6376030"/>
            <a:ext cx="1026085" cy="346733"/>
          </a:xfrm>
          <a:prstGeom prst="flowChartAlternateProcess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BUZZ IN</a:t>
            </a: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53259E38-F842-4F26-A880-E08129F90FB1}"/>
              </a:ext>
            </a:extLst>
          </p:cNvPr>
          <p:cNvSpPr txBox="1">
            <a:spLocks/>
          </p:cNvSpPr>
          <p:nvPr/>
        </p:nvSpPr>
        <p:spPr>
          <a:xfrm>
            <a:off x="2833600" y="1255144"/>
            <a:ext cx="8229600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Preassessment (Kagan Strategy: Take Off – Touch Down)</a:t>
            </a:r>
            <a:endParaRPr lang="en-US" dirty="0"/>
          </a:p>
        </p:txBody>
      </p:sp>
      <p:sp>
        <p:nvSpPr>
          <p:cNvPr id="45" name="Content Placeholder 2">
            <a:extLst>
              <a:ext uri="{FF2B5EF4-FFF2-40B4-BE49-F238E27FC236}">
                <a16:creationId xmlns:a16="http://schemas.microsoft.com/office/drawing/2014/main" id="{061E8F16-EDAF-44F1-8554-55F944ACF7B9}"/>
              </a:ext>
            </a:extLst>
          </p:cNvPr>
          <p:cNvSpPr txBox="1">
            <a:spLocks/>
          </p:cNvSpPr>
          <p:nvPr/>
        </p:nvSpPr>
        <p:spPr>
          <a:xfrm>
            <a:off x="2833600" y="2580706"/>
            <a:ext cx="8229600" cy="452596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Students who can talk about their daily routine stand up. </a:t>
            </a:r>
          </a:p>
          <a:p>
            <a:r>
              <a:rPr lang="en-US" dirty="0"/>
              <a:t>Students who are unsure remain seated.</a:t>
            </a:r>
          </a:p>
          <a:p>
            <a:r>
              <a:rPr lang="en-US" dirty="0"/>
              <a:t>standing students give examples aloud.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74ADEC1F-1B62-4E66-ADA8-10A591F01CB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927" y="3446980"/>
            <a:ext cx="2129156" cy="1930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8125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0" y="1126535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/>
          <p:cNvSpPr/>
          <p:nvPr/>
        </p:nvSpPr>
        <p:spPr>
          <a:xfrm>
            <a:off x="98791" y="1195248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OUTCOMES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98791" y="234834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PREASSESSMENT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85143" y="2873383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PRESENTATION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71495" y="3915432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FEEDBACK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71495" y="33801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FORMATIVE ASSESSMENT</a:t>
            </a:r>
            <a:endParaRPr lang="ar-JO" sz="1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3" name="Double Wave 32"/>
          <p:cNvSpPr/>
          <p:nvPr/>
        </p:nvSpPr>
        <p:spPr>
          <a:xfrm>
            <a:off x="9185389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LESSON: </a:t>
            </a:r>
            <a:r>
              <a:rPr lang="en-US" sz="1600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1</a:t>
            </a:r>
            <a:r>
              <a:rPr lang="ar-SA" sz="1600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r>
              <a:rPr lang="en-US" sz="1600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85143" y="4428068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DIFFERENTIATION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98791" y="1766317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WARM UP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6" name="Footer Placeholder 6"/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ISLAMIC  EDUCATIONAL COLLEGE				DATE: </a:t>
            </a:r>
            <a:r>
              <a:rPr lang="en-US" sz="2400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6/ 5/ 2024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			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: 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7" name="Double Wave 36"/>
          <p:cNvSpPr/>
          <p:nvPr/>
        </p:nvSpPr>
        <p:spPr>
          <a:xfrm>
            <a:off x="7243077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UNIT: </a:t>
            </a:r>
            <a:r>
              <a:rPr lang="en-US" sz="1600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5</a:t>
            </a:r>
            <a:endParaRPr lang="ar-JO" sz="1600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5286971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GRADE: </a:t>
            </a:r>
            <a:r>
              <a:rPr lang="en-US" sz="1600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8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2135318" y="603565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SUBJECT: </a:t>
            </a:r>
            <a:r>
              <a:rPr lang="en-US" sz="1600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Reported Speech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2368219" y="1144277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59" y="458330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11028386" y="4233"/>
            <a:ext cx="1209040" cy="454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E7943F3F-787D-A74D-7161-B36D6B858079}"/>
              </a:ext>
            </a:extLst>
          </p:cNvPr>
          <p:cNvGrpSpPr/>
          <p:nvPr/>
        </p:nvGrpSpPr>
        <p:grpSpPr>
          <a:xfrm>
            <a:off x="10641486" y="1179783"/>
            <a:ext cx="1261271" cy="716434"/>
            <a:chOff x="7446246" y="205862"/>
            <a:chExt cx="1544854" cy="691058"/>
          </a:xfrm>
        </p:grpSpPr>
        <p:sp>
          <p:nvSpPr>
            <p:cNvPr id="22" name="Rounded Rectangle 10">
              <a:extLst>
                <a:ext uri="{FF2B5EF4-FFF2-40B4-BE49-F238E27FC236}">
                  <a16:creationId xmlns:a16="http://schemas.microsoft.com/office/drawing/2014/main" id="{DD194A77-839E-A485-3E29-B99FA7296432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63D1A1D4-AEB9-69B0-EADD-5C4E3B6A9B6F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05:00 minutes</a:t>
              </a:r>
            </a:p>
          </p:txBody>
        </p:sp>
      </p:grpSp>
      <p:sp>
        <p:nvSpPr>
          <p:cNvPr id="24" name="Rounded Rectangle 23"/>
          <p:cNvSpPr/>
          <p:nvPr/>
        </p:nvSpPr>
        <p:spPr>
          <a:xfrm>
            <a:off x="85143" y="4880714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REAL LIFE APPLICATION</a:t>
            </a:r>
            <a:endParaRPr lang="ar-JO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792095" y="805705"/>
            <a:ext cx="8480026" cy="657949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>
              <a:lnSpc>
                <a:spcPct val="250000"/>
              </a:lnSpc>
            </a:pP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GE SS Text Bold" pitchFamily="18" charset="-78"/>
                <a:ea typeface="GE SS Text Bold" pitchFamily="18" charset="-78"/>
                <a:cs typeface="GE SS Text Bold" pitchFamily="18" charset="-78"/>
              </a:rPr>
              <a:t>PRESENTATION:</a:t>
            </a:r>
          </a:p>
          <a:p>
            <a:r>
              <a:rPr lang="en-US" sz="2400" dirty="0"/>
              <a:t>Function: The simple present tense is used to describe habits, routines, and general truths.</a:t>
            </a:r>
          </a:p>
          <a:p>
            <a:endParaRPr lang="en-US" sz="2400" dirty="0"/>
          </a:p>
          <a:p>
            <a:r>
              <a:rPr lang="en-US" sz="2400" dirty="0"/>
              <a:t>Structure:</a:t>
            </a:r>
          </a:p>
          <a:p>
            <a:r>
              <a:rPr lang="en-US" sz="2400" dirty="0"/>
              <a:t>- Affirmative: Subject + base verb (add -s/-es for he/she/it)</a:t>
            </a:r>
          </a:p>
          <a:p>
            <a:r>
              <a:rPr lang="en-US" sz="2400" dirty="0"/>
              <a:t>- Negative: Subject + do/does not + base verb</a:t>
            </a:r>
          </a:p>
          <a:p>
            <a:r>
              <a:rPr lang="en-US" sz="2400" dirty="0"/>
              <a:t>- Question: Do/Does + subject + base verb?</a:t>
            </a:r>
          </a:p>
          <a:p>
            <a:endParaRPr lang="en-US" sz="2400" dirty="0"/>
          </a:p>
          <a:p>
            <a:r>
              <a:rPr lang="en-US" sz="2400" dirty="0"/>
              <a:t>Examples:</a:t>
            </a:r>
          </a:p>
          <a:p>
            <a:r>
              <a:rPr lang="en-US" sz="2400" dirty="0"/>
              <a:t>- I eat breakfast at 7 a.m.</a:t>
            </a:r>
          </a:p>
          <a:p>
            <a:r>
              <a:rPr lang="en-US" sz="2400" dirty="0"/>
              <a:t>- She reads every night.</a:t>
            </a:r>
          </a:p>
          <a:p>
            <a:r>
              <a:rPr lang="en-US" sz="2400" dirty="0"/>
              <a:t>- They don’t play football on weekdays.</a:t>
            </a:r>
          </a:p>
          <a:p>
            <a:r>
              <a:rPr lang="en-US" sz="2400" dirty="0"/>
              <a:t>- Does he work here?</a:t>
            </a:r>
          </a:p>
          <a:p>
            <a:pPr algn="l">
              <a:lnSpc>
                <a:spcPct val="250000"/>
              </a:lnSpc>
            </a:pPr>
            <a:endParaRPr lang="en-US" sz="2400" b="1" dirty="0">
              <a:solidFill>
                <a:schemeClr val="accent5">
                  <a:lumMod val="75000"/>
                </a:schemeClr>
              </a:solidFill>
              <a:latin typeface="GE SS Text Bold" pitchFamily="18" charset="-78"/>
              <a:ea typeface="GE SS Text Bold" pitchFamily="18" charset="-78"/>
              <a:cs typeface="GE SS Text Bold" pitchFamily="18" charset="-78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98791" y="5398346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CRITICAL THINKING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131173" y="591367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EXIT TICKET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pic>
        <p:nvPicPr>
          <p:cNvPr id="3" name="5 Minute Timer">
            <a:hlinkClick r:id="" action="ppaction://media"/>
            <a:extLst>
              <a:ext uri="{FF2B5EF4-FFF2-40B4-BE49-F238E27FC236}">
                <a16:creationId xmlns:a16="http://schemas.microsoft.com/office/drawing/2014/main" id="{5F7234CF-A1BF-CE6F-BC37-8ABB6B7B9A6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28778" y="1998230"/>
            <a:ext cx="1428137" cy="803327"/>
          </a:xfrm>
          <a:prstGeom prst="rect">
            <a:avLst/>
          </a:prstGeom>
          <a:solidFill>
            <a:srgbClr val="FF9999"/>
          </a:solidFill>
          <a:ln>
            <a:solidFill>
              <a:srgbClr val="FF9999"/>
            </a:solidFill>
          </a:ln>
        </p:spPr>
      </p:pic>
      <p:sp>
        <p:nvSpPr>
          <p:cNvPr id="2" name="AutoShape 2" descr="How To Make Pineapple Juice (With or Without Juicer) - Alphafoodie">
            <a:extLst>
              <a:ext uri="{FF2B5EF4-FFF2-40B4-BE49-F238E27FC236}">
                <a16:creationId xmlns:a16="http://schemas.microsoft.com/office/drawing/2014/main" id="{65E5477E-9648-1DAC-772D-6F59B8FF008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8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901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9181163-AFC3-4A5A-8629-5AD429A5B75A}"/>
              </a:ext>
            </a:extLst>
          </p:cNvPr>
          <p:cNvSpPr txBox="1"/>
          <p:nvPr/>
        </p:nvSpPr>
        <p:spPr>
          <a:xfrm>
            <a:off x="168442" y="293637"/>
            <a:ext cx="7130716" cy="6124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en-US" sz="2800" dirty="0"/>
              <a:t>The Earth orbits the Sun once every year.</a:t>
            </a:r>
          </a:p>
          <a:p>
            <a:pPr marL="342900" indent="-342900">
              <a:buAutoNum type="arabicPeriod"/>
            </a:pPr>
            <a:r>
              <a:rPr lang="en-US" sz="2800" dirty="0"/>
              <a:t>She works as a graphic designer in a marketing company.</a:t>
            </a:r>
          </a:p>
          <a:p>
            <a:pPr marL="342900" indent="-342900">
              <a:buAutoNum type="arabicPeriod"/>
            </a:pPr>
            <a:r>
              <a:rPr lang="en-US" sz="2800" dirty="0"/>
              <a:t>The movie starts at 7:30 tonight.</a:t>
            </a:r>
          </a:p>
          <a:p>
            <a:pPr marL="342900" indent="-342900">
              <a:buAutoNum type="arabicPeriod"/>
            </a:pPr>
            <a:r>
              <a:rPr lang="en-US" sz="2800" dirty="0"/>
              <a:t>He enjoys listening to classical music.</a:t>
            </a:r>
          </a:p>
          <a:p>
            <a:pPr marL="342900" indent="-342900">
              <a:buAutoNum type="arabicPeriod"/>
            </a:pPr>
            <a:r>
              <a:rPr lang="en-US" sz="2800" dirty="0"/>
              <a:t>Water freezes at 0°C.</a:t>
            </a:r>
          </a:p>
          <a:p>
            <a:pPr marL="342900" indent="-342900">
              <a:buAutoNum type="arabicPeriod"/>
            </a:pPr>
            <a:r>
              <a:rPr lang="en-US" sz="2800" dirty="0"/>
              <a:t>They live in a small town near the coast.</a:t>
            </a:r>
          </a:p>
          <a:p>
            <a:pPr marL="342900" indent="-342900">
              <a:buAutoNum type="arabicPeriod"/>
            </a:pPr>
            <a:r>
              <a:rPr lang="en-US" sz="2800" dirty="0"/>
              <a:t>The striker shoots—and he scores!</a:t>
            </a:r>
          </a:p>
          <a:p>
            <a:pPr marL="342900" indent="-342900">
              <a:buAutoNum type="arabicPeriod"/>
            </a:pPr>
            <a:r>
              <a:rPr lang="en-US" sz="2800" dirty="0"/>
              <a:t>Our teacher gives us a quiz every Monday. c</a:t>
            </a:r>
          </a:p>
          <a:p>
            <a:pPr marL="342900" indent="-342900">
              <a:buAutoNum type="arabicPeriod"/>
            </a:pPr>
            <a:r>
              <a:rPr lang="en-US" sz="2800" dirty="0"/>
              <a:t>Birds migrate south in winter. </a:t>
            </a:r>
          </a:p>
          <a:p>
            <a:pPr marL="342900" indent="-342900">
              <a:buAutoNum type="arabicPeriod"/>
            </a:pPr>
            <a:r>
              <a:rPr lang="en-US" sz="2800" dirty="0"/>
              <a:t>My brother hates doing the dishes. </a:t>
            </a:r>
          </a:p>
          <a:p>
            <a:pPr marL="342900" indent="-342900">
              <a:buAutoNum type="arabicPeriod"/>
            </a:pPr>
            <a:r>
              <a:rPr lang="en-US" sz="2800" dirty="0"/>
              <a:t>The train leaves the station at 9:15.</a:t>
            </a:r>
          </a:p>
          <a:p>
            <a:pPr marL="342900" indent="-342900">
              <a:buAutoNum type="arabicPeriod"/>
            </a:pPr>
            <a:r>
              <a:rPr lang="en-US" sz="2800" dirty="0"/>
              <a:t>The company owns several international brands.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2D85977-62BF-454F-9E09-0DEC92F3CC76}"/>
              </a:ext>
            </a:extLst>
          </p:cNvPr>
          <p:cNvSpPr txBox="1"/>
          <p:nvPr/>
        </p:nvSpPr>
        <p:spPr>
          <a:xfrm>
            <a:off x="7716252" y="1328354"/>
            <a:ext cx="4034589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A. </a:t>
            </a:r>
            <a:r>
              <a:rPr lang="en-US" sz="2800" dirty="0"/>
              <a:t>Facts and permanent states</a:t>
            </a:r>
            <a:br>
              <a:rPr lang="en-US" sz="2800" dirty="0"/>
            </a:br>
            <a:r>
              <a:rPr lang="en-US" sz="2800" dirty="0"/>
              <a:t>B. General truths and laws of nature</a:t>
            </a:r>
            <a:br>
              <a:rPr lang="en-US" sz="2800" dirty="0"/>
            </a:br>
            <a:r>
              <a:rPr lang="en-US" sz="2800" dirty="0"/>
              <a:t>C. Habits and routines</a:t>
            </a:r>
            <a:br>
              <a:rPr lang="en-US" sz="2800" dirty="0"/>
            </a:br>
            <a:r>
              <a:rPr lang="en-US" sz="2800" dirty="0"/>
              <a:t>D. Timetables and </a:t>
            </a:r>
            <a:r>
              <a:rPr lang="en-US" sz="2800" dirty="0" err="1"/>
              <a:t>programmes</a:t>
            </a:r>
            <a:br>
              <a:rPr lang="en-US" sz="2800" dirty="0"/>
            </a:br>
            <a:r>
              <a:rPr lang="en-US" sz="2800" dirty="0"/>
              <a:t>E. Sporting commentaries, reviews, and narrations</a:t>
            </a:r>
            <a:br>
              <a:rPr lang="en-US" sz="2800" dirty="0"/>
            </a:br>
            <a:r>
              <a:rPr lang="en-US" sz="2800" dirty="0"/>
              <a:t>F. Likes and dislikes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90143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9181163-AFC3-4A5A-8629-5AD429A5B75A}"/>
              </a:ext>
            </a:extLst>
          </p:cNvPr>
          <p:cNvSpPr txBox="1"/>
          <p:nvPr/>
        </p:nvSpPr>
        <p:spPr>
          <a:xfrm>
            <a:off x="168442" y="293637"/>
            <a:ext cx="7130716" cy="6124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en-US" sz="2800" dirty="0"/>
              <a:t>The Earth orbits the Sun once every year. </a:t>
            </a:r>
            <a:r>
              <a:rPr lang="en-US" sz="2800" dirty="0">
                <a:highlight>
                  <a:srgbClr val="FFFF00"/>
                </a:highlight>
              </a:rPr>
              <a:t>B</a:t>
            </a:r>
          </a:p>
          <a:p>
            <a:pPr marL="342900" indent="-342900">
              <a:buAutoNum type="arabicPeriod"/>
            </a:pPr>
            <a:r>
              <a:rPr lang="en-US" sz="2800" dirty="0"/>
              <a:t>She works as a graphic designer in a marketing company. </a:t>
            </a:r>
            <a:r>
              <a:rPr lang="en-US" sz="2800" dirty="0">
                <a:highlight>
                  <a:srgbClr val="FFFF00"/>
                </a:highlight>
              </a:rPr>
              <a:t>A</a:t>
            </a:r>
          </a:p>
          <a:p>
            <a:pPr marL="342900" indent="-342900">
              <a:buAutoNum type="arabicPeriod"/>
            </a:pPr>
            <a:r>
              <a:rPr lang="en-US" sz="2800" dirty="0"/>
              <a:t>The movie starts at 7:30 tonight. </a:t>
            </a:r>
            <a:r>
              <a:rPr lang="en-US" sz="2800" dirty="0">
                <a:highlight>
                  <a:srgbClr val="FFFF00"/>
                </a:highlight>
              </a:rPr>
              <a:t>D</a:t>
            </a:r>
          </a:p>
          <a:p>
            <a:pPr marL="342900" indent="-342900">
              <a:buAutoNum type="arabicPeriod"/>
            </a:pPr>
            <a:r>
              <a:rPr lang="en-US" sz="2800" dirty="0"/>
              <a:t>He enjoys listening to classical music. </a:t>
            </a:r>
            <a:r>
              <a:rPr lang="en-US" sz="2800" dirty="0">
                <a:highlight>
                  <a:srgbClr val="FFFF00"/>
                </a:highlight>
              </a:rPr>
              <a:t>F</a:t>
            </a:r>
          </a:p>
          <a:p>
            <a:pPr marL="342900" indent="-342900">
              <a:buAutoNum type="arabicPeriod"/>
            </a:pPr>
            <a:r>
              <a:rPr lang="en-US" sz="2800" dirty="0"/>
              <a:t>Water freezes at 0°C. </a:t>
            </a:r>
            <a:r>
              <a:rPr lang="en-US" sz="2800" dirty="0">
                <a:highlight>
                  <a:srgbClr val="FFFF00"/>
                </a:highlight>
              </a:rPr>
              <a:t>B</a:t>
            </a:r>
          </a:p>
          <a:p>
            <a:pPr marL="342900" indent="-342900">
              <a:buAutoNum type="arabicPeriod"/>
            </a:pPr>
            <a:r>
              <a:rPr lang="en-US" sz="2800" dirty="0"/>
              <a:t>They live in a small town near the coast. </a:t>
            </a:r>
            <a:r>
              <a:rPr lang="en-US" sz="2800" dirty="0">
                <a:highlight>
                  <a:srgbClr val="FFFF00"/>
                </a:highlight>
              </a:rPr>
              <a:t>A</a:t>
            </a:r>
          </a:p>
          <a:p>
            <a:pPr marL="342900" indent="-342900">
              <a:buAutoNum type="arabicPeriod"/>
            </a:pPr>
            <a:r>
              <a:rPr lang="en-US" sz="2800" dirty="0"/>
              <a:t>The striker shoots—and he scores! </a:t>
            </a:r>
            <a:r>
              <a:rPr lang="en-US" sz="2800" dirty="0">
                <a:highlight>
                  <a:srgbClr val="FFFF00"/>
                </a:highlight>
              </a:rPr>
              <a:t>E</a:t>
            </a:r>
          </a:p>
          <a:p>
            <a:pPr marL="342900" indent="-342900">
              <a:buAutoNum type="arabicPeriod"/>
            </a:pPr>
            <a:r>
              <a:rPr lang="en-US" sz="2800" dirty="0"/>
              <a:t>Our teacher gives us a quiz every Monday. </a:t>
            </a:r>
            <a:r>
              <a:rPr lang="en-US" sz="2800" dirty="0">
                <a:highlight>
                  <a:srgbClr val="FFFF00"/>
                </a:highlight>
              </a:rPr>
              <a:t>C</a:t>
            </a:r>
          </a:p>
          <a:p>
            <a:pPr marL="342900" indent="-342900">
              <a:buAutoNum type="arabicPeriod"/>
            </a:pPr>
            <a:r>
              <a:rPr lang="en-US" sz="2800" dirty="0"/>
              <a:t>Birds migrate south in winter. </a:t>
            </a:r>
            <a:r>
              <a:rPr lang="en-US" sz="2800" dirty="0">
                <a:highlight>
                  <a:srgbClr val="FFFF00"/>
                </a:highlight>
              </a:rPr>
              <a:t>B</a:t>
            </a:r>
          </a:p>
          <a:p>
            <a:pPr marL="342900" indent="-342900">
              <a:buAutoNum type="arabicPeriod"/>
            </a:pPr>
            <a:r>
              <a:rPr lang="en-US" sz="2800" dirty="0"/>
              <a:t>My brother hates doing the dishes.  </a:t>
            </a:r>
            <a:r>
              <a:rPr lang="en-US" sz="2800" dirty="0">
                <a:highlight>
                  <a:srgbClr val="FFFF00"/>
                </a:highlight>
              </a:rPr>
              <a:t>F</a:t>
            </a:r>
          </a:p>
          <a:p>
            <a:pPr marL="342900" indent="-342900">
              <a:buAutoNum type="arabicPeriod"/>
            </a:pPr>
            <a:r>
              <a:rPr lang="en-US" sz="2800" dirty="0"/>
              <a:t>The train leaves the station at 9:15.  </a:t>
            </a:r>
            <a:r>
              <a:rPr lang="en-US" sz="2800" dirty="0">
                <a:highlight>
                  <a:srgbClr val="FFFF00"/>
                </a:highlight>
              </a:rPr>
              <a:t>D</a:t>
            </a:r>
          </a:p>
          <a:p>
            <a:pPr marL="342900" indent="-342900">
              <a:buAutoNum type="arabicPeriod"/>
            </a:pPr>
            <a:r>
              <a:rPr lang="en-US" sz="2800" dirty="0"/>
              <a:t>The company owns several international brands.  </a:t>
            </a:r>
            <a:r>
              <a:rPr lang="en-US" sz="2800" dirty="0">
                <a:highlight>
                  <a:srgbClr val="FFFF00"/>
                </a:highlight>
              </a:rPr>
              <a:t>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2D85977-62BF-454F-9E09-0DEC92F3CC76}"/>
              </a:ext>
            </a:extLst>
          </p:cNvPr>
          <p:cNvSpPr txBox="1"/>
          <p:nvPr/>
        </p:nvSpPr>
        <p:spPr>
          <a:xfrm>
            <a:off x="7716252" y="1328354"/>
            <a:ext cx="4034589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A. </a:t>
            </a:r>
            <a:r>
              <a:rPr lang="en-US" sz="2800" dirty="0"/>
              <a:t>Facts and permanent states</a:t>
            </a:r>
            <a:br>
              <a:rPr lang="en-US" sz="2800" dirty="0"/>
            </a:br>
            <a:r>
              <a:rPr lang="en-US" sz="2800" dirty="0"/>
              <a:t>B. General truths and laws of nature</a:t>
            </a:r>
            <a:br>
              <a:rPr lang="en-US" sz="2800" dirty="0"/>
            </a:br>
            <a:r>
              <a:rPr lang="en-US" sz="2800" dirty="0"/>
              <a:t>C. Habits and routines</a:t>
            </a:r>
            <a:br>
              <a:rPr lang="en-US" sz="2800" dirty="0"/>
            </a:br>
            <a:r>
              <a:rPr lang="en-US" sz="2800" dirty="0"/>
              <a:t>D. Timetables and </a:t>
            </a:r>
            <a:r>
              <a:rPr lang="en-US" sz="2800" dirty="0" err="1"/>
              <a:t>programmes</a:t>
            </a:r>
            <a:br>
              <a:rPr lang="en-US" sz="2800" dirty="0"/>
            </a:br>
            <a:r>
              <a:rPr lang="en-US" sz="2800" dirty="0"/>
              <a:t>E. Sporting commentaries, reviews, and narrations</a:t>
            </a:r>
            <a:br>
              <a:rPr lang="en-US" sz="2800" dirty="0"/>
            </a:br>
            <a:r>
              <a:rPr lang="en-US" sz="2800" dirty="0"/>
              <a:t>F. Likes and dislikes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5042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hird Person Singular - Add S ES IES to verbs">
            <a:extLst>
              <a:ext uri="{FF2B5EF4-FFF2-40B4-BE49-F238E27FC236}">
                <a16:creationId xmlns:a16="http://schemas.microsoft.com/office/drawing/2014/main" id="{52E31160-D4D5-4875-8436-DA53510E30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8463" y="1023938"/>
            <a:ext cx="6315075" cy="4810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16521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0" y="1126535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/>
          <p:cNvSpPr/>
          <p:nvPr/>
        </p:nvSpPr>
        <p:spPr>
          <a:xfrm>
            <a:off x="98791" y="1195248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OUTCOMES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98791" y="234834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PREASSESSMENT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85143" y="2873383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PRESENTATION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71495" y="3915432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FEEDBACK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71495" y="33801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FORMATIVE ASSESSMENT</a:t>
            </a:r>
            <a:endParaRPr lang="ar-JO" sz="1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3" name="Double Wave 32"/>
          <p:cNvSpPr/>
          <p:nvPr/>
        </p:nvSpPr>
        <p:spPr>
          <a:xfrm>
            <a:off x="9185389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LESSON: </a:t>
            </a:r>
            <a:r>
              <a:rPr lang="en-US" sz="1600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1</a:t>
            </a:r>
            <a:r>
              <a:rPr lang="ar-SA" sz="1600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r>
              <a:rPr lang="en-US" sz="1600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85143" y="4428068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DIFFERENTIATION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98791" y="1766317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WARM UP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6" name="Footer Placeholder 6"/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ISLAMIC  EDUCATIONAL COLLEGE				DATE: </a:t>
            </a:r>
            <a:r>
              <a:rPr lang="en-US" sz="2400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6/ 5/ 2024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			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: 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7" name="Double Wave 36"/>
          <p:cNvSpPr/>
          <p:nvPr/>
        </p:nvSpPr>
        <p:spPr>
          <a:xfrm>
            <a:off x="7243077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UNIT: </a:t>
            </a:r>
            <a:r>
              <a:rPr lang="en-US" sz="1600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5</a:t>
            </a:r>
            <a:endParaRPr lang="ar-JO" sz="1600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5286971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GRADE: </a:t>
            </a:r>
            <a:r>
              <a:rPr lang="en-US" sz="1600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8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2135318" y="603565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SUBJECT: </a:t>
            </a:r>
            <a:r>
              <a:rPr lang="en-US" sz="1600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Reported Speech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2368219" y="1144277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59" y="458330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11028386" y="4233"/>
            <a:ext cx="1209040" cy="454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E7943F3F-787D-A74D-7161-B36D6B858079}"/>
              </a:ext>
            </a:extLst>
          </p:cNvPr>
          <p:cNvGrpSpPr/>
          <p:nvPr/>
        </p:nvGrpSpPr>
        <p:grpSpPr>
          <a:xfrm>
            <a:off x="10641486" y="1179783"/>
            <a:ext cx="1261271" cy="716434"/>
            <a:chOff x="7446246" y="205862"/>
            <a:chExt cx="1544854" cy="691058"/>
          </a:xfrm>
        </p:grpSpPr>
        <p:sp>
          <p:nvSpPr>
            <p:cNvPr id="22" name="Rounded Rectangle 10">
              <a:extLst>
                <a:ext uri="{FF2B5EF4-FFF2-40B4-BE49-F238E27FC236}">
                  <a16:creationId xmlns:a16="http://schemas.microsoft.com/office/drawing/2014/main" id="{DD194A77-839E-A485-3E29-B99FA7296432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63D1A1D4-AEB9-69B0-EADD-5C4E3B6A9B6F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05:00 minutes</a:t>
              </a:r>
            </a:p>
          </p:txBody>
        </p:sp>
      </p:grpSp>
      <p:sp>
        <p:nvSpPr>
          <p:cNvPr id="24" name="Rounded Rectangle 23"/>
          <p:cNvSpPr/>
          <p:nvPr/>
        </p:nvSpPr>
        <p:spPr>
          <a:xfrm>
            <a:off x="85143" y="4880714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REAL LIFE APPLICATION</a:t>
            </a:r>
            <a:endParaRPr lang="ar-JO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98791" y="5398346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CRITICAL THINKING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131173" y="591367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EXIT TICKET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pic>
        <p:nvPicPr>
          <p:cNvPr id="3" name="5 Minute Timer">
            <a:hlinkClick r:id="" action="ppaction://media"/>
            <a:extLst>
              <a:ext uri="{FF2B5EF4-FFF2-40B4-BE49-F238E27FC236}">
                <a16:creationId xmlns:a16="http://schemas.microsoft.com/office/drawing/2014/main" id="{5F7234CF-A1BF-CE6F-BC37-8ABB6B7B9A6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28778" y="1998230"/>
            <a:ext cx="1428137" cy="803327"/>
          </a:xfrm>
          <a:prstGeom prst="rect">
            <a:avLst/>
          </a:prstGeom>
          <a:solidFill>
            <a:srgbClr val="FF9999"/>
          </a:solidFill>
          <a:ln>
            <a:solidFill>
              <a:srgbClr val="FF9999"/>
            </a:solidFill>
          </a:ln>
        </p:spPr>
      </p:pic>
      <p:sp>
        <p:nvSpPr>
          <p:cNvPr id="2" name="AutoShape 2" descr="How To Make Pineapple Juice (With or Without Juicer) - Alphafoodie">
            <a:extLst>
              <a:ext uri="{FF2B5EF4-FFF2-40B4-BE49-F238E27FC236}">
                <a16:creationId xmlns:a16="http://schemas.microsoft.com/office/drawing/2014/main" id="{65E5477E-9648-1DAC-772D-6F59B8FF008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Content Placeholder 2"/>
          <p:cNvSpPr txBox="1">
            <a:spLocks/>
          </p:cNvSpPr>
          <p:nvPr/>
        </p:nvSpPr>
        <p:spPr>
          <a:xfrm>
            <a:off x="2498391" y="1276448"/>
            <a:ext cx="8305800" cy="566896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u="sng">
                <a:solidFill>
                  <a:schemeClr val="accent6">
                    <a:lumMod val="75000"/>
                  </a:schemeClr>
                </a:solidFill>
              </a:rPr>
              <a:t>Keywords</a:t>
            </a:r>
            <a:r>
              <a:rPr lang="en-US" b="1">
                <a:solidFill>
                  <a:schemeClr val="accent6">
                    <a:lumMod val="75000"/>
                  </a:schemeClr>
                </a:solidFill>
              </a:rPr>
              <a:t>:</a:t>
            </a:r>
            <a:endParaRPr lang="en-US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graphicFrame>
        <p:nvGraphicFramePr>
          <p:cNvPr id="45" name="Table 4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1128486"/>
              </p:ext>
            </p:extLst>
          </p:nvPr>
        </p:nvGraphicFramePr>
        <p:xfrm>
          <a:off x="2783857" y="2038448"/>
          <a:ext cx="7620000" cy="221043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62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981836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always, usually, often, sometimes, never, rarely, seldom, every day/ month ..., daily/ weekly/ yearly …, once/twice a week/ day …, on Fridays/ Wednesdays ...</a:t>
                      </a:r>
                      <a:endParaRPr lang="en-US" sz="32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46" name="Picture 45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3191" y="4705448"/>
            <a:ext cx="5181600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030469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901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50" autoRev="1" fill="remove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" dur="250" autoRev="1" fill="remove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" dur="250" autoRev="1" fill="remove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2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8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b7d3d12-a688-4a65-9735-5d5242335cee">
      <Terms xmlns="http://schemas.microsoft.com/office/infopath/2007/PartnerControls"/>
    </lcf76f155ced4ddcb4097134ff3c332f>
    <TaxCatchAll xmlns="3e03e693-6f57-4a0f-8762-2487ed846c1c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FCD5A634654594FBBFFA6A58C1B7A05" ma:contentTypeVersion="14" ma:contentTypeDescription="Create a new document." ma:contentTypeScope="" ma:versionID="6b2dea2e8b93c79cf5ca688f69d4c3ec">
  <xsd:schema xmlns:xsd="http://www.w3.org/2001/XMLSchema" xmlns:xs="http://www.w3.org/2001/XMLSchema" xmlns:p="http://schemas.microsoft.com/office/2006/metadata/properties" xmlns:ns2="0b7d3d12-a688-4a65-9735-5d5242335cee" xmlns:ns3="3e03e693-6f57-4a0f-8762-2487ed846c1c" targetNamespace="http://schemas.microsoft.com/office/2006/metadata/properties" ma:root="true" ma:fieldsID="21fb15d1cb0a07f67bc2296c58cdc3ae" ns2:_="" ns3:_="">
    <xsd:import namespace="0b7d3d12-a688-4a65-9735-5d5242335cee"/>
    <xsd:import namespace="3e03e693-6f57-4a0f-8762-2487ed846c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SearchProperties" minOccurs="0"/>
                <xsd:element ref="ns2:MediaServiceLoca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b7d3d12-a688-4a65-9735-5d5242335ce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3d429481-e3d0-471e-bc25-7565d51e70f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SearchProperties" ma:index="1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ServiceBillingMetadata" ma:index="21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e03e693-6f57-4a0f-8762-2487ed846c1c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824593b5-bb6d-4ace-b8b0-595ce26c6980}" ma:internalName="TaxCatchAll" ma:showField="CatchAllData" ma:web="3e03e693-6f57-4a0f-8762-2487ed846c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A997045-D1F0-497C-BA52-CCABAC076C14}">
  <ds:schemaRefs>
    <ds:schemaRef ds:uri="0b7d3d12-a688-4a65-9735-5d5242335cee"/>
    <ds:schemaRef ds:uri="http://purl.org/dc/elements/1.1/"/>
    <ds:schemaRef ds:uri="http://schemas.microsoft.com/office/2006/documentManagement/types"/>
    <ds:schemaRef ds:uri="http://purl.org/dc/dcmitype/"/>
    <ds:schemaRef ds:uri="http://schemas.openxmlformats.org/package/2006/metadata/core-properties"/>
    <ds:schemaRef ds:uri="http://www.w3.org/XML/1998/namespace"/>
    <ds:schemaRef ds:uri="http://schemas.microsoft.com/office/2006/metadata/properties"/>
    <ds:schemaRef ds:uri="http://schemas.microsoft.com/office/infopath/2007/PartnerControls"/>
    <ds:schemaRef ds:uri="3e03e693-6f57-4a0f-8762-2487ed846c1c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73C29ACA-29CE-4883-BC27-E81EE840894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b7d3d12-a688-4a65-9735-5d5242335cee"/>
    <ds:schemaRef ds:uri="3e03e693-6f57-4a0f-8762-2487ed846c1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5CA53A6-31F6-47F2-8F40-C560454C861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5216</TotalTime>
  <Words>1558</Words>
  <Application>Microsoft Office PowerPoint</Application>
  <PresentationFormat>Widescreen</PresentationFormat>
  <Paragraphs>271</Paragraphs>
  <Slides>16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Adobe Arabic</vt:lpstr>
      <vt:lpstr>Arial</vt:lpstr>
      <vt:lpstr>Calibri</vt:lpstr>
      <vt:lpstr>Calibri Light</vt:lpstr>
      <vt:lpstr>GE SS Text Bold</vt:lpstr>
      <vt:lpstr>HelveticaNeueLT Arabic 45 Light</vt:lpstr>
      <vt:lpstr>HelveticaNeueLT Arabic 55 Roman</vt:lpstr>
      <vt:lpstr>Inter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Ghassan Hazza</dc:creator>
  <cp:lastModifiedBy>ibrahim hussein</cp:lastModifiedBy>
  <cp:revision>251</cp:revision>
  <dcterms:created xsi:type="dcterms:W3CDTF">2019-06-13T08:00:41Z</dcterms:created>
  <dcterms:modified xsi:type="dcterms:W3CDTF">2025-10-26T16:59:56Z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0x0101005FCD5A634654594FBBFFA6A58C1B7A05</vt:lpwstr>
  </property>
</Properties>
</file>