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80" r:id="rId6"/>
    <p:sldId id="274" r:id="rId7"/>
    <p:sldId id="275" r:id="rId8"/>
    <p:sldId id="409" r:id="rId9"/>
    <p:sldId id="563" r:id="rId10"/>
    <p:sldId id="564" r:id="rId11"/>
    <p:sldId id="521" r:id="rId12"/>
    <p:sldId id="287" r:id="rId13"/>
    <p:sldId id="555" r:id="rId14"/>
    <p:sldId id="542" r:id="rId15"/>
    <p:sldId id="553" r:id="rId16"/>
    <p:sldId id="411" r:id="rId17"/>
    <p:sldId id="554" r:id="rId18"/>
    <p:sldId id="540" r:id="rId19"/>
    <p:sldId id="541" r:id="rId20"/>
    <p:sldId id="543" r:id="rId21"/>
    <p:sldId id="556" r:id="rId22"/>
    <p:sldId id="558" r:id="rId23"/>
    <p:sldId id="565" r:id="rId24"/>
    <p:sldId id="566" r:id="rId25"/>
    <p:sldId id="567" r:id="rId26"/>
    <p:sldId id="560" r:id="rId27"/>
    <p:sldId id="562" r:id="rId28"/>
    <p:sldId id="548" r:id="rId29"/>
    <p:sldId id="528" r:id="rId30"/>
    <p:sldId id="546" r:id="rId31"/>
    <p:sldId id="545" r:id="rId32"/>
    <p:sldId id="570" r:id="rId33"/>
    <p:sldId id="571" r:id="rId34"/>
    <p:sldId id="544" r:id="rId35"/>
    <p:sldId id="551" r:id="rId36"/>
    <p:sldId id="552" r:id="rId37"/>
    <p:sldId id="54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990033"/>
    <a:srgbClr val="FF9999"/>
    <a:srgbClr val="990099"/>
    <a:srgbClr val="009900"/>
    <a:srgbClr val="800000"/>
    <a:srgbClr val="9900CC"/>
    <a:srgbClr val="CC9900"/>
    <a:srgbClr val="3333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1" autoAdjust="0"/>
    <p:restoredTop sz="94660"/>
  </p:normalViewPr>
  <p:slideViewPr>
    <p:cSldViewPr snapToGrid="0">
      <p:cViewPr varScale="1">
        <p:scale>
          <a:sx n="98" d="100"/>
          <a:sy n="98" d="100"/>
        </p:scale>
        <p:origin x="3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wordwall.net/resource/17485150/reported-speech" TargetMode="External"/><Relationship Id="rId4" Type="http://schemas.openxmlformats.org/officeDocument/2006/relationships/hyperlink" Target="https://en.islcollective.com/english-esl-video-lessons/grammar-practice/general-grammar-practice/reported-speech/boss-baby-trailer-reported-speech/13316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616" y="1458477"/>
            <a:ext cx="11946384" cy="480131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cs typeface="+mj-cs"/>
              </a:rPr>
              <a:t>Unit:</a:t>
            </a:r>
            <a:r>
              <a:rPr lang="en-US" sz="4800" dirty="0">
                <a:cs typeface="+mj-cs"/>
              </a:rPr>
              <a:t>   1 </a:t>
            </a:r>
            <a:endParaRPr lang="ar-SA" sz="4800" dirty="0">
              <a:cs typeface="+mj-cs"/>
            </a:endParaRPr>
          </a:p>
          <a:p>
            <a:pPr algn="l">
              <a:lnSpc>
                <a:spcPct val="150000"/>
              </a:lnSpc>
            </a:pPr>
            <a:r>
              <a:rPr lang="en-US" sz="4800" b="1" dirty="0">
                <a:cs typeface="+mj-cs"/>
              </a:rPr>
              <a:t>Lesson: </a:t>
            </a:r>
            <a:r>
              <a:rPr lang="en-US" sz="4800" dirty="0">
                <a:cs typeface="+mj-cs"/>
              </a:rPr>
              <a:t>Reading  .</a:t>
            </a:r>
            <a:endParaRPr lang="ar-JO" sz="4800" dirty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cs typeface="+mj-cs"/>
              </a:rPr>
              <a:t>Subject: The ties that bind.</a:t>
            </a:r>
            <a:endParaRPr lang="ar-SA" sz="4800" b="1" dirty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cs typeface="+mj-cs"/>
              </a:rPr>
              <a:t>Grade:</a:t>
            </a:r>
            <a:r>
              <a:rPr lang="en-US" sz="4800" dirty="0">
                <a:cs typeface="+mj-cs"/>
              </a:rPr>
              <a:t>  10</a:t>
            </a:r>
            <a:endParaRPr lang="ar-JO" sz="4800" dirty="0">
              <a:cs typeface="+mj-cs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22" y="-6725"/>
            <a:ext cx="5764492" cy="18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DC1E4-04E3-4942-AD1E-289283FB2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54" y="826736"/>
            <a:ext cx="7545196" cy="4489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B7803-60AE-4D66-9175-E1021034CA05}"/>
              </a:ext>
            </a:extLst>
          </p:cNvPr>
          <p:cNvSpPr txBox="1"/>
          <p:nvPr/>
        </p:nvSpPr>
        <p:spPr>
          <a:xfrm>
            <a:off x="8392332" y="1216617"/>
            <a:ext cx="3533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Captivating</a:t>
            </a:r>
            <a:r>
              <a:rPr lang="en-US" sz="3200" dirty="0"/>
              <a:t> : charming/attractive</a:t>
            </a:r>
          </a:p>
          <a:p>
            <a:r>
              <a:rPr lang="en-US" sz="3200" dirty="0">
                <a:highlight>
                  <a:srgbClr val="FFFF00"/>
                </a:highlight>
              </a:rPr>
              <a:t>Facet</a:t>
            </a:r>
            <a:r>
              <a:rPr lang="en-US" sz="3200"/>
              <a:t>: side, </a:t>
            </a:r>
            <a:r>
              <a:rPr lang="en-US" sz="3200" dirty="0"/>
              <a:t>aspect  </a:t>
            </a:r>
          </a:p>
        </p:txBody>
      </p:sp>
      <p:pic>
        <p:nvPicPr>
          <p:cNvPr id="5" name="FocusSB5_2ed_1.6">
            <a:hlinkClick r:id="" action="ppaction://media"/>
            <a:extLst>
              <a:ext uri="{FF2B5EF4-FFF2-40B4-BE49-F238E27FC236}">
                <a16:creationId xmlns:a16="http://schemas.microsoft.com/office/drawing/2014/main" id="{B58CD68B-2809-4519-9DA3-3879368E8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2332" y="214661"/>
            <a:ext cx="50054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05" y="333805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730" y="3802341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9644" y="543120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24758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   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B6374-A321-43B6-8E4B-311DF121FF7E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116F891E-0EF7-4DBF-85AA-97368522BE8A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F073BDDD-0612-44D1-8D66-D003E2C2179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3:00 minutes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A207F0-B51B-47EC-9466-2B447C867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519" y="2168048"/>
            <a:ext cx="5734178" cy="418452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0D2CFB7-4C5D-436F-9167-ED72359BF9EB}"/>
              </a:ext>
            </a:extLst>
          </p:cNvPr>
          <p:cNvSpPr txBox="1"/>
          <p:nvPr/>
        </p:nvSpPr>
        <p:spPr>
          <a:xfrm>
            <a:off x="3077771" y="1254047"/>
            <a:ext cx="6371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Read then  fill in the table with information from your selection, take a picture, post on Padlet: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1F498-B47C-48DE-A474-462A54F8A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412" y="3698091"/>
            <a:ext cx="2020149" cy="29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917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53603-D3B2-44D5-9FEE-AD4F5E91B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12" y="1537659"/>
            <a:ext cx="7343371" cy="5074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71DBE7-04EE-45C1-A391-6FD30069DAF6}"/>
              </a:ext>
            </a:extLst>
          </p:cNvPr>
          <p:cNvSpPr txBox="1"/>
          <p:nvPr/>
        </p:nvSpPr>
        <p:spPr>
          <a:xfrm>
            <a:off x="730357" y="60331"/>
            <a:ext cx="609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800" dirty="0"/>
              <a:t>Who are the main characters in this selection?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is each character’s background or situation?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How do the characters meet or become friends?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actions show that they value their friendship?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does the text say about the qualities of friendship?</a:t>
            </a:r>
          </a:p>
        </p:txBody>
      </p:sp>
      <p:pic>
        <p:nvPicPr>
          <p:cNvPr id="6" name="FocusSB5_2ed_1.6">
            <a:hlinkClick r:id="" action="ppaction://media"/>
            <a:extLst>
              <a:ext uri="{FF2B5EF4-FFF2-40B4-BE49-F238E27FC236}">
                <a16:creationId xmlns:a16="http://schemas.microsoft.com/office/drawing/2014/main" id="{565CD5CC-9CF5-44C1-999E-0FE99FA48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2556" y="354146"/>
            <a:ext cx="500547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4C3F8-0883-4424-B534-FEC395FA44C7}"/>
              </a:ext>
            </a:extLst>
          </p:cNvPr>
          <p:cNvSpPr txBox="1"/>
          <p:nvPr/>
        </p:nvSpPr>
        <p:spPr>
          <a:xfrm>
            <a:off x="8117075" y="935370"/>
            <a:ext cx="362660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Carefree</a:t>
            </a:r>
            <a:r>
              <a:rPr lang="en-US" sz="3200" dirty="0"/>
              <a:t>: without any worry</a:t>
            </a:r>
          </a:p>
          <a:p>
            <a:r>
              <a:rPr lang="en-US" sz="3200" dirty="0">
                <a:highlight>
                  <a:srgbClr val="FFFF00"/>
                </a:highlight>
              </a:rPr>
              <a:t>Vagabond</a:t>
            </a:r>
            <a:r>
              <a:rPr lang="en-US" sz="3200" dirty="0"/>
              <a:t>: a person who has no home, no job and travel from place to place</a:t>
            </a:r>
          </a:p>
          <a:p>
            <a:r>
              <a:rPr lang="en-US" sz="3200" dirty="0">
                <a:highlight>
                  <a:srgbClr val="FFFF00"/>
                </a:highlight>
              </a:rPr>
              <a:t>Detested</a:t>
            </a:r>
            <a:r>
              <a:rPr lang="en-US" sz="3200" dirty="0"/>
              <a:t>: hated</a:t>
            </a:r>
          </a:p>
          <a:p>
            <a:r>
              <a:rPr lang="en-US" sz="3200" dirty="0"/>
              <a:t>Shortcomings: flaws, faults, weaknesses</a:t>
            </a:r>
          </a:p>
          <a:p>
            <a:r>
              <a:rPr lang="en-US" sz="3200" dirty="0">
                <a:highlight>
                  <a:srgbClr val="FFFF00"/>
                </a:highlight>
              </a:rPr>
              <a:t>Sing their praises: </a:t>
            </a:r>
            <a:r>
              <a:rPr lang="en-US" sz="3200" dirty="0"/>
              <a:t>speak highly of someone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188987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5/ 2025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C0627-6399-F122-3B81-8ED05DFEEE2D}"/>
              </a:ext>
            </a:extLst>
          </p:cNvPr>
          <p:cNvSpPr txBox="1"/>
          <p:nvPr/>
        </p:nvSpPr>
        <p:spPr>
          <a:xfrm>
            <a:off x="2563222" y="1186978"/>
            <a:ext cx="32151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Differentiation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8DBB4E-1391-41F3-8F76-1CBCF5112563}"/>
              </a:ext>
            </a:extLst>
          </p:cNvPr>
          <p:cNvSpPr/>
          <p:nvPr/>
        </p:nvSpPr>
        <p:spPr>
          <a:xfrm>
            <a:off x="2519583" y="1931312"/>
            <a:ext cx="3947115" cy="62669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Students 1+3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F90DC3-7BBF-4ED5-890B-458273939561}"/>
              </a:ext>
            </a:extLst>
          </p:cNvPr>
          <p:cNvSpPr/>
          <p:nvPr/>
        </p:nvSpPr>
        <p:spPr>
          <a:xfrm>
            <a:off x="7188987" y="1931313"/>
            <a:ext cx="3947115" cy="62669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Students 2+4 </a:t>
            </a:r>
          </a:p>
        </p:txBody>
      </p:sp>
      <p:sp>
        <p:nvSpPr>
          <p:cNvPr id="39" name="Rectangle 38">
            <a:hlinkClick r:id="rId4"/>
            <a:extLst>
              <a:ext uri="{FF2B5EF4-FFF2-40B4-BE49-F238E27FC236}">
                <a16:creationId xmlns:a16="http://schemas.microsoft.com/office/drawing/2014/main" id="{5CF27D4B-4B38-4AE8-9497-D8CEA7EDBEEF}"/>
              </a:ext>
            </a:extLst>
          </p:cNvPr>
          <p:cNvSpPr/>
          <p:nvPr/>
        </p:nvSpPr>
        <p:spPr>
          <a:xfrm>
            <a:off x="2563222" y="2711866"/>
            <a:ext cx="3258819" cy="62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chemeClr val="tx1"/>
                </a:solidFill>
                <a:effectLst/>
                <a:latin typeface="Inter"/>
              </a:rPr>
              <a:t>Do  questions 3,4,5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Rectangle 48">
            <a:hlinkClick r:id="rId5"/>
            <a:extLst>
              <a:ext uri="{FF2B5EF4-FFF2-40B4-BE49-F238E27FC236}">
                <a16:creationId xmlns:a16="http://schemas.microsoft.com/office/drawing/2014/main" id="{D369066C-60C6-477D-B56A-9DEDAF0DA74A}"/>
              </a:ext>
            </a:extLst>
          </p:cNvPr>
          <p:cNvSpPr/>
          <p:nvPr/>
        </p:nvSpPr>
        <p:spPr>
          <a:xfrm>
            <a:off x="7730470" y="2708386"/>
            <a:ext cx="3405632" cy="62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 dirty="0">
                <a:solidFill>
                  <a:schemeClr val="tx1"/>
                </a:solidFill>
                <a:effectLst/>
                <a:latin typeface="Inter"/>
              </a:rPr>
              <a:t>Do questions 1,2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08C840-A71F-4023-A31B-B1432E9FFE14}"/>
              </a:ext>
            </a:extLst>
          </p:cNvPr>
          <p:cNvSpPr txBox="1"/>
          <p:nvPr/>
        </p:nvSpPr>
        <p:spPr>
          <a:xfrm>
            <a:off x="2464311" y="3408906"/>
            <a:ext cx="854122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Read, Answer, fill in the table with information from you selection, take a picture, post on Padlet: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Who are the main characters in this selection?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What is each character’s background or situation?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How do the characters meet or become friends?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What actions show that they value their friendship?</a:t>
            </a:r>
          </a:p>
          <a:p>
            <a:pPr>
              <a:buFont typeface="+mj-lt"/>
              <a:buAutoNum type="arabicPeriod"/>
            </a:pPr>
            <a:r>
              <a:rPr lang="en-US" sz="2800" dirty="0"/>
              <a:t>What does the text say about the qualities of friendship?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076A02A-E1B9-435A-BCA8-DB74BD2AD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3251" y="3693667"/>
            <a:ext cx="1884175" cy="27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8480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93319-85BA-4495-9A61-846ACED87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2" y="1537658"/>
            <a:ext cx="7118809" cy="5357795"/>
          </a:xfrm>
          <a:prstGeom prst="rect">
            <a:avLst/>
          </a:prstGeom>
        </p:spPr>
      </p:pic>
      <p:pic>
        <p:nvPicPr>
          <p:cNvPr id="4" name="FocusSB5_2ed_1.6">
            <a:hlinkClick r:id="" action="ppaction://media"/>
            <a:extLst>
              <a:ext uri="{FF2B5EF4-FFF2-40B4-BE49-F238E27FC236}">
                <a16:creationId xmlns:a16="http://schemas.microsoft.com/office/drawing/2014/main" id="{70D090AE-4236-4355-8648-4F4C8EF8C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4481" y="385143"/>
            <a:ext cx="500547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5B6055-EF47-473A-AFAD-444D9D017FBF}"/>
              </a:ext>
            </a:extLst>
          </p:cNvPr>
          <p:cNvSpPr txBox="1"/>
          <p:nvPr/>
        </p:nvSpPr>
        <p:spPr>
          <a:xfrm>
            <a:off x="8012624" y="1286359"/>
            <a:ext cx="3068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Protagonist</a:t>
            </a:r>
            <a:r>
              <a:rPr lang="en-US" sz="3200" dirty="0"/>
              <a:t>: main character</a:t>
            </a:r>
          </a:p>
          <a:p>
            <a:r>
              <a:rPr lang="en-US" sz="3200" dirty="0">
                <a:highlight>
                  <a:srgbClr val="FFFF00"/>
                </a:highlight>
              </a:rPr>
              <a:t>Shift: change </a:t>
            </a:r>
          </a:p>
          <a:p>
            <a:r>
              <a:rPr lang="en-US" sz="3200" dirty="0">
                <a:highlight>
                  <a:srgbClr val="FFFF00"/>
                </a:highlight>
              </a:rPr>
              <a:t>Evolve</a:t>
            </a:r>
            <a:r>
              <a:rPr lang="en-US" sz="3200" dirty="0"/>
              <a:t> : grow/develop gradually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71ECA0-5323-4CFA-9F31-9D8B69AAB197}"/>
              </a:ext>
            </a:extLst>
          </p:cNvPr>
          <p:cNvSpPr txBox="1"/>
          <p:nvPr/>
        </p:nvSpPr>
        <p:spPr>
          <a:xfrm>
            <a:off x="730357" y="60331"/>
            <a:ext cx="609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800" dirty="0"/>
              <a:t>Who are the main characters in this selection?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is each character’s background or situation?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How do the characters meet or become friends?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actions show that they value their friendship?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does the text say about the qualities of friendship?</a:t>
            </a:r>
          </a:p>
        </p:txBody>
      </p:sp>
    </p:spTree>
    <p:extLst>
      <p:ext uri="{BB962C8B-B14F-4D97-AF65-F5344CB8AC3E}">
        <p14:creationId xmlns:p14="http://schemas.microsoft.com/office/powerpoint/2010/main" val="429378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DEE079-C5CD-461E-B34A-32FB3344A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708795"/>
              </p:ext>
            </p:extLst>
          </p:nvPr>
        </p:nvGraphicFramePr>
        <p:xfrm>
          <a:off x="275417" y="117667"/>
          <a:ext cx="11641165" cy="528539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40194">
                  <a:extLst>
                    <a:ext uri="{9D8B030D-6E8A-4147-A177-3AD203B41FA5}">
                      <a16:colId xmlns:a16="http://schemas.microsoft.com/office/drawing/2014/main" val="2943461727"/>
                    </a:ext>
                  </a:extLst>
                </a:gridCol>
                <a:gridCol w="1900219">
                  <a:extLst>
                    <a:ext uri="{9D8B030D-6E8A-4147-A177-3AD203B41FA5}">
                      <a16:colId xmlns:a16="http://schemas.microsoft.com/office/drawing/2014/main" val="2333376036"/>
                    </a:ext>
                  </a:extLst>
                </a:gridCol>
                <a:gridCol w="1724217">
                  <a:extLst>
                    <a:ext uri="{9D8B030D-6E8A-4147-A177-3AD203B41FA5}">
                      <a16:colId xmlns:a16="http://schemas.microsoft.com/office/drawing/2014/main" val="66801412"/>
                    </a:ext>
                  </a:extLst>
                </a:gridCol>
                <a:gridCol w="2031038">
                  <a:extLst>
                    <a:ext uri="{9D8B030D-6E8A-4147-A177-3AD203B41FA5}">
                      <a16:colId xmlns:a16="http://schemas.microsoft.com/office/drawing/2014/main" val="223026188"/>
                    </a:ext>
                  </a:extLst>
                </a:gridCol>
                <a:gridCol w="2108307">
                  <a:extLst>
                    <a:ext uri="{9D8B030D-6E8A-4147-A177-3AD203B41FA5}">
                      <a16:colId xmlns:a16="http://schemas.microsoft.com/office/drawing/2014/main" val="428121804"/>
                    </a:ext>
                  </a:extLst>
                </a:gridCol>
                <a:gridCol w="1937190">
                  <a:extLst>
                    <a:ext uri="{9D8B030D-6E8A-4147-A177-3AD203B41FA5}">
                      <a16:colId xmlns:a16="http://schemas.microsoft.com/office/drawing/2014/main" val="2982279873"/>
                    </a:ext>
                  </a:extLst>
                </a:gridCol>
              </a:tblGrid>
              <a:tr h="1444915">
                <a:tc>
                  <a:txBody>
                    <a:bodyPr/>
                    <a:lstStyle/>
                    <a:p>
                      <a:r>
                        <a:rPr lang="en-US" b="1"/>
                        <a:t>Selection / Story</a:t>
                      </a:r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Main Characters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Background / Situation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They Become Friends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Actions Showing Friendship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Qualities of Friendship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59869"/>
                  </a:ext>
                </a:extLst>
              </a:tr>
              <a:tr h="589729">
                <a:tc>
                  <a:txBody>
                    <a:bodyPr/>
                    <a:lstStyle/>
                    <a:p>
                      <a:r>
                        <a:rPr lang="en-US" b="1" dirty="0"/>
                        <a:t>Huck and Tom</a:t>
                      </a:r>
                      <a:r>
                        <a:rPr lang="en-US" dirty="0"/>
                        <a:t> (</a:t>
                      </a:r>
                      <a:r>
                        <a:rPr lang="en-US" i="1" dirty="0"/>
                        <a:t>The Adventures of Tom Sawyer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37980"/>
                  </a:ext>
                </a:extLst>
              </a:tr>
              <a:tr h="589729">
                <a:tc>
                  <a:txBody>
                    <a:bodyPr/>
                    <a:lstStyle/>
                    <a:p>
                      <a:r>
                        <a:rPr lang="en-US" b="1" dirty="0"/>
                        <a:t>Anne Shirley and Diana Barry</a:t>
                      </a:r>
                      <a:r>
                        <a:rPr lang="en-US" dirty="0"/>
                        <a:t> (</a:t>
                      </a:r>
                      <a:r>
                        <a:rPr lang="en-US" i="1" dirty="0"/>
                        <a:t>Anne of Green Gables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457800"/>
                  </a:ext>
                </a:extLst>
              </a:tr>
              <a:tr h="589729">
                <a:tc>
                  <a:txBody>
                    <a:bodyPr/>
                    <a:lstStyle/>
                    <a:p>
                      <a:r>
                        <a:rPr lang="en-US" b="1" dirty="0"/>
                        <a:t>David Moss and Adam Codling</a:t>
                      </a:r>
                      <a:r>
                        <a:rPr lang="en-US" dirty="0"/>
                        <a:t> (</a:t>
                      </a:r>
                      <a:r>
                        <a:rPr lang="en-US" i="1" dirty="0"/>
                        <a:t>Minnow on the Say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386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541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81FEC3-A356-4A3A-A5CB-16C709288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50736"/>
              </p:ext>
            </p:extLst>
          </p:nvPr>
        </p:nvGraphicFramePr>
        <p:xfrm>
          <a:off x="275417" y="117667"/>
          <a:ext cx="11641165" cy="605893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40194">
                  <a:extLst>
                    <a:ext uri="{9D8B030D-6E8A-4147-A177-3AD203B41FA5}">
                      <a16:colId xmlns:a16="http://schemas.microsoft.com/office/drawing/2014/main" val="2943461727"/>
                    </a:ext>
                  </a:extLst>
                </a:gridCol>
                <a:gridCol w="1900219">
                  <a:extLst>
                    <a:ext uri="{9D8B030D-6E8A-4147-A177-3AD203B41FA5}">
                      <a16:colId xmlns:a16="http://schemas.microsoft.com/office/drawing/2014/main" val="2333376036"/>
                    </a:ext>
                  </a:extLst>
                </a:gridCol>
                <a:gridCol w="1724217">
                  <a:extLst>
                    <a:ext uri="{9D8B030D-6E8A-4147-A177-3AD203B41FA5}">
                      <a16:colId xmlns:a16="http://schemas.microsoft.com/office/drawing/2014/main" val="66801412"/>
                    </a:ext>
                  </a:extLst>
                </a:gridCol>
                <a:gridCol w="2031038">
                  <a:extLst>
                    <a:ext uri="{9D8B030D-6E8A-4147-A177-3AD203B41FA5}">
                      <a16:colId xmlns:a16="http://schemas.microsoft.com/office/drawing/2014/main" val="223026188"/>
                    </a:ext>
                  </a:extLst>
                </a:gridCol>
                <a:gridCol w="2108307">
                  <a:extLst>
                    <a:ext uri="{9D8B030D-6E8A-4147-A177-3AD203B41FA5}">
                      <a16:colId xmlns:a16="http://schemas.microsoft.com/office/drawing/2014/main" val="428121804"/>
                    </a:ext>
                  </a:extLst>
                </a:gridCol>
                <a:gridCol w="1937190">
                  <a:extLst>
                    <a:ext uri="{9D8B030D-6E8A-4147-A177-3AD203B41FA5}">
                      <a16:colId xmlns:a16="http://schemas.microsoft.com/office/drawing/2014/main" val="2982279873"/>
                    </a:ext>
                  </a:extLst>
                </a:gridCol>
              </a:tblGrid>
              <a:tr h="1121179">
                <a:tc>
                  <a:txBody>
                    <a:bodyPr/>
                    <a:lstStyle/>
                    <a:p>
                      <a:r>
                        <a:rPr lang="en-US" b="1"/>
                        <a:t>Selection / Story</a:t>
                      </a:r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Main Characters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Background / Situation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How They Become Friends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Actions Showing Friendship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Qualities of Friendship</a:t>
                      </a:r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59869"/>
                  </a:ext>
                </a:extLst>
              </a:tr>
              <a:tr h="709527">
                <a:tc>
                  <a:txBody>
                    <a:bodyPr/>
                    <a:lstStyle/>
                    <a:p>
                      <a:r>
                        <a:rPr lang="en-US" b="1" dirty="0"/>
                        <a:t>Meg, Jo, Beth, and Amy</a:t>
                      </a:r>
                      <a:r>
                        <a:rPr lang="en-US" dirty="0"/>
                        <a:t> (</a:t>
                      </a:r>
                      <a:r>
                        <a:rPr lang="en-US" i="1" dirty="0"/>
                        <a:t>Little Women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757374"/>
                  </a:ext>
                </a:extLst>
              </a:tr>
              <a:tr h="922385">
                <a:tc>
                  <a:txBody>
                    <a:bodyPr/>
                    <a:lstStyle/>
                    <a:p>
                      <a:r>
                        <a:rPr lang="en-US" b="1" dirty="0"/>
                        <a:t>Mary, Colin, Martha, and Dickon</a:t>
                      </a:r>
                      <a:r>
                        <a:rPr lang="en-US" dirty="0"/>
                        <a:t> (</a:t>
                      </a:r>
                      <a:r>
                        <a:rPr lang="en-US" i="1" dirty="0"/>
                        <a:t>The Secret Garden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4283"/>
                  </a:ext>
                </a:extLst>
              </a:tr>
              <a:tr h="922385">
                <a:tc>
                  <a:txBody>
                    <a:bodyPr/>
                    <a:lstStyle/>
                    <a:p>
                      <a:r>
                        <a:rPr lang="en-US" b="1" dirty="0"/>
                        <a:t>Jules, Ethan, Jonah, Cathy, Goodman, Ash</a:t>
                      </a:r>
                      <a:r>
                        <a:rPr lang="en-US" dirty="0"/>
                        <a:t> (</a:t>
                      </a:r>
                      <a:r>
                        <a:rPr lang="en-US" i="1" dirty="0"/>
                        <a:t>The </a:t>
                      </a:r>
                      <a:r>
                        <a:rPr lang="en-US" i="1" dirty="0" err="1"/>
                        <a:t>Interestings</a:t>
                      </a:r>
                      <a:r>
                        <a:rPr lang="en-US" dirty="0"/>
                        <a:t>)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97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60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1B65C0-9073-4E4D-A5AC-DFFEB3DF0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655730"/>
              </p:ext>
            </p:extLst>
          </p:nvPr>
        </p:nvGraphicFramePr>
        <p:xfrm>
          <a:off x="358814" y="439838"/>
          <a:ext cx="11458938" cy="6368340"/>
        </p:xfrm>
        <a:graphic>
          <a:graphicData uri="http://schemas.openxmlformats.org/drawingml/2006/table">
            <a:tbl>
              <a:tblPr/>
              <a:tblGrid>
                <a:gridCol w="1909823">
                  <a:extLst>
                    <a:ext uri="{9D8B030D-6E8A-4147-A177-3AD203B41FA5}">
                      <a16:colId xmlns:a16="http://schemas.microsoft.com/office/drawing/2014/main" val="43694595"/>
                    </a:ext>
                  </a:extLst>
                </a:gridCol>
                <a:gridCol w="1909823">
                  <a:extLst>
                    <a:ext uri="{9D8B030D-6E8A-4147-A177-3AD203B41FA5}">
                      <a16:colId xmlns:a16="http://schemas.microsoft.com/office/drawing/2014/main" val="3852938345"/>
                    </a:ext>
                  </a:extLst>
                </a:gridCol>
                <a:gridCol w="1909823">
                  <a:extLst>
                    <a:ext uri="{9D8B030D-6E8A-4147-A177-3AD203B41FA5}">
                      <a16:colId xmlns:a16="http://schemas.microsoft.com/office/drawing/2014/main" val="906591531"/>
                    </a:ext>
                  </a:extLst>
                </a:gridCol>
                <a:gridCol w="1909823">
                  <a:extLst>
                    <a:ext uri="{9D8B030D-6E8A-4147-A177-3AD203B41FA5}">
                      <a16:colId xmlns:a16="http://schemas.microsoft.com/office/drawing/2014/main" val="1158823952"/>
                    </a:ext>
                  </a:extLst>
                </a:gridCol>
                <a:gridCol w="1909823">
                  <a:extLst>
                    <a:ext uri="{9D8B030D-6E8A-4147-A177-3AD203B41FA5}">
                      <a16:colId xmlns:a16="http://schemas.microsoft.com/office/drawing/2014/main" val="3424436055"/>
                    </a:ext>
                  </a:extLst>
                </a:gridCol>
                <a:gridCol w="1909823">
                  <a:extLst>
                    <a:ext uri="{9D8B030D-6E8A-4147-A177-3AD203B41FA5}">
                      <a16:colId xmlns:a16="http://schemas.microsoft.com/office/drawing/2014/main" val="276160284"/>
                    </a:ext>
                  </a:extLst>
                </a:gridCol>
              </a:tblGrid>
              <a:tr h="339475">
                <a:tc>
                  <a:txBody>
                    <a:bodyPr/>
                    <a:lstStyle/>
                    <a:p>
                      <a:r>
                        <a:rPr lang="en-US" sz="1400" b="1" dirty="0"/>
                        <a:t>Selection / Story</a:t>
                      </a:r>
                      <a:endParaRPr lang="en-US" sz="1400" dirty="0"/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Main Characters</a:t>
                      </a:r>
                      <a:endParaRPr lang="en-US" sz="1400"/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Background / Situation</a:t>
                      </a:r>
                      <a:endParaRPr lang="en-US" sz="1400"/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How They Become Friends</a:t>
                      </a:r>
                      <a:endParaRPr lang="en-US" sz="1400"/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Actions Showing Friendship</a:t>
                      </a:r>
                      <a:endParaRPr lang="en-US" sz="1400"/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Qualities of Friendship</a:t>
                      </a:r>
                      <a:endParaRPr lang="en-US" sz="1400"/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564163"/>
                  </a:ext>
                </a:extLst>
              </a:tr>
              <a:tr h="1052371">
                <a:tc>
                  <a:txBody>
                    <a:bodyPr/>
                    <a:lstStyle/>
                    <a:p>
                      <a:r>
                        <a:rPr lang="en-US" sz="1400" b="1"/>
                        <a:t>Huck and Tom</a:t>
                      </a:r>
                      <a:r>
                        <a:rPr lang="en-US" sz="1400"/>
                        <a:t> (</a:t>
                      </a:r>
                      <a:r>
                        <a:rPr lang="en-US" sz="1400" i="1"/>
                        <a:t>The Adventures of Tom Sawyer</a:t>
                      </a:r>
                      <a:r>
                        <a:rPr lang="en-US" sz="1400"/>
                        <a:t>)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Huck Finn, Tom Sawyer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Huck: homeless, carefree, disliked by adults; Tom: local boy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Huck strikes up friendship with Tom; they become inseparable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Spend time together, go on adventures, stick with each other despite flaws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Loyalty, acceptance of shortcomings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09820"/>
                  </a:ext>
                </a:extLst>
              </a:tr>
              <a:tr h="950530">
                <a:tc>
                  <a:txBody>
                    <a:bodyPr/>
                    <a:lstStyle/>
                    <a:p>
                      <a:r>
                        <a:rPr lang="en-US" sz="1400" b="1"/>
                        <a:t>Anne Shirley and Diana Barry</a:t>
                      </a:r>
                      <a:r>
                        <a:rPr lang="en-US" sz="1400"/>
                        <a:t> (</a:t>
                      </a:r>
                      <a:r>
                        <a:rPr lang="en-US" sz="1400" i="1"/>
                        <a:t>Anne of Green Gables</a:t>
                      </a:r>
                      <a:r>
                        <a:rPr lang="en-US" sz="1400"/>
                        <a:t>)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Anne Shirley, Diana Barry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Anne: orphan, lively, optimistic; Diana: kind, loyal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Meet as young girls; bond through kindness and support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Celebrate each other’s successes, support emotionally, long-lasting friendship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Loyalty, kindness, support, seeing the best in each other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127699"/>
                  </a:ext>
                </a:extLst>
              </a:tr>
              <a:tr h="848687">
                <a:tc>
                  <a:txBody>
                    <a:bodyPr/>
                    <a:lstStyle/>
                    <a:p>
                      <a:r>
                        <a:rPr lang="en-US" sz="1400" b="1"/>
                        <a:t>David Moss and Adam Codling</a:t>
                      </a:r>
                      <a:r>
                        <a:rPr lang="en-US" sz="1400"/>
                        <a:t> (</a:t>
                      </a:r>
                      <a:r>
                        <a:rPr lang="en-US" sz="1400" i="1"/>
                        <a:t>Minnow on the Say</a:t>
                      </a:r>
                      <a:r>
                        <a:rPr lang="en-US" sz="1400"/>
                        <a:t>)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David Moss, Adam Codling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David: honest, helpful; Adam: hot-headed, family home at risk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Meet after Adam accuses David of stealing canoe; bond while repairing it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Adam lends clothes; David helps find treasure; trust and companionship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Trust, forgiveness, support, shared adventures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706586"/>
                  </a:ext>
                </a:extLst>
              </a:tr>
              <a:tr h="848687">
                <a:tc>
                  <a:txBody>
                    <a:bodyPr/>
                    <a:lstStyle/>
                    <a:p>
                      <a:r>
                        <a:rPr lang="en-US" sz="1400" b="1"/>
                        <a:t>Meg, Jo, Beth, and Amy</a:t>
                      </a:r>
                      <a:r>
                        <a:rPr lang="en-US" sz="1400"/>
                        <a:t> (</a:t>
                      </a:r>
                      <a:r>
                        <a:rPr lang="en-US" sz="1400" i="1"/>
                        <a:t>Little Women</a:t>
                      </a:r>
                      <a:r>
                        <a:rPr lang="en-US" sz="1400"/>
                        <a:t>)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Meg, Jo, Beth, Amy March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Sisters aged 12–16; father away in Civil War; face family and societal challenges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Friendship grows naturally as sisters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Stand by each other, remain devoted, support unconditionally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Loyalty, devotion, unconditional support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232707"/>
                  </a:ext>
                </a:extLst>
              </a:tr>
              <a:tr h="848687">
                <a:tc>
                  <a:txBody>
                    <a:bodyPr/>
                    <a:lstStyle/>
                    <a:p>
                      <a:r>
                        <a:rPr lang="en-US" sz="1400" b="1"/>
                        <a:t>Mary, Colin, Martha, and Dickon</a:t>
                      </a:r>
                      <a:r>
                        <a:rPr lang="en-US" sz="1400"/>
                        <a:t> (</a:t>
                      </a:r>
                      <a:r>
                        <a:rPr lang="en-US" sz="1400" i="1"/>
                        <a:t>The Secret Garden</a:t>
                      </a:r>
                      <a:r>
                        <a:rPr lang="en-US" sz="1400"/>
                        <a:t>)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Mary Lennox, Colin Craven, Martha, Dickon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Mary: orphan; Colin: sick, neglected; Martha: maid; Dickon: helpful brother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Mary </a:t>
                      </a:r>
                      <a:r>
                        <a:rPr lang="en-US" sz="1400"/>
                        <a:t>and Colin</a:t>
                      </a:r>
                      <a:r>
                        <a:rPr lang="en-US" sz="1400" dirty="0"/>
                        <a:t>(she hers his screams at night) became friends after meeting through Martha and Dickon while working on the secret garden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Help each other, restore garden, build trust, encourage growth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Trust, support, honesty, encouragement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494912"/>
                  </a:ext>
                </a:extLst>
              </a:tr>
              <a:tr h="848687">
                <a:tc>
                  <a:txBody>
                    <a:bodyPr/>
                    <a:lstStyle/>
                    <a:p>
                      <a:r>
                        <a:rPr lang="en-US" sz="1400" b="1"/>
                        <a:t>Jules, Ethan, Jonah, Cathy, Goodman, Ash</a:t>
                      </a:r>
                      <a:r>
                        <a:rPr lang="en-US" sz="1400"/>
                        <a:t> (</a:t>
                      </a:r>
                      <a:r>
                        <a:rPr lang="en-US" sz="1400" i="1"/>
                        <a:t>The Interestings</a:t>
                      </a:r>
                      <a:r>
                        <a:rPr lang="en-US" sz="1400"/>
                        <a:t>)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Jules, Ethan, Jonah, Cathy, Goodman, Ash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Artistically gifted teenagers; meet at summer camp 1974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Form group “The Interestings,” lifelong bond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Maintain connection, support each other, navigate complex emotions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Loyalty, patience, adaptability, understanding</a:t>
                      </a:r>
                    </a:p>
                  </a:txBody>
                  <a:tcPr marL="25748" marR="25748" marT="12874" marB="12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34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30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63706-AEED-47CF-A676-68410EC76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70" y="1520239"/>
            <a:ext cx="6447295" cy="5337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73979-66F8-4292-B0BB-F41FB3085469}"/>
              </a:ext>
            </a:extLst>
          </p:cNvPr>
          <p:cNvSpPr txBox="1"/>
          <p:nvPr/>
        </p:nvSpPr>
        <p:spPr>
          <a:xfrm>
            <a:off x="730357" y="60331"/>
            <a:ext cx="609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800" dirty="0"/>
              <a:t>Who are the main characters in this selection?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is each character’s background or situation?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How do the characters meet or become friends?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actions show that they value their friendship?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does the text say about the qualities of friendship?</a:t>
            </a:r>
          </a:p>
        </p:txBody>
      </p:sp>
      <p:pic>
        <p:nvPicPr>
          <p:cNvPr id="5" name="FocusSB5_2ed_1.6">
            <a:hlinkClick r:id="" action="ppaction://media"/>
            <a:extLst>
              <a:ext uri="{FF2B5EF4-FFF2-40B4-BE49-F238E27FC236}">
                <a16:creationId xmlns:a16="http://schemas.microsoft.com/office/drawing/2014/main" id="{AA87F024-9898-4C1C-9BFB-FEB1EA8CF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4481" y="361895"/>
            <a:ext cx="500547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6F438-5BF5-4A40-B02D-966CF94BE9FC}"/>
              </a:ext>
            </a:extLst>
          </p:cNvPr>
          <p:cNvSpPr txBox="1"/>
          <p:nvPr/>
        </p:nvSpPr>
        <p:spPr>
          <a:xfrm>
            <a:off x="7501180" y="1743559"/>
            <a:ext cx="3905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Hot-headed </a:t>
            </a:r>
            <a:r>
              <a:rPr lang="en-US" dirty="0"/>
              <a:t>:doing things or reacting to things quickly and without thinking carefully first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572DC-FF11-46C3-B57B-D877504B2DD9}"/>
              </a:ext>
            </a:extLst>
          </p:cNvPr>
          <p:cNvSpPr txBox="1"/>
          <p:nvPr/>
        </p:nvSpPr>
        <p:spPr>
          <a:xfrm>
            <a:off x="7338447" y="2843939"/>
            <a:ext cx="223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Redress</a:t>
            </a:r>
            <a:r>
              <a:rPr lang="en-US" dirty="0"/>
              <a:t>: to correct a wrong: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B2434-3930-4159-AB56-E641FD3F9813}"/>
              </a:ext>
            </a:extLst>
          </p:cNvPr>
          <p:cNvSpPr txBox="1"/>
          <p:nvPr/>
        </p:nvSpPr>
        <p:spPr>
          <a:xfrm>
            <a:off x="7338447" y="3629867"/>
            <a:ext cx="390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Companionship</a:t>
            </a:r>
            <a:r>
              <a:rPr lang="en-US" dirty="0"/>
              <a:t>: the enjoyment of spending time with other people:</a:t>
            </a:r>
          </a:p>
        </p:txBody>
      </p:sp>
      <p:pic>
        <p:nvPicPr>
          <p:cNvPr id="1028" name="Picture 4" descr="Pearce OBE, Philippa: 9780192717788 ...">
            <a:extLst>
              <a:ext uri="{FF2B5EF4-FFF2-40B4-BE49-F238E27FC236}">
                <a16:creationId xmlns:a16="http://schemas.microsoft.com/office/drawing/2014/main" id="{A99F74CC-E80A-4410-840B-286EAD4F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82" y="4189119"/>
            <a:ext cx="2948553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6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58D3B-AFD2-4C8B-8393-4DA22D72F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49" y="1627645"/>
            <a:ext cx="7753350" cy="461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2010CC-DB89-4CF9-930F-1E5DD7CF1CCC}"/>
              </a:ext>
            </a:extLst>
          </p:cNvPr>
          <p:cNvSpPr txBox="1"/>
          <p:nvPr/>
        </p:nvSpPr>
        <p:spPr>
          <a:xfrm>
            <a:off x="8229116" y="1149352"/>
            <a:ext cx="3789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Nuclear family</a:t>
            </a:r>
            <a:r>
              <a:rPr lang="en-US" dirty="0"/>
              <a:t>: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a couple and their children, regarded as a basic social unit</a:t>
            </a:r>
          </a:p>
          <a:p>
            <a:endParaRPr lang="en-US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FocusSB5_2ed_1.6">
            <a:hlinkClick r:id="" action="ppaction://media"/>
            <a:extLst>
              <a:ext uri="{FF2B5EF4-FFF2-40B4-BE49-F238E27FC236}">
                <a16:creationId xmlns:a16="http://schemas.microsoft.com/office/drawing/2014/main" id="{ED84553F-1F31-430B-81C2-8B2CB9434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4481" y="338648"/>
            <a:ext cx="500547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84279-76F4-469D-9F34-FAEEE5C2418C}"/>
              </a:ext>
            </a:extLst>
          </p:cNvPr>
          <p:cNvSpPr txBox="1"/>
          <p:nvPr/>
        </p:nvSpPr>
        <p:spPr>
          <a:xfrm>
            <a:off x="8229116" y="2050942"/>
            <a:ext cx="378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condone</a:t>
            </a:r>
            <a:r>
              <a:rPr lang="en-US" dirty="0"/>
              <a:t>: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to accept or allow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behaviour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that is wrong</a:t>
            </a:r>
            <a:endParaRPr lang="en-US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91D2D-656A-43B0-86F6-268CFBE1E14C}"/>
              </a:ext>
            </a:extLst>
          </p:cNvPr>
          <p:cNvSpPr txBox="1"/>
          <p:nvPr/>
        </p:nvSpPr>
        <p:spPr>
          <a:xfrm>
            <a:off x="8229116" y="3776592"/>
            <a:ext cx="3789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Unconditionally</a:t>
            </a:r>
            <a:r>
              <a:rPr lang="en-US" dirty="0"/>
              <a:t>: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in a way that is complete and not limited in any way:</a:t>
            </a:r>
            <a:endParaRPr lang="en-US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06B52-AE95-4A17-9141-501A944EE2D7}"/>
              </a:ext>
            </a:extLst>
          </p:cNvPr>
          <p:cNvSpPr txBox="1"/>
          <p:nvPr/>
        </p:nvSpPr>
        <p:spPr>
          <a:xfrm>
            <a:off x="8229116" y="2739971"/>
            <a:ext cx="378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devoted</a:t>
            </a:r>
            <a:r>
              <a:rPr lang="en-US" dirty="0"/>
              <a:t>: </a:t>
            </a:r>
            <a:r>
              <a:rPr 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extremely loyal</a:t>
            </a:r>
          </a:p>
          <a:p>
            <a:endParaRPr lang="en-US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02749-2C7F-4594-9187-91869964C745}"/>
              </a:ext>
            </a:extLst>
          </p:cNvPr>
          <p:cNvSpPr txBox="1"/>
          <p:nvPr/>
        </p:nvSpPr>
        <p:spPr>
          <a:xfrm>
            <a:off x="730357" y="60331"/>
            <a:ext cx="609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800" dirty="0"/>
              <a:t>Who are the main characters in this selection?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is each character’s background or situation?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How do the characters meet or become friends?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actions show that they value their friendship?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does the text say about the qualities of friendship?</a:t>
            </a:r>
          </a:p>
        </p:txBody>
      </p:sp>
    </p:spTree>
    <p:extLst>
      <p:ext uri="{BB962C8B-B14F-4D97-AF65-F5344CB8AC3E}">
        <p14:creationId xmlns:p14="http://schemas.microsoft.com/office/powerpoint/2010/main" val="345580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B7CDA6-1E45-182D-B0DC-B680D96D7B91}"/>
              </a:ext>
            </a:extLst>
          </p:cNvPr>
          <p:cNvSpPr txBox="1"/>
          <p:nvPr/>
        </p:nvSpPr>
        <p:spPr>
          <a:xfrm>
            <a:off x="1625009" y="2805016"/>
            <a:ext cx="8941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6355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0024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44283" y="63068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957" y="5410483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654" y="3009011"/>
            <a:ext cx="1702291" cy="1694725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470934" y="1333480"/>
            <a:ext cx="8737250" cy="14997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assessment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1697A-3FE7-4E22-A506-B1C47B38693F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7560D0A5-2983-4505-A5EB-EFFEC2A331F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22">
              <a:extLst>
                <a:ext uri="{FF2B5EF4-FFF2-40B4-BE49-F238E27FC236}">
                  <a16:creationId xmlns:a16="http://schemas.microsoft.com/office/drawing/2014/main" id="{1EA83663-0423-4BF5-BD41-902FD89F64E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1:30 minute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7A6E01-38EE-4C9C-B8B4-0D1E8D664CF1}"/>
              </a:ext>
            </a:extLst>
          </p:cNvPr>
          <p:cNvSpPr txBox="1"/>
          <p:nvPr/>
        </p:nvSpPr>
        <p:spPr>
          <a:xfrm>
            <a:off x="2823625" y="2956631"/>
            <a:ext cx="6334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moving to a new city, she missed the __________ of her old friends.</a:t>
            </a:r>
          </a:p>
          <a:p>
            <a:pPr marL="342900" indent="-342900">
              <a:buAutoNum type="alphaLcParenR"/>
            </a:pPr>
            <a:r>
              <a:rPr lang="en-US" dirty="0"/>
              <a:t>Companion                 b) companionship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r>
              <a:rPr lang="en-US" dirty="0"/>
              <a:t>The dog was more than a pet; it was his faithful __________.</a:t>
            </a:r>
          </a:p>
          <a:p>
            <a:r>
              <a:rPr lang="en-US" dirty="0"/>
              <a:t>a) Companion                  b) companionship</a:t>
            </a:r>
          </a:p>
        </p:txBody>
      </p:sp>
    </p:spTree>
    <p:extLst>
      <p:ext uri="{BB962C8B-B14F-4D97-AF65-F5344CB8AC3E}">
        <p14:creationId xmlns:p14="http://schemas.microsoft.com/office/powerpoint/2010/main" val="340343680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0024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44283" y="63068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957" y="5410483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654" y="3009011"/>
            <a:ext cx="1702291" cy="1694725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470934" y="1333480"/>
            <a:ext cx="8737250" cy="14997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assessment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1697A-3FE7-4E22-A506-B1C47B38693F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7560D0A5-2983-4505-A5EB-EFFEC2A331F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22">
              <a:extLst>
                <a:ext uri="{FF2B5EF4-FFF2-40B4-BE49-F238E27FC236}">
                  <a16:creationId xmlns:a16="http://schemas.microsoft.com/office/drawing/2014/main" id="{1EA83663-0423-4BF5-BD41-902FD89F64E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1:30 minute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7A6E01-38EE-4C9C-B8B4-0D1E8D664CF1}"/>
              </a:ext>
            </a:extLst>
          </p:cNvPr>
          <p:cNvSpPr txBox="1"/>
          <p:nvPr/>
        </p:nvSpPr>
        <p:spPr>
          <a:xfrm>
            <a:off x="2823625" y="2956631"/>
            <a:ext cx="6334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moving to a new city, she missed the __________ of her old friends.</a:t>
            </a:r>
          </a:p>
          <a:p>
            <a:pPr marL="342900" indent="-342900">
              <a:buAutoNum type="alphaLcParenR"/>
            </a:pPr>
            <a:r>
              <a:rPr lang="en-US" dirty="0"/>
              <a:t>Companion                 b) companionship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r>
              <a:rPr lang="en-US" dirty="0"/>
              <a:t>The dog was more than a pet; it was his faithful __________.</a:t>
            </a:r>
          </a:p>
          <a:p>
            <a:r>
              <a:rPr lang="en-US" dirty="0"/>
              <a:t>a) Companion                  b) companionship</a:t>
            </a:r>
          </a:p>
        </p:txBody>
      </p:sp>
    </p:spTree>
    <p:extLst>
      <p:ext uri="{BB962C8B-B14F-4D97-AF65-F5344CB8AC3E}">
        <p14:creationId xmlns:p14="http://schemas.microsoft.com/office/powerpoint/2010/main" val="127600948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0024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44283" y="63068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180" y="5184482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084" y="2932765"/>
            <a:ext cx="1702291" cy="1694725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470934" y="1333480"/>
            <a:ext cx="8737250" cy="11197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assessment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1697A-3FE7-4E22-A506-B1C47B38693F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7560D0A5-2983-4505-A5EB-EFFEC2A331F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22">
              <a:extLst>
                <a:ext uri="{FF2B5EF4-FFF2-40B4-BE49-F238E27FC236}">
                  <a16:creationId xmlns:a16="http://schemas.microsoft.com/office/drawing/2014/main" id="{1EA83663-0423-4BF5-BD41-902FD89F64E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1:30 minute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7A6E01-38EE-4C9C-B8B4-0D1E8D664CF1}"/>
              </a:ext>
            </a:extLst>
          </p:cNvPr>
          <p:cNvSpPr txBox="1"/>
          <p:nvPr/>
        </p:nvSpPr>
        <p:spPr>
          <a:xfrm>
            <a:off x="2612123" y="2500476"/>
            <a:ext cx="685240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I really __________ your honesty and effort during the project.</a:t>
            </a:r>
          </a:p>
          <a:p>
            <a:pPr marL="457200" indent="-457200">
              <a:buAutoNum type="alphaLcParenR"/>
            </a:pPr>
            <a:r>
              <a:rPr lang="en-US" sz="2400" b="1" dirty="0"/>
              <a:t>appreciation                   b)appreciated</a:t>
            </a:r>
          </a:p>
          <a:p>
            <a:pPr marL="457200" indent="-457200">
              <a:buAutoNum type="alphaLcParenR"/>
            </a:pPr>
            <a:endParaRPr lang="en-US" sz="2400" b="1" dirty="0">
              <a:highlight>
                <a:srgbClr val="FFFF00"/>
              </a:highlight>
            </a:endParaRPr>
          </a:p>
          <a:p>
            <a:r>
              <a:rPr lang="en-US" sz="2400" b="1" dirty="0">
                <a:highlight>
                  <a:srgbClr val="FFFF00"/>
                </a:highlight>
              </a:rPr>
              <a:t>The teacher expressed her __________ for the students’ hard work.</a:t>
            </a:r>
          </a:p>
          <a:p>
            <a:pPr marL="457200" indent="-457200">
              <a:buAutoNum type="alphaLcParenR"/>
            </a:pPr>
            <a:r>
              <a:rPr lang="en-US" sz="2400" b="1" dirty="0"/>
              <a:t>appreciation</a:t>
            </a:r>
          </a:p>
          <a:p>
            <a:r>
              <a:rPr lang="en-US" sz="2400" b="1" dirty="0"/>
              <a:t>b)  appreciate</a:t>
            </a:r>
          </a:p>
          <a:p>
            <a:pPr marL="457200" indent="-457200">
              <a:buAutoNum type="alphaLcParenR"/>
            </a:pPr>
            <a:r>
              <a:rPr lang="en-US" sz="2400" b="1" dirty="0"/>
              <a:t> appreciating</a:t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0495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2010CC-DB89-4CF9-930F-1E5DD7CF1CCC}"/>
              </a:ext>
            </a:extLst>
          </p:cNvPr>
          <p:cNvSpPr txBox="1"/>
          <p:nvPr/>
        </p:nvSpPr>
        <p:spPr>
          <a:xfrm>
            <a:off x="8229116" y="1149352"/>
            <a:ext cx="3789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manor</a:t>
            </a:r>
            <a:r>
              <a:rPr lang="en-US" dirty="0"/>
              <a:t>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a large old house in the country with land belonging to it, especially in Europe</a:t>
            </a:r>
          </a:p>
          <a:p>
            <a:endParaRPr lang="en-US" dirty="0"/>
          </a:p>
        </p:txBody>
      </p:sp>
      <p:pic>
        <p:nvPicPr>
          <p:cNvPr id="5" name="FocusSB5_2ed_1.6">
            <a:hlinkClick r:id="" action="ppaction://media"/>
            <a:extLst>
              <a:ext uri="{FF2B5EF4-FFF2-40B4-BE49-F238E27FC236}">
                <a16:creationId xmlns:a16="http://schemas.microsoft.com/office/drawing/2014/main" id="{ED84553F-1F31-430B-81C2-8B2CB9434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4481" y="315400"/>
            <a:ext cx="500547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84279-76F4-469D-9F34-FAEEE5C2418C}"/>
              </a:ext>
            </a:extLst>
          </p:cNvPr>
          <p:cNvSpPr txBox="1"/>
          <p:nvPr/>
        </p:nvSpPr>
        <p:spPr>
          <a:xfrm>
            <a:off x="8229116" y="2050942"/>
            <a:ext cx="378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recount</a:t>
            </a:r>
            <a:r>
              <a:rPr lang="en-US" dirty="0"/>
              <a:t>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to tell a story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06B52-AE95-4A17-9141-501A944EE2D7}"/>
              </a:ext>
            </a:extLst>
          </p:cNvPr>
          <p:cNvSpPr txBox="1"/>
          <p:nvPr/>
        </p:nvSpPr>
        <p:spPr>
          <a:xfrm>
            <a:off x="8229116" y="2739971"/>
            <a:ext cx="3789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appreciation</a:t>
            </a:r>
            <a:r>
              <a:rPr lang="en-US" dirty="0"/>
              <a:t>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the act of recognizing or understanding that something is valuable, important,..</a:t>
            </a:r>
            <a:endParaRPr lang="en-US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02749-2C7F-4594-9187-91869964C745}"/>
              </a:ext>
            </a:extLst>
          </p:cNvPr>
          <p:cNvSpPr txBox="1"/>
          <p:nvPr/>
        </p:nvSpPr>
        <p:spPr>
          <a:xfrm>
            <a:off x="730357" y="60331"/>
            <a:ext cx="609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800" dirty="0"/>
              <a:t>Who are the main characters in this selection?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is each character’s background or situation?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How do the characters meet or become friends?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actions show that they value their friendship?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does the text say about the qualities of friendship?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16EB7B-F607-47AF-AC7A-7CEFC418D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49" y="1674455"/>
            <a:ext cx="76485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2010CC-DB89-4CF9-930F-1E5DD7CF1CCC}"/>
              </a:ext>
            </a:extLst>
          </p:cNvPr>
          <p:cNvSpPr txBox="1"/>
          <p:nvPr/>
        </p:nvSpPr>
        <p:spPr>
          <a:xfrm>
            <a:off x="8229116" y="1149352"/>
            <a:ext cx="378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bond</a:t>
            </a:r>
            <a:r>
              <a:rPr lang="en-US" dirty="0"/>
              <a:t>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a close connection joining two or more people</a:t>
            </a:r>
          </a:p>
          <a:p>
            <a:endParaRPr lang="en-US" dirty="0"/>
          </a:p>
        </p:txBody>
      </p:sp>
      <p:pic>
        <p:nvPicPr>
          <p:cNvPr id="5" name="FocusSB5_2ed_1.6">
            <a:hlinkClick r:id="" action="ppaction://media"/>
            <a:extLst>
              <a:ext uri="{FF2B5EF4-FFF2-40B4-BE49-F238E27FC236}">
                <a16:creationId xmlns:a16="http://schemas.microsoft.com/office/drawing/2014/main" id="{ED84553F-1F31-430B-81C2-8B2CB9434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4481" y="315401"/>
            <a:ext cx="500547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84279-76F4-469D-9F34-FAEEE5C2418C}"/>
              </a:ext>
            </a:extLst>
          </p:cNvPr>
          <p:cNvSpPr txBox="1"/>
          <p:nvPr/>
        </p:nvSpPr>
        <p:spPr>
          <a:xfrm>
            <a:off x="8153562" y="1771343"/>
            <a:ext cx="378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compelling</a:t>
            </a:r>
            <a:r>
              <a:rPr lang="en-US" dirty="0"/>
              <a:t>: v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ery exciting and interesting and making you want to watch or listen: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91D2D-656A-43B0-86F6-268CFBE1E14C}"/>
              </a:ext>
            </a:extLst>
          </p:cNvPr>
          <p:cNvSpPr txBox="1"/>
          <p:nvPr/>
        </p:nvSpPr>
        <p:spPr>
          <a:xfrm>
            <a:off x="8021825" y="3997762"/>
            <a:ext cx="3789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resentment</a:t>
            </a:r>
            <a:r>
              <a:rPr lang="en-US" dirty="0"/>
              <a:t>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a feeling of anger because you have been forced to accept something that you do not like: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06B52-AE95-4A17-9141-501A944EE2D7}"/>
              </a:ext>
            </a:extLst>
          </p:cNvPr>
          <p:cNvSpPr txBox="1"/>
          <p:nvPr/>
        </p:nvSpPr>
        <p:spPr>
          <a:xfrm>
            <a:off x="8078008" y="2769137"/>
            <a:ext cx="3789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portrayal</a:t>
            </a:r>
            <a:r>
              <a:rPr lang="en-US" dirty="0"/>
              <a:t>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he way that someone or something is described or represented in a painting, film, book, or other artistic work</a:t>
            </a:r>
            <a:endParaRPr lang="en-US" b="0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02749-2C7F-4594-9187-91869964C745}"/>
              </a:ext>
            </a:extLst>
          </p:cNvPr>
          <p:cNvSpPr txBox="1"/>
          <p:nvPr/>
        </p:nvSpPr>
        <p:spPr>
          <a:xfrm>
            <a:off x="730357" y="60331"/>
            <a:ext cx="609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800" dirty="0"/>
              <a:t>Who are the main characters in this selection?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is each character’s background or situation?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How do the characters meet or become friends?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actions show that they value their friendship?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What does the text say about the qualities of friendship?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BB3EB-CF30-4255-8EDF-30517E8FF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03" y="1477262"/>
            <a:ext cx="7524750" cy="5267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814E6E-D554-473A-9654-F4E0DDE99AA2}"/>
              </a:ext>
            </a:extLst>
          </p:cNvPr>
          <p:cNvSpPr txBox="1"/>
          <p:nvPr/>
        </p:nvSpPr>
        <p:spPr>
          <a:xfrm>
            <a:off x="8049916" y="5151923"/>
            <a:ext cx="3789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equanimity</a:t>
            </a:r>
            <a:r>
              <a:rPr lang="en-US" dirty="0"/>
              <a:t>: </a:t>
            </a:r>
            <a:r>
              <a:rPr lang="en-US" dirty="0">
                <a:solidFill>
                  <a:srgbClr val="1F1F1F"/>
                </a:solidFill>
                <a:latin typeface="Arial" panose="020B0604020202020204" pitchFamily="34" charset="0"/>
              </a:rPr>
              <a:t>a calm mental state, especially after a shock or disappointment or in a difficult situation: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05" y="333805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730" y="3802341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5108" y="540499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99262" y="1039059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/   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B6374-A321-43B6-8E4B-311DF121FF7E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116F891E-0EF7-4DBF-85AA-97368522BE8A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F073BDDD-0612-44D1-8D66-D003E2C2179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3:00 minutes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B44237E-BCD7-4E5A-B86A-8F362CE8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276" y="1529517"/>
            <a:ext cx="6811505" cy="3617068"/>
          </a:xfrm>
          <a:prstGeom prst="rect">
            <a:avLst/>
          </a:prstGeom>
        </p:spPr>
      </p:pic>
      <p:pic>
        <p:nvPicPr>
          <p:cNvPr id="38" name="Picture 2" descr="Buzz In - App on Amazon Appstore">
            <a:extLst>
              <a:ext uri="{FF2B5EF4-FFF2-40B4-BE49-F238E27FC236}">
                <a16:creationId xmlns:a16="http://schemas.microsoft.com/office/drawing/2014/main" id="{A5E2B572-74A1-4BCF-B8F7-84D550B61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91" y="5031710"/>
            <a:ext cx="30575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319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05" y="333805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730" y="3802341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5108" y="540499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35522" y="603565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    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   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B6374-A321-43B6-8E4B-311DF121FF7E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116F891E-0EF7-4DBF-85AA-97368522BE8A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F073BDDD-0612-44D1-8D66-D003E2C2179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1:00 minutes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152547-1AB5-4CE1-92A2-6A8D6F4F7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287" y="1295400"/>
            <a:ext cx="6250903" cy="50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5142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05" y="333805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730" y="3802341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5108" y="540499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    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B6374-A321-43B6-8E4B-311DF121FF7E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116F891E-0EF7-4DBF-85AA-97368522BE8A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F073BDDD-0612-44D1-8D66-D003E2C2179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5:00 minutes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31A582D-B207-4C94-9605-E0E63DFBC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0" y="1719262"/>
            <a:ext cx="4820868" cy="4554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B42CF-1C2E-4E90-8190-D738F5FC8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161" y="3882686"/>
            <a:ext cx="1308745" cy="23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3858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05" y="333805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730" y="3802341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5108" y="540499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95936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     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    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B6374-A321-43B6-8E4B-311DF121FF7E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116F891E-0EF7-4DBF-85AA-97368522BE8A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F073BDDD-0612-44D1-8D66-D003E2C2179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1:00 minutes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F5C49A-6B26-49DF-B018-E448ED17D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402" y="1702795"/>
            <a:ext cx="48006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1951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13012-EF04-4899-8050-EB523643F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95" y="569723"/>
            <a:ext cx="5824134" cy="48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  <a:solidFill>
            <a:srgbClr val="9900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00:30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50107" y="2500354"/>
            <a:ext cx="9422185" cy="954107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rtl="0">
              <a:buFont typeface="+mj-lt"/>
              <a:buAutoNum type="arabicPeriod"/>
            </a:pPr>
            <a:r>
              <a:rPr lang="en-US" sz="2800" dirty="0"/>
              <a:t>To read for specific details in the article  </a:t>
            </a:r>
          </a:p>
          <a:p>
            <a:pPr rtl="0">
              <a:buFont typeface="+mj-lt"/>
              <a:buAutoNum type="arabicPeriod"/>
            </a:pPr>
            <a:r>
              <a:rPr lang="en-US" sz="2800" dirty="0"/>
              <a:t>To identify the meanings of the new words in the text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 descr="Outcomes - Connecting the Dots">
            <a:extLst>
              <a:ext uri="{FF2B5EF4-FFF2-40B4-BE49-F238E27FC236}">
                <a16:creationId xmlns:a16="http://schemas.microsoft.com/office/drawing/2014/main" id="{32564934-AA83-2698-1117-CB85A1C1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486" y="5490678"/>
            <a:ext cx="1707452" cy="13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A7FEC4-FA10-A0AD-E907-86540632E9B2}"/>
              </a:ext>
            </a:extLst>
          </p:cNvPr>
          <p:cNvSpPr txBox="1"/>
          <p:nvPr/>
        </p:nvSpPr>
        <p:spPr>
          <a:xfrm>
            <a:off x="2860896" y="1685311"/>
            <a:ext cx="30233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DA1B9-5FFD-4C30-9476-E1ACFB50E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04" y="253036"/>
            <a:ext cx="6053660" cy="5262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AD6D8-DA92-4132-AD83-8C1674D92005}"/>
              </a:ext>
            </a:extLst>
          </p:cNvPr>
          <p:cNvSpPr txBox="1"/>
          <p:nvPr/>
        </p:nvSpPr>
        <p:spPr>
          <a:xfrm>
            <a:off x="5860296" y="1031684"/>
            <a:ext cx="609470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400" dirty="0"/>
              <a:t>family members who are connected by birth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a fact that is true but hard to accept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to accept or allow an idea, even if it may be wrong or bad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a story that is so exciting or emotional that you want to keep reading or listening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to give a deeper understanding or a useful idea about something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a story that is very interesting and holds your attention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to say very good things about someone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a description or picture that shows something truthfully and correctly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the order in which things happen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31519-71C7-4B5D-B35F-D8716CC9AAE1}"/>
              </a:ext>
            </a:extLst>
          </p:cNvPr>
          <p:cNvSpPr txBox="1"/>
          <p:nvPr/>
        </p:nvSpPr>
        <p:spPr>
          <a:xfrm>
            <a:off x="3391877" y="2274277"/>
            <a:ext cx="914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1, F</a:t>
            </a:r>
          </a:p>
          <a:p>
            <a:r>
              <a:rPr lang="en-US" dirty="0"/>
              <a:t>2,H</a:t>
            </a:r>
          </a:p>
          <a:p>
            <a:r>
              <a:rPr lang="en-US" dirty="0"/>
              <a:t>3,E</a:t>
            </a:r>
          </a:p>
          <a:p>
            <a:r>
              <a:rPr lang="en-US" dirty="0"/>
              <a:t>4,D</a:t>
            </a:r>
          </a:p>
          <a:p>
            <a:r>
              <a:rPr lang="en-US" dirty="0"/>
              <a:t>5,C</a:t>
            </a:r>
          </a:p>
          <a:p>
            <a:r>
              <a:rPr lang="en-US" dirty="0"/>
              <a:t>6,G</a:t>
            </a:r>
          </a:p>
          <a:p>
            <a:r>
              <a:rPr lang="en-US" dirty="0"/>
              <a:t>7,A</a:t>
            </a:r>
          </a:p>
          <a:p>
            <a:r>
              <a:rPr lang="en-US" dirty="0"/>
              <a:t>8,I</a:t>
            </a:r>
          </a:p>
          <a:p>
            <a:r>
              <a:rPr lang="en-US" dirty="0"/>
              <a:t>9,B</a:t>
            </a:r>
          </a:p>
        </p:txBody>
      </p:sp>
    </p:spTree>
    <p:extLst>
      <p:ext uri="{BB962C8B-B14F-4D97-AF65-F5344CB8AC3E}">
        <p14:creationId xmlns:p14="http://schemas.microsoft.com/office/powerpoint/2010/main" val="3911070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80654" y="603566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      / 2025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4281" y="1189116"/>
            <a:ext cx="7279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Formative assessment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544281" y="1840412"/>
            <a:ext cx="8262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lang="en-US" sz="3600" b="1" dirty="0"/>
              <a:t> : Pair Work . 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Time </a:t>
            </a:r>
            <a:r>
              <a:rPr lang="en-US" sz="3600" b="1" dirty="0"/>
              <a:t>: 5 Minutes.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2E45630-21E7-4A4D-9104-9988A3B7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0687" y="2972689"/>
            <a:ext cx="4658067" cy="3750074"/>
          </a:xfrm>
          <a:prstGeom prst="rect">
            <a:avLst/>
          </a:prstGeom>
        </p:spPr>
      </p:pic>
      <p:sp>
        <p:nvSpPr>
          <p:cNvPr id="39" name="Rounded Rectangle 22">
            <a:extLst>
              <a:ext uri="{FF2B5EF4-FFF2-40B4-BE49-F238E27FC236}">
                <a16:creationId xmlns:a16="http://schemas.microsoft.com/office/drawing/2014/main" id="{B37A0E38-2451-451E-B398-E36535F257E0}"/>
              </a:ext>
            </a:extLst>
          </p:cNvPr>
          <p:cNvSpPr/>
          <p:nvPr/>
        </p:nvSpPr>
        <p:spPr>
          <a:xfrm>
            <a:off x="10741814" y="1254047"/>
            <a:ext cx="1060614" cy="567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5:00 minute</a:t>
            </a:r>
          </a:p>
        </p:txBody>
      </p:sp>
    </p:spTree>
    <p:extLst>
      <p:ext uri="{BB962C8B-B14F-4D97-AF65-F5344CB8AC3E}">
        <p14:creationId xmlns:p14="http://schemas.microsoft.com/office/powerpoint/2010/main" val="253706729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05" y="333805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730" y="3802341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25108" y="540499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19   / 2/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B6374-A321-43B6-8E4B-311DF121FF7E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116F891E-0EF7-4DBF-85AA-97368522BE8A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22">
              <a:extLst>
                <a:ext uri="{FF2B5EF4-FFF2-40B4-BE49-F238E27FC236}">
                  <a16:creationId xmlns:a16="http://schemas.microsoft.com/office/drawing/2014/main" id="{F073BDDD-0612-44D1-8D66-D003E2C2179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1:00 minutes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14650FA-F5FE-4EB9-BB1F-EAAE37A56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6874" y="1254047"/>
            <a:ext cx="412376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4794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106042" y="1102368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43937" y="33471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98791" y="495340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106042" y="44344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167748" y="5406201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358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68468" y="241523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43937" y="2881977"/>
            <a:ext cx="2227050" cy="360040"/>
          </a:xfrm>
          <a:prstGeom prst="roundRect">
            <a:avLst/>
          </a:prstGeom>
          <a:solidFill>
            <a:srgbClr val="A5002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4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 / 2025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9BBB1-F425-BE13-09B3-7E2DF366A74A}"/>
              </a:ext>
            </a:extLst>
          </p:cNvPr>
          <p:cNvSpPr txBox="1"/>
          <p:nvPr/>
        </p:nvSpPr>
        <p:spPr>
          <a:xfrm>
            <a:off x="2570439" y="1298732"/>
            <a:ext cx="499212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CRITICAL THINKING</a:t>
            </a:r>
            <a:endParaRPr lang="ar-J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Buzz In - App on Amazon Appstore">
            <a:extLst>
              <a:ext uri="{FF2B5EF4-FFF2-40B4-BE49-F238E27FC236}">
                <a16:creationId xmlns:a16="http://schemas.microsoft.com/office/drawing/2014/main" id="{2066683D-4D87-4291-A0A9-48ED5F80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43" y="5570424"/>
            <a:ext cx="30575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6DB9F85-18F4-42A4-BB00-23576B6E82D0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98F58AEC-146C-4EC2-9FA2-D3484CDACD61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22">
              <a:extLst>
                <a:ext uri="{FF2B5EF4-FFF2-40B4-BE49-F238E27FC236}">
                  <a16:creationId xmlns:a16="http://schemas.microsoft.com/office/drawing/2014/main" id="{530197DD-D688-4D5E-90AB-FE63D1C72B3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2:00 minutes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4C2AA-0395-4774-B6ED-1D47CAF596F3}"/>
              </a:ext>
            </a:extLst>
          </p:cNvPr>
          <p:cNvSpPr txBox="1"/>
          <p:nvPr/>
        </p:nvSpPr>
        <p:spPr>
          <a:xfrm>
            <a:off x="2911287" y="2415230"/>
            <a:ext cx="70395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How do challenges (like family problems, illness, or jealousy) test the strength of a friendship?</a:t>
            </a:r>
          </a:p>
        </p:txBody>
      </p:sp>
      <p:pic>
        <p:nvPicPr>
          <p:cNvPr id="39" name="Picture 2" descr="Think-Pair-Share - Demonstration - YouTube">
            <a:extLst>
              <a:ext uri="{FF2B5EF4-FFF2-40B4-BE49-F238E27FC236}">
                <a16:creationId xmlns:a16="http://schemas.microsoft.com/office/drawing/2014/main" id="{0AFD1041-7198-45E7-937B-50816ADE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21" y="382384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1922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106042" y="1102368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43937" y="33471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98791" y="495340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106042" y="44344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167748" y="5406201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358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68468" y="241523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43937" y="2881977"/>
            <a:ext cx="2227050" cy="360040"/>
          </a:xfrm>
          <a:prstGeom prst="roundRect">
            <a:avLst/>
          </a:prstGeom>
          <a:solidFill>
            <a:srgbClr val="A5002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4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 / 2025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9BBB1-F425-BE13-09B3-7E2DF366A74A}"/>
              </a:ext>
            </a:extLst>
          </p:cNvPr>
          <p:cNvSpPr txBox="1"/>
          <p:nvPr/>
        </p:nvSpPr>
        <p:spPr>
          <a:xfrm>
            <a:off x="2570439" y="1298732"/>
            <a:ext cx="499212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CRITICAL THINKING</a:t>
            </a:r>
            <a:endParaRPr lang="ar-J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Buzz In - App on Amazon Appstore">
            <a:extLst>
              <a:ext uri="{FF2B5EF4-FFF2-40B4-BE49-F238E27FC236}">
                <a16:creationId xmlns:a16="http://schemas.microsoft.com/office/drawing/2014/main" id="{2066683D-4D87-4291-A0A9-48ED5F80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43" y="5570424"/>
            <a:ext cx="30575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6DB9F85-18F4-42A4-BB00-23576B6E82D0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98F58AEC-146C-4EC2-9FA2-D3484CDACD61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22">
              <a:extLst>
                <a:ext uri="{FF2B5EF4-FFF2-40B4-BE49-F238E27FC236}">
                  <a16:creationId xmlns:a16="http://schemas.microsoft.com/office/drawing/2014/main" id="{530197DD-D688-4D5E-90AB-FE63D1C72B3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2:00 minutes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4C2AA-0395-4774-B6ED-1D47CAF596F3}"/>
              </a:ext>
            </a:extLst>
          </p:cNvPr>
          <p:cNvSpPr txBox="1"/>
          <p:nvPr/>
        </p:nvSpPr>
        <p:spPr>
          <a:xfrm>
            <a:off x="2911287" y="2415230"/>
            <a:ext cx="70395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Which story’s friendship do you think would be hardest to keep in real life? Why?</a:t>
            </a:r>
          </a:p>
        </p:txBody>
      </p:sp>
      <p:pic>
        <p:nvPicPr>
          <p:cNvPr id="39" name="Picture 2" descr="Think-Pair-Share - Demonstration - YouTube">
            <a:extLst>
              <a:ext uri="{FF2B5EF4-FFF2-40B4-BE49-F238E27FC236}">
                <a16:creationId xmlns:a16="http://schemas.microsoft.com/office/drawing/2014/main" id="{0AFD1041-7198-45E7-937B-50816ADE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21" y="382384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560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  <a:solidFill>
            <a:srgbClr val="A5002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617073" y="266559"/>
              <a:ext cx="1299081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B0D5A-56A0-0C12-576F-8C6F5EE9AD90}"/>
              </a:ext>
            </a:extLst>
          </p:cNvPr>
          <p:cNvSpPr txBox="1"/>
          <p:nvPr/>
        </p:nvSpPr>
        <p:spPr>
          <a:xfrm>
            <a:off x="2395515" y="1243256"/>
            <a:ext cx="24976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ar-J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4077" y="1907004"/>
            <a:ext cx="9044737" cy="2911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When is the International Day of Friendship?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What makes a good friend? 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E762F-401B-4AD0-B2E3-24A0881E4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857" y="4891286"/>
            <a:ext cx="2044000" cy="206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4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0024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44283" y="63068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957" y="5410483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654" y="3009011"/>
            <a:ext cx="1702291" cy="1694725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470934" y="1333480"/>
            <a:ext cx="8737250" cy="14997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assessment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1697A-3FE7-4E22-A506-B1C47B38693F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7560D0A5-2983-4505-A5EB-EFFEC2A331F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22">
              <a:extLst>
                <a:ext uri="{FF2B5EF4-FFF2-40B4-BE49-F238E27FC236}">
                  <a16:creationId xmlns:a16="http://schemas.microsoft.com/office/drawing/2014/main" id="{1EA83663-0423-4BF5-BD41-902FD89F64E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1:30 minute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7A6E01-38EE-4C9C-B8B4-0D1E8D664CF1}"/>
              </a:ext>
            </a:extLst>
          </p:cNvPr>
          <p:cNvSpPr txBox="1"/>
          <p:nvPr/>
        </p:nvSpPr>
        <p:spPr>
          <a:xfrm>
            <a:off x="2823625" y="2956631"/>
            <a:ext cx="57022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does the phrase “ties that bind” most likely mean?</a:t>
            </a:r>
          </a:p>
          <a:p>
            <a:pPr marL="342900" indent="-342900">
              <a:buAutoNum type="alphaLcParenR"/>
            </a:pPr>
            <a:r>
              <a:rPr lang="en-US" dirty="0"/>
              <a:t>Shoes and clothes</a:t>
            </a:r>
          </a:p>
          <a:p>
            <a:pPr marL="342900" indent="-342900">
              <a:buAutoNum type="alphaLcParenR"/>
            </a:pPr>
            <a:r>
              <a:rPr lang="en-US" dirty="0"/>
              <a:t>Relationships and connections</a:t>
            </a:r>
          </a:p>
          <a:p>
            <a:pPr marL="342900" indent="-342900">
              <a:buAutoNum type="alphaLcParenR"/>
            </a:pPr>
            <a:r>
              <a:rPr lang="en-US" dirty="0"/>
              <a:t>Knots in a rope </a:t>
            </a:r>
          </a:p>
          <a:p>
            <a:pPr marL="342900" indent="-342900">
              <a:buAutoNum type="alphaLcParenR"/>
            </a:pPr>
            <a:r>
              <a:rPr lang="en-US" dirty="0"/>
              <a:t>Rules and laws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r>
              <a:rPr lang="en-US" dirty="0"/>
              <a:t>Which of these is an example of a strong friendship?</a:t>
            </a:r>
          </a:p>
          <a:p>
            <a:pPr marL="342900" indent="-342900">
              <a:buAutoNum type="alphaLcParenR"/>
            </a:pPr>
            <a:r>
              <a:rPr lang="en-US" dirty="0"/>
              <a:t>Ignoring someone when they need help</a:t>
            </a:r>
          </a:p>
          <a:p>
            <a:pPr marL="342900" indent="-342900">
              <a:buAutoNum type="alphaLcParenR"/>
            </a:pPr>
            <a:r>
              <a:rPr lang="en-US" dirty="0"/>
              <a:t>Sharing secrets and supporting each other</a:t>
            </a:r>
          </a:p>
          <a:p>
            <a:pPr marL="342900" indent="-342900">
              <a:buAutoNum type="alphaLcParenR"/>
            </a:pPr>
            <a:r>
              <a:rPr lang="en-US" dirty="0"/>
              <a:t>Only talking to someone when you need something</a:t>
            </a:r>
          </a:p>
          <a:p>
            <a:pPr marL="342900" indent="-342900">
              <a:buAutoNum type="alphaLcParenR"/>
            </a:pPr>
            <a:r>
              <a:rPr lang="en-US" dirty="0"/>
              <a:t>Competing to see who is better</a:t>
            </a:r>
          </a:p>
        </p:txBody>
      </p:sp>
    </p:spTree>
    <p:extLst>
      <p:ext uri="{BB962C8B-B14F-4D97-AF65-F5344CB8AC3E}">
        <p14:creationId xmlns:p14="http://schemas.microsoft.com/office/powerpoint/2010/main" val="13283797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0024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44283" y="63068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957" y="5410483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654" y="3009011"/>
            <a:ext cx="1702291" cy="1694725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470934" y="1333480"/>
            <a:ext cx="8737250" cy="14997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assessment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1697A-3FE7-4E22-A506-B1C47B38693F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7560D0A5-2983-4505-A5EB-EFFEC2A331F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22">
              <a:extLst>
                <a:ext uri="{FF2B5EF4-FFF2-40B4-BE49-F238E27FC236}">
                  <a16:creationId xmlns:a16="http://schemas.microsoft.com/office/drawing/2014/main" id="{1EA83663-0423-4BF5-BD41-902FD89F64E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1:30 minute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7A6E01-38EE-4C9C-B8B4-0D1E8D664CF1}"/>
              </a:ext>
            </a:extLst>
          </p:cNvPr>
          <p:cNvSpPr txBox="1"/>
          <p:nvPr/>
        </p:nvSpPr>
        <p:spPr>
          <a:xfrm>
            <a:off x="2823625" y="2956631"/>
            <a:ext cx="570225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person who always expects the best to happen is...</a:t>
            </a:r>
          </a:p>
          <a:p>
            <a:pPr marL="457200" indent="-457200">
              <a:buAutoNum type="alphaLcParenR"/>
            </a:pPr>
            <a:r>
              <a:rPr lang="en-US" sz="2400" dirty="0"/>
              <a:t>pessimistic</a:t>
            </a:r>
            <a:br>
              <a:rPr lang="en-US" sz="2400" dirty="0"/>
            </a:br>
            <a:r>
              <a:rPr lang="en-US" sz="2400" dirty="0"/>
              <a:t>b) realistic</a:t>
            </a:r>
            <a:br>
              <a:rPr lang="en-US" sz="2400" dirty="0"/>
            </a:br>
            <a:r>
              <a:rPr lang="en-US" sz="2400" dirty="0"/>
              <a:t> c) optimistic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74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0024" y="62149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44283" y="63068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957" y="5410483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654" y="3009011"/>
            <a:ext cx="1702291" cy="1694725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470934" y="1333480"/>
            <a:ext cx="8737250" cy="14997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assessment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1697A-3FE7-4E22-A506-B1C47B38693F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9" name="Rounded Rectangle 10">
              <a:extLst>
                <a:ext uri="{FF2B5EF4-FFF2-40B4-BE49-F238E27FC236}">
                  <a16:creationId xmlns:a16="http://schemas.microsoft.com/office/drawing/2014/main" id="{7560D0A5-2983-4505-A5EB-EFFEC2A331F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22">
              <a:extLst>
                <a:ext uri="{FF2B5EF4-FFF2-40B4-BE49-F238E27FC236}">
                  <a16:creationId xmlns:a16="http://schemas.microsoft.com/office/drawing/2014/main" id="{1EA83663-0423-4BF5-BD41-902FD89F64EC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1:30 minute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7A6E01-38EE-4C9C-B8B4-0D1E8D664CF1}"/>
              </a:ext>
            </a:extLst>
          </p:cNvPr>
          <p:cNvSpPr txBox="1"/>
          <p:nvPr/>
        </p:nvSpPr>
        <p:spPr>
          <a:xfrm>
            <a:off x="2823625" y="2956631"/>
            <a:ext cx="570225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Someone described as </a:t>
            </a:r>
            <a:r>
              <a:rPr lang="en-US" sz="2400" i="1" dirty="0"/>
              <a:t>hot-headed</a:t>
            </a:r>
            <a:r>
              <a:rPr lang="en-US" sz="2400" dirty="0"/>
              <a:t> is likely to...</a:t>
            </a:r>
          </a:p>
          <a:p>
            <a:r>
              <a:rPr lang="en-US" sz="2400" dirty="0"/>
              <a:t>a) stay calm during arguments</a:t>
            </a:r>
            <a:br>
              <a:rPr lang="en-US" sz="2400" dirty="0"/>
            </a:br>
            <a:r>
              <a:rPr lang="en-US" sz="2400" dirty="0"/>
              <a:t> b) lose their temper easily</a:t>
            </a:r>
            <a:br>
              <a:rPr lang="en-US" sz="2400" dirty="0"/>
            </a:br>
            <a:r>
              <a:rPr lang="en-US" sz="2400" dirty="0"/>
              <a:t>c) think carefully before reacting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3419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5143" y="2400469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1173" y="539719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2933" y="293020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63330-99E5-148D-7561-68C7902890CA}"/>
              </a:ext>
            </a:extLst>
          </p:cNvPr>
          <p:cNvSpPr txBox="1"/>
          <p:nvPr/>
        </p:nvSpPr>
        <p:spPr>
          <a:xfrm>
            <a:off x="2513349" y="1412857"/>
            <a:ext cx="407033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 Life Application </a:t>
            </a:r>
            <a:endParaRPr lang="ar-J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Random Pick - Apps on Google Play">
            <a:extLst>
              <a:ext uri="{FF2B5EF4-FFF2-40B4-BE49-F238E27FC236}">
                <a16:creationId xmlns:a16="http://schemas.microsoft.com/office/drawing/2014/main" id="{22FD5A0E-8476-4105-A915-A41326783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340" y="5893803"/>
            <a:ext cx="971200" cy="9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A2BD5A1-D98C-4CDA-AA4E-8FB187B37FD7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7683CEF1-8973-4EF6-92D1-CE7E42BB945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22">
              <a:extLst>
                <a:ext uri="{FF2B5EF4-FFF2-40B4-BE49-F238E27FC236}">
                  <a16:creationId xmlns:a16="http://schemas.microsoft.com/office/drawing/2014/main" id="{2761C2C3-26B4-42AC-AEC9-E7E54F7E30ED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</a:t>
              </a:r>
            </a:p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8DECC09-CFA9-4D8A-8969-1A2EC86FD75D}"/>
              </a:ext>
            </a:extLst>
          </p:cNvPr>
          <p:cNvSpPr txBox="1"/>
          <p:nvPr/>
        </p:nvSpPr>
        <p:spPr>
          <a:xfrm>
            <a:off x="2513349" y="2745584"/>
            <a:ext cx="5122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How do these pictures relate to our lesson title?</a:t>
            </a:r>
            <a:endParaRPr lang="en-US" dirty="0"/>
          </a:p>
        </p:txBody>
      </p:sp>
      <p:pic>
        <p:nvPicPr>
          <p:cNvPr id="1026" name="Picture 2" descr="Strengthening Relationships Between ...">
            <a:extLst>
              <a:ext uri="{FF2B5EF4-FFF2-40B4-BE49-F238E27FC236}">
                <a16:creationId xmlns:a16="http://schemas.microsoft.com/office/drawing/2014/main" id="{D84D96AD-BCC9-49CF-81DE-A723D6648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39" y="174613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ching kids how to make friends at school">
            <a:extLst>
              <a:ext uri="{FF2B5EF4-FFF2-40B4-BE49-F238E27FC236}">
                <a16:creationId xmlns:a16="http://schemas.microsoft.com/office/drawing/2014/main" id="{4AA026CF-171B-4BC4-899C-DC9FBC5EC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14" y="361425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 Ways To Support Your Work Colleagues">
            <a:extLst>
              <a:ext uri="{FF2B5EF4-FFF2-40B4-BE49-F238E27FC236}">
                <a16:creationId xmlns:a16="http://schemas.microsoft.com/office/drawing/2014/main" id="{CE64C7A9-06E2-45F4-AD4F-EECAD826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00" y="5202108"/>
            <a:ext cx="2628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1259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505" y="3338051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5730" y="3802341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9644" y="543120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98062" y="112653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Reading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  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A9AF01-4ECD-4264-B1D0-B62D54423016}"/>
              </a:ext>
            </a:extLst>
          </p:cNvPr>
          <p:cNvGrpSpPr/>
          <p:nvPr/>
        </p:nvGrpSpPr>
        <p:grpSpPr>
          <a:xfrm>
            <a:off x="10641488" y="1179783"/>
            <a:ext cx="1272708" cy="716434"/>
            <a:chOff x="7446246" y="205862"/>
            <a:chExt cx="1558862" cy="691058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D20C3485-692D-4596-BD90-3D44BB619E4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22">
              <a:extLst>
                <a:ext uri="{FF2B5EF4-FFF2-40B4-BE49-F238E27FC236}">
                  <a16:creationId xmlns:a16="http://schemas.microsoft.com/office/drawing/2014/main" id="{4089907C-BA24-4440-ABB1-B3DB05858668}"/>
                </a:ext>
              </a:extLst>
            </p:cNvPr>
            <p:cNvSpPr/>
            <p:nvPr/>
          </p:nvSpPr>
          <p:spPr>
            <a:xfrm>
              <a:off x="7569130" y="277496"/>
              <a:ext cx="1435978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4:00 minutes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6EA83CE-1C94-46D8-8CAE-EC676F653049}"/>
              </a:ext>
            </a:extLst>
          </p:cNvPr>
          <p:cNvSpPr txBox="1"/>
          <p:nvPr/>
        </p:nvSpPr>
        <p:spPr>
          <a:xfrm>
            <a:off x="2765971" y="1446350"/>
            <a:ext cx="614895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3200" b="1" dirty="0">
              <a:latin typeface="AvenirLTPro-Book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Read the friendship quotes carefully.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LTPro-Book"/>
              </a:rPr>
              <a:t>W</a:t>
            </a:r>
            <a:r>
              <a:rPr lang="en-US" sz="2400" b="1" i="0" u="none" strike="noStrike" baseline="0" dirty="0">
                <a:latin typeface="AvenirLTPro-Book"/>
              </a:rPr>
              <a:t>hich quote you like best and why?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Use a drawing to show what the quote means. Be creative and think about how the idea can be shown in a picture.”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1EEAF-2C82-438E-9756-7858F6A3C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795" y="2022679"/>
            <a:ext cx="2963614" cy="4504456"/>
          </a:xfrm>
          <a:prstGeom prst="rect">
            <a:avLst/>
          </a:prstGeom>
        </p:spPr>
      </p:pic>
      <p:pic>
        <p:nvPicPr>
          <p:cNvPr id="38" name="Picture 2" descr="Think-Pair-Share - Demonstration - YouTube">
            <a:extLst>
              <a:ext uri="{FF2B5EF4-FFF2-40B4-BE49-F238E27FC236}">
                <a16:creationId xmlns:a16="http://schemas.microsoft.com/office/drawing/2014/main" id="{0C0F993F-4386-4324-850D-D999599B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02" y="481112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23410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d3d12-a688-4a65-9735-5d5242335cee">
      <Terms xmlns="http://schemas.microsoft.com/office/infopath/2007/PartnerControls"/>
    </lcf76f155ced4ddcb4097134ff3c332f>
    <TaxCatchAll xmlns="3e03e693-6f57-4a0f-8762-2487ed846c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D5A634654594FBBFFA6A58C1B7A05" ma:contentTypeVersion="14" ma:contentTypeDescription="Create a new document." ma:contentTypeScope="" ma:versionID="6b2dea2e8b93c79cf5ca688f69d4c3ec">
  <xsd:schema xmlns:xsd="http://www.w3.org/2001/XMLSchema" xmlns:xs="http://www.w3.org/2001/XMLSchema" xmlns:p="http://schemas.microsoft.com/office/2006/metadata/properties" xmlns:ns2="0b7d3d12-a688-4a65-9735-5d5242335cee" xmlns:ns3="3e03e693-6f57-4a0f-8762-2487ed846c1c" targetNamespace="http://schemas.microsoft.com/office/2006/metadata/properties" ma:root="true" ma:fieldsID="21fb15d1cb0a07f67bc2296c58cdc3ae" ns2:_="" ns3:_="">
    <xsd:import namespace="0b7d3d12-a688-4a65-9735-5d5242335cee"/>
    <xsd:import namespace="3e03e693-6f57-4a0f-8762-2487ed846c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d3d12-a688-4a65-9735-5d5242335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3e693-6f57-4a0f-8762-2487ed846c1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24593b5-bb6d-4ace-b8b0-595ce26c6980}" ma:internalName="TaxCatchAll" ma:showField="CatchAllData" ma:web="3e03e693-6f57-4a0f-8762-2487ed846c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CA98A1-0750-4C2A-BC0B-E63D3C9E5312}">
  <ds:schemaRefs>
    <ds:schemaRef ds:uri="http://purl.org/dc/dcmitype/"/>
    <ds:schemaRef ds:uri="3e03e693-6f57-4a0f-8762-2487ed846c1c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0b7d3d12-a688-4a65-9735-5d5242335ce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B484AB9-91A3-4ECC-A251-BF60DD7BB7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d3d12-a688-4a65-9735-5d5242335cee"/>
    <ds:schemaRef ds:uri="3e03e693-6f57-4a0f-8762-2487ed846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035470-EF83-42A2-B100-3741CE9E0B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5476</TotalTime>
  <Words>2611</Words>
  <Application>Microsoft Office PowerPoint</Application>
  <PresentationFormat>Widescreen</PresentationFormat>
  <Paragraphs>533</Paragraphs>
  <Slides>34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Adobe Arabic</vt:lpstr>
      <vt:lpstr>Arial</vt:lpstr>
      <vt:lpstr>AvenirLTPro-Book</vt:lpstr>
      <vt:lpstr>Calibri</vt:lpstr>
      <vt:lpstr>Calibri Light</vt:lpstr>
      <vt:lpstr>HelveticaNeueLT Arabic 45 Light</vt:lpstr>
      <vt:lpstr>HelveticaNeueLT Arabic 55 Roman</vt:lpstr>
      <vt:lpstr>Inter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ibrahim hussein</cp:lastModifiedBy>
  <cp:revision>384</cp:revision>
  <dcterms:created xsi:type="dcterms:W3CDTF">2019-06-13T08:00:41Z</dcterms:created>
  <dcterms:modified xsi:type="dcterms:W3CDTF">2025-10-26T17:12:34Z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0x0101005FCD5A634654594FBBFFA6A58C1B7A05</vt:lpwstr>
  </property>
  <property fmtid="{D5CDD505-2E9C-101B-9397-08002B2CF9AE}" pid="3" name="MediaServiceImageTags">
    <vt:lpwstr/>
  </property>
</Properties>
</file>