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75" r:id="rId7"/>
    <p:sldId id="515" r:id="rId8"/>
    <p:sldId id="516" r:id="rId9"/>
    <p:sldId id="517" r:id="rId10"/>
    <p:sldId id="518" r:id="rId11"/>
    <p:sldId id="276" r:id="rId12"/>
    <p:sldId id="519" r:id="rId13"/>
    <p:sldId id="520" r:id="rId14"/>
    <p:sldId id="521" r:id="rId15"/>
    <p:sldId id="277" r:id="rId16"/>
    <p:sldId id="288" r:id="rId17"/>
    <p:sldId id="525" r:id="rId18"/>
    <p:sldId id="287" r:id="rId19"/>
    <p:sldId id="278" r:id="rId20"/>
    <p:sldId id="281" r:id="rId21"/>
    <p:sldId id="524" r:id="rId22"/>
    <p:sldId id="283" r:id="rId23"/>
    <p:sldId id="411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0033"/>
    <a:srgbClr val="990099"/>
    <a:srgbClr val="009900"/>
    <a:srgbClr val="800000"/>
    <a:srgbClr val="9900CC"/>
    <a:srgbClr val="CC9900"/>
    <a:srgbClr val="3333FF"/>
    <a:srgbClr val="CCCC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FAED53-CCA5-E7A5-1D51-BE8F77D8417A}" v="4" dt="2025-08-28T08:20:31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97" d="100"/>
          <a:sy n="97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ra Abdelkhalek" userId="S::esraabdelkhalek@islamic-ec.edu.jo::05fb115b-106f-4b77-8da8-1c9e38e3a932" providerId="AD" clId="Web-{7BFAED53-CCA5-E7A5-1D51-BE8F77D8417A}"/>
    <pc:docChg chg="modSld">
      <pc:chgData name="Esra Abdelkhalek" userId="S::esraabdelkhalek@islamic-ec.edu.jo::05fb115b-106f-4b77-8da8-1c9e38e3a932" providerId="AD" clId="Web-{7BFAED53-CCA5-E7A5-1D51-BE8F77D8417A}" dt="2025-08-28T08:20:31.847" v="1" actId="20577"/>
      <pc:docMkLst>
        <pc:docMk/>
      </pc:docMkLst>
      <pc:sldChg chg="modSp">
        <pc:chgData name="Esra Abdelkhalek" userId="S::esraabdelkhalek@islamic-ec.edu.jo::05fb115b-106f-4b77-8da8-1c9e38e3a932" providerId="AD" clId="Web-{7BFAED53-CCA5-E7A5-1D51-BE8F77D8417A}" dt="2025-08-28T08:20:31.847" v="1" actId="20577"/>
        <pc:sldMkLst>
          <pc:docMk/>
          <pc:sldMk cId="836914826" sldId="275"/>
        </pc:sldMkLst>
        <pc:spChg chg="mod">
          <ac:chgData name="Esra Abdelkhalek" userId="S::esraabdelkhalek@islamic-ec.edu.jo::05fb115b-106f-4b77-8da8-1c9e38e3a932" providerId="AD" clId="Web-{7BFAED53-CCA5-E7A5-1D51-BE8F77D8417A}" dt="2025-08-28T08:20:31.847" v="1" actId="20577"/>
          <ac:spMkLst>
            <pc:docMk/>
            <pc:sldMk cId="836914826" sldId="275"/>
            <ac:spMk id="2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Unit: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1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Lesson: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Vocabulary Lesson #1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Subject: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Being friends 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Grade: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10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A6C77D-3E16-4D9C-81CF-6AC6960BB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649" y="1638300"/>
            <a:ext cx="8382164" cy="43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8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BDBC8-27F2-4BCC-AAEA-0641E3CD3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" y="872490"/>
            <a:ext cx="8208645" cy="39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47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8218" y="1000579"/>
            <a:ext cx="8135353" cy="14972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PRESENTATION: Listen to the audio, answer the exercise solo, then discuss your answers with your shoulder partner </a:t>
            </a:r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640D14-F75A-4E83-A933-7C2BEA89433C}"/>
              </a:ext>
            </a:extLst>
          </p:cNvPr>
          <p:cNvSpPr/>
          <p:nvPr/>
        </p:nvSpPr>
        <p:spPr>
          <a:xfrm>
            <a:off x="2833600" y="2800123"/>
            <a:ext cx="62111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Unprejudiced: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Obstinate: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Irreverent: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Considerate: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 to earth: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Faithful:</a:t>
            </a:r>
          </a:p>
        </p:txBody>
      </p:sp>
      <p:pic>
        <p:nvPicPr>
          <p:cNvPr id="3" name="FocusSB5_2ed_1.2">
            <a:hlinkClick r:id="" action="ppaction://media"/>
            <a:extLst>
              <a:ext uri="{FF2B5EF4-FFF2-40B4-BE49-F238E27FC236}">
                <a16:creationId xmlns:a16="http://schemas.microsoft.com/office/drawing/2014/main" id="{73C33E71-C6FB-4405-998D-7487CDA7A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7008" y="3270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8218" y="1000579"/>
            <a:ext cx="8135353" cy="727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Feedback: Check your answers </a:t>
            </a:r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640D14-F75A-4E83-A933-7C2BEA89433C}"/>
              </a:ext>
            </a:extLst>
          </p:cNvPr>
          <p:cNvSpPr/>
          <p:nvPr/>
        </p:nvSpPr>
        <p:spPr>
          <a:xfrm>
            <a:off x="3330313" y="2259731"/>
            <a:ext cx="62111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Unprejudiced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/>
              <a:t>tolerant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Obstinate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/>
              <a:t>stubborn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/>
              <a:t>quick-witted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Irreverent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/>
              <a:t>disrespectful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/>
              <a:t>thoughtful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 to earth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/>
              <a:t>practical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Faithful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/>
              <a:t>loyal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8441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gle Search Tips for Translators ...">
            <a:extLst>
              <a:ext uri="{FF2B5EF4-FFF2-40B4-BE49-F238E27FC236}">
                <a16:creationId xmlns:a16="http://schemas.microsoft.com/office/drawing/2014/main" id="{F1DD040E-A9F8-461D-B5BD-CED72E4E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71" y="629143"/>
            <a:ext cx="4690327" cy="33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5CB89-7EA0-4FEA-8F5C-A5E28E1DDDA7}"/>
              </a:ext>
            </a:extLst>
          </p:cNvPr>
          <p:cNvSpPr txBox="1"/>
          <p:nvPr/>
        </p:nvSpPr>
        <p:spPr>
          <a:xfrm>
            <a:off x="772510" y="874986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Look up synonyms for unprejudiced</a:t>
            </a:r>
          </a:p>
        </p:txBody>
      </p:sp>
    </p:spTree>
    <p:extLst>
      <p:ext uri="{BB962C8B-B14F-4D97-AF65-F5344CB8AC3E}">
        <p14:creationId xmlns:p14="http://schemas.microsoft.com/office/powerpoint/2010/main" val="374809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8218" y="1000579"/>
            <a:ext cx="8032307" cy="6642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PRESENTATION: Match the word with the best image (Think- Pair- share</a:t>
            </a:r>
            <a:endParaRPr lang="ar-JO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640D14-F75A-4E83-A933-7C2BEA89433C}"/>
              </a:ext>
            </a:extLst>
          </p:cNvPr>
          <p:cNvSpPr/>
          <p:nvPr/>
        </p:nvSpPr>
        <p:spPr>
          <a:xfrm>
            <a:off x="2463755" y="1918963"/>
            <a:ext cx="621116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unprejudiced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obstinate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irreverent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 to earth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faithful</a:t>
            </a:r>
          </a:p>
        </p:txBody>
      </p:sp>
      <p:pic>
        <p:nvPicPr>
          <p:cNvPr id="1029" name="Picture 5" descr="alamy.com/stock-photo/to...">
            <a:extLst>
              <a:ext uri="{FF2B5EF4-FFF2-40B4-BE49-F238E27FC236}">
                <a16:creationId xmlns:a16="http://schemas.microsoft.com/office/drawing/2014/main" id="{AC687DFA-4FB3-438C-A49D-AD0A42FCE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b="36344"/>
          <a:stretch/>
        </p:blipFill>
        <p:spPr bwMode="auto">
          <a:xfrm>
            <a:off x="9550281" y="3444416"/>
            <a:ext cx="2687145" cy="169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reamstime.com/illustrat...">
            <a:extLst>
              <a:ext uri="{FF2B5EF4-FFF2-40B4-BE49-F238E27FC236}">
                <a16:creationId xmlns:a16="http://schemas.microsoft.com/office/drawing/2014/main" id="{D5CC68AE-3D8A-4505-AAD2-B375CF08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483" y="1853916"/>
            <a:ext cx="2223983" cy="18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Sharp Mind : Proven ways to get Sharp mind - MANTHANHUB">
            <a:extLst>
              <a:ext uri="{FF2B5EF4-FFF2-40B4-BE49-F238E27FC236}">
                <a16:creationId xmlns:a16="http://schemas.microsoft.com/office/drawing/2014/main" id="{6CB6D9A4-4895-4EA8-B9FB-D4B290F5F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r="8060" b="13582"/>
          <a:stretch/>
        </p:blipFill>
        <p:spPr bwMode="auto">
          <a:xfrm>
            <a:off x="9801667" y="5174408"/>
            <a:ext cx="2341548" cy="16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PT - Tone Powerpoint PowerPoint Presentation, free download - ID:2722337">
            <a:extLst>
              <a:ext uri="{FF2B5EF4-FFF2-40B4-BE49-F238E27FC236}">
                <a16:creationId xmlns:a16="http://schemas.microsoft.com/office/drawing/2014/main" id="{50D0B58B-5A00-4653-9F7A-1AB2FEADB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7" t="47778" r="33910" b="4824"/>
          <a:stretch/>
        </p:blipFill>
        <p:spPr bwMode="auto">
          <a:xfrm>
            <a:off x="7090309" y="1779246"/>
            <a:ext cx="2219012" cy="25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Free Considerate Cliparts, Download Free Considerate Cliparts png ...">
            <a:extLst>
              <a:ext uri="{FF2B5EF4-FFF2-40B4-BE49-F238E27FC236}">
                <a16:creationId xmlns:a16="http://schemas.microsoft.com/office/drawing/2014/main" id="{7C3CD9F7-2656-4117-8796-5ABCEE14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787" y="1918963"/>
            <a:ext cx="2020994" cy="232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2000+ Free Science Clipart Images">
            <a:extLst>
              <a:ext uri="{FF2B5EF4-FFF2-40B4-BE49-F238E27FC236}">
                <a16:creationId xmlns:a16="http://schemas.microsoft.com/office/drawing/2014/main" id="{D05FA50B-D948-4106-BE1B-440A515C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08" y="4525670"/>
            <a:ext cx="2637692" cy="21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Man faithful clipart - Clipground">
            <a:extLst>
              <a:ext uri="{FF2B5EF4-FFF2-40B4-BE49-F238E27FC236}">
                <a16:creationId xmlns:a16="http://schemas.microsoft.com/office/drawing/2014/main" id="{D400D954-F348-4F72-8685-CA2494C75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75" y="4604833"/>
            <a:ext cx="1858585" cy="185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50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7288982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endParaRPr lang="ar-SA" sz="2000" b="1" dirty="0">
              <a:solidFill>
                <a:srgbClr val="FFC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B8A67FA-39F8-9A13-0253-8533DEF97EE7}"/>
              </a:ext>
            </a:extLst>
          </p:cNvPr>
          <p:cNvSpPr/>
          <p:nvPr/>
        </p:nvSpPr>
        <p:spPr>
          <a:xfrm>
            <a:off x="10808243" y="637603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pic>
        <p:nvPicPr>
          <p:cNvPr id="4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C4EE292-BF6C-2A8C-9B40-B46A01CCF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59F26-BC1E-4208-9821-898EAD6F1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1391" y="1537999"/>
            <a:ext cx="7370726" cy="4922768"/>
          </a:xfrm>
          <a:prstGeom prst="rect">
            <a:avLst/>
          </a:prstGeom>
        </p:spPr>
      </p:pic>
      <p:pic>
        <p:nvPicPr>
          <p:cNvPr id="2050" name="Picture 2" descr="Rally Coach -- Kagan Strategy ...">
            <a:extLst>
              <a:ext uri="{FF2B5EF4-FFF2-40B4-BE49-F238E27FC236}">
                <a16:creationId xmlns:a16="http://schemas.microsoft.com/office/drawing/2014/main" id="{4E5238D1-AD13-42F8-B353-23ADD0D1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274" y="3380165"/>
            <a:ext cx="23812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10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2F458-1CC8-EED3-D804-BFCB736F4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0DFBA4-AE87-F038-1E1C-D3516F6FA7EE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95A8B18-6157-3AEB-2E40-5EA5DF07AB1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402BAF0-7B66-D5E1-0219-598AAC5FF755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DC222A7-7F88-44A9-B019-49AC8C735F27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4715E3-D37E-8250-2750-91EFF54910B2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D11F452-C08C-AF99-DB3A-D3EB9DA958E7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B13FC71-1C4E-CDFE-891A-5E51A4A4EB8E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E69D924-A4F0-46D3-DD4F-9A17124A129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B93928-0A76-EF43-622C-9731A49A6375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F4F260-CB99-A275-2FE2-19BA305FD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71C2C0E-3EA6-08CE-B04F-516AD4767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16D693-1908-6BC9-0B50-EA69F6BA2D14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6E5D4DB-EB96-2B9A-0F0B-DD2277F76C9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FD1D3A1-CADA-6065-A7CC-470DF5833477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E2FE617-0CD7-163A-5E3A-E8F92199F798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BA540E9-3368-098F-B252-189297F74E6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E0F73F6-9CA3-718D-3A01-7D72A00CBC18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342B780B-39DA-BDD6-00AF-E27669BA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12384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CFDE842F-E415-8F71-C7DD-6072A0DFD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4451" y="2083359"/>
            <a:ext cx="1652406" cy="929478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596" y="1413132"/>
            <a:ext cx="8074218" cy="4710710"/>
          </a:xfrm>
          <a:prstGeom prst="rect">
            <a:avLst/>
          </a:prstGeom>
        </p:spPr>
      </p:pic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3128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2F458-1CC8-EED3-D804-BFCB736F4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0DFBA4-AE87-F038-1E1C-D3516F6FA7EE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95A8B18-6157-3AEB-2E40-5EA5DF07AB1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402BAF0-7B66-D5E1-0219-598AAC5FF755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DC222A7-7F88-44A9-B019-49AC8C735F27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4715E3-D37E-8250-2750-91EFF54910B2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D11F452-C08C-AF99-DB3A-D3EB9DA958E7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B13FC71-1C4E-CDFE-891A-5E51A4A4EB8E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E69D924-A4F0-46D3-DD4F-9A17124A129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B93928-0A76-EF43-622C-9731A49A6375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F4F260-CB99-A275-2FE2-19BA305FD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71C2C0E-3EA6-08CE-B04F-516AD4767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16D693-1908-6BC9-0B50-EA69F6BA2D14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6E5D4DB-EB96-2B9A-0F0B-DD2277F76C9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FD1D3A1-CADA-6065-A7CC-470DF5833477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E2FE617-0CD7-163A-5E3A-E8F92199F798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BA540E9-3368-098F-B252-189297F74E6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E0F73F6-9CA3-718D-3A01-7D72A00CBC18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342B780B-39DA-BDD6-00AF-E27669BA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12384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CFDE842F-E415-8F71-C7DD-6072A0DFD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4451" y="2083359"/>
            <a:ext cx="1652406" cy="929478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id="{215580A0-DE79-4196-9899-CBB9BD249A77}"/>
              </a:ext>
            </a:extLst>
          </p:cNvPr>
          <p:cNvSpPr/>
          <p:nvPr/>
        </p:nvSpPr>
        <p:spPr>
          <a:xfrm>
            <a:off x="2828353" y="150425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BF16D4-775E-46B8-B3A6-5F284DEA3CBA}"/>
              </a:ext>
            </a:extLst>
          </p:cNvPr>
          <p:cNvSpPr txBox="1"/>
          <p:nvPr/>
        </p:nvSpPr>
        <p:spPr>
          <a:xfrm>
            <a:off x="3013710" y="3244334"/>
            <a:ext cx="61493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Who in your family is </a:t>
            </a:r>
            <a:r>
              <a:rPr lang="en-US" sz="4000" b="1" dirty="0"/>
              <a:t>down-to-earth</a:t>
            </a:r>
            <a:r>
              <a:rPr lang="en-US" sz="4000" dirty="0"/>
              <a:t>? Who is sharp? Why?”</a:t>
            </a:r>
          </a:p>
        </p:txBody>
      </p:sp>
    </p:spTree>
    <p:extLst>
      <p:ext uri="{BB962C8B-B14F-4D97-AF65-F5344CB8AC3E}">
        <p14:creationId xmlns:p14="http://schemas.microsoft.com/office/powerpoint/2010/main" val="2745327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A952F-E5F8-1EF6-4B69-55DB5F981BF0}"/>
              </a:ext>
            </a:extLst>
          </p:cNvPr>
          <p:cNvSpPr txBox="1"/>
          <p:nvPr/>
        </p:nvSpPr>
        <p:spPr>
          <a:xfrm>
            <a:off x="2830874" y="1275444"/>
            <a:ext cx="7243847" cy="33239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C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CRITICAL THINKING: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chemeClr val="tx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Why might leaders need to be both “sharp” and “down-to-earth”?</a:t>
            </a:r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10" y="4730597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687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8058799" cy="30162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OBJECTIVES:</a:t>
            </a:r>
          </a:p>
          <a:p>
            <a:pPr algn="l"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1. To identify the meanings of the new words </a:t>
            </a:r>
          </a:p>
          <a:p>
            <a:pPr algn="l"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2. To use the words in meaningful context </a:t>
            </a:r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04:00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5/ 2025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5545" y="1372997"/>
            <a:ext cx="32151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Differentiation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86485" y="2618726"/>
            <a:ext cx="3947115" cy="112147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Students 1+2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243077" y="2618726"/>
            <a:ext cx="3947115" cy="112147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Students 3+4 </a:t>
            </a: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586355" y="3915410"/>
            <a:ext cx="3888740" cy="27336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Put the following words in sentences and write them in your notebook.</a:t>
            </a:r>
          </a:p>
          <a:p>
            <a:pPr algn="ctr"/>
            <a:r>
              <a:rPr lang="en-US" sz="2400" b="1" dirty="0">
                <a:highlight>
                  <a:srgbClr val="FFFF00"/>
                </a:highlight>
              </a:rPr>
              <a:t>sharp </a:t>
            </a:r>
          </a:p>
          <a:p>
            <a:pPr algn="ctr"/>
            <a:r>
              <a:rPr lang="en-US" sz="2400" b="1" dirty="0">
                <a:highlight>
                  <a:srgbClr val="FFFF00"/>
                </a:highlight>
              </a:rPr>
              <a:t>Considerate</a:t>
            </a:r>
          </a:p>
          <a:p>
            <a:pPr algn="ctr"/>
            <a:r>
              <a:rPr lang="en-US" sz="2400" b="1" dirty="0">
                <a:highlight>
                  <a:srgbClr val="FFFF00"/>
                </a:highlight>
              </a:rPr>
              <a:t>obstinate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  <p:sp>
        <p:nvSpPr>
          <p:cNvPr id="7" name="Rectangles 6"/>
          <p:cNvSpPr/>
          <p:nvPr/>
        </p:nvSpPr>
        <p:spPr>
          <a:xfrm>
            <a:off x="7242810" y="3989070"/>
            <a:ext cx="3888740" cy="27336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Write a short paragraph using the words</a:t>
            </a:r>
          </a:p>
          <a:p>
            <a:pPr algn="ctr"/>
            <a:r>
              <a:rPr lang="en-US" sz="2400" b="1" dirty="0">
                <a:highlight>
                  <a:srgbClr val="FFFF00"/>
                </a:highlight>
              </a:rPr>
              <a:t>Unprejudiced </a:t>
            </a:r>
            <a:endParaRPr lang="en-US" sz="2400" b="1" dirty="0"/>
          </a:p>
          <a:p>
            <a:pPr algn="ctr"/>
            <a:r>
              <a:rPr lang="en-US" sz="2400" b="1" dirty="0">
                <a:highlight>
                  <a:srgbClr val="FFFF00"/>
                </a:highlight>
              </a:rPr>
              <a:t>Down-to-earth</a:t>
            </a:r>
          </a:p>
          <a:p>
            <a:pPr algn="ctr"/>
            <a:r>
              <a:rPr lang="en-US" sz="2400" b="1" dirty="0">
                <a:highlight>
                  <a:srgbClr val="FFFF00"/>
                </a:highlight>
              </a:rPr>
              <a:t>Obstinate</a:t>
            </a:r>
          </a:p>
          <a:p>
            <a:pPr algn="ctr"/>
            <a:r>
              <a:rPr lang="en-US" sz="2400" b="1">
                <a:highlight>
                  <a:srgbClr val="FFFF00"/>
                </a:highlight>
              </a:rPr>
              <a:t>sharp 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33" name="Rounded Rectangle 43">
            <a:extLst>
              <a:ext uri="{FF2B5EF4-FFF2-40B4-BE49-F238E27FC236}">
                <a16:creationId xmlns:a16="http://schemas.microsoft.com/office/drawing/2014/main" id="{F00C2BF3-3165-4FC7-AA50-C776672F76CB}"/>
              </a:ext>
            </a:extLst>
          </p:cNvPr>
          <p:cNvSpPr/>
          <p:nvPr/>
        </p:nvSpPr>
        <p:spPr>
          <a:xfrm>
            <a:off x="6385897" y="14470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650B-CC92-660F-2EB0-F3E99F86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05FF6CE-BE19-1142-A7E0-7A3CE291352F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358A6F-D7A5-8D7B-B523-E11595F9E08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2276A7-455B-49E2-84F4-7711C60D1DF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5763235-FC9E-9BF2-F67B-E8157405A85E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9E197F-0847-E928-B77E-D7E40873F5F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36DB3A9-8B9D-6DB7-3BCB-DC25AE883956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B734BE-0A04-CBE9-E80F-A3858297834B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A0B5D96-6E53-DA43-9E9D-20ECB3E0ED36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B998E-7F3E-89D0-F6D9-40EAA06D5344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96CB5A9-D3F9-10BA-EE45-CA7FB95F6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2558835-0393-D5C3-594F-316725D57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B773E1-3877-F715-5A98-3E19910A5E35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B80DC1A-DEDF-7491-8061-89109C94AEF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B6B7A5B-6409-360B-D21C-400B374A38C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 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0479545-AC00-1A67-4C77-098EB734245B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BB2EB-7A8F-C4D0-5D18-EBF6B6169F13}"/>
              </a:ext>
            </a:extLst>
          </p:cNvPr>
          <p:cNvSpPr txBox="1"/>
          <p:nvPr/>
        </p:nvSpPr>
        <p:spPr>
          <a:xfrm>
            <a:off x="2830874" y="1275444"/>
            <a:ext cx="6983387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EXIT TICKET:</a:t>
            </a:r>
          </a:p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Individually, write three sentences using any three of the listed words describing your best friend. </a:t>
            </a:r>
            <a:endParaRPr lang="ar-SA" sz="2000" b="1" dirty="0">
              <a:solidFill>
                <a:srgbClr val="800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70333DB-9830-83DA-24A0-85B4652C0DE2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6FBE9AB-089C-FE2C-40F9-5486A6D9D813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146" name="Picture 2" descr="Emoji exit ticket by Ms Fayes pretty little ones | TPT">
            <a:extLst>
              <a:ext uri="{FF2B5EF4-FFF2-40B4-BE49-F238E27FC236}">
                <a16:creationId xmlns:a16="http://schemas.microsoft.com/office/drawing/2014/main" id="{D27BD85F-161C-9BE0-FF7C-A88085EA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31" y="5560154"/>
            <a:ext cx="1593094" cy="10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5AEDFDEE-2A41-76EA-43F5-74EB9E393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6118" y="2077807"/>
            <a:ext cx="1652406" cy="92947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794944E-9F23-B2B6-8569-9048437B393F}"/>
              </a:ext>
            </a:extLst>
          </p:cNvPr>
          <p:cNvSpPr/>
          <p:nvPr/>
        </p:nvSpPr>
        <p:spPr>
          <a:xfrm>
            <a:off x="10343075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3F8DB-2F82-E335-7DE2-2D4481F35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4687" y="3708070"/>
            <a:ext cx="4147127" cy="29353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667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6897371" cy="3939540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  <a:r>
              <a:rPr lang="en-US" sz="2000" b="1" dirty="0">
                <a:solidFill>
                  <a:srgbClr val="92D05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WARM UP: jot your thoughts</a:t>
            </a:r>
          </a:p>
          <a:p>
            <a:pPr algn="l">
              <a:lnSpc>
                <a:spcPct val="250000"/>
              </a:lnSpc>
            </a:pPr>
            <a:r>
              <a:rPr lang="en-US" sz="36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Personality adjectives</a:t>
            </a:r>
          </a:p>
          <a:p>
            <a:pPr algn="l">
              <a:lnSpc>
                <a:spcPct val="250000"/>
              </a:lnSpc>
            </a:pPr>
            <a:endParaRPr lang="en-US" sz="2000" b="1" dirty="0">
              <a:solidFill>
                <a:srgbClr val="92D05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098" name="Picture 2" descr="Shared reading - Miss Harris' Year 6 ...">
            <a:extLst>
              <a:ext uri="{FF2B5EF4-FFF2-40B4-BE49-F238E27FC236}">
                <a16:creationId xmlns:a16="http://schemas.microsoft.com/office/drawing/2014/main" id="{56825F76-32E4-4C8A-9412-3F25FB6B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79" y="3613900"/>
            <a:ext cx="4955241" cy="27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91482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UNIT:4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 </a:t>
            </a:r>
            <a:endParaRPr lang="ar-JO" sz="1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5/ 2025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884" y="5502852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059" y="2104180"/>
            <a:ext cx="2661469" cy="2649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0521" y="1669974"/>
            <a:ext cx="61535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Which word doesn’t have the same meaning of </a:t>
            </a:r>
            <a:r>
              <a:rPr lang="en-US" sz="3600" i="1" dirty="0"/>
              <a:t>“down-to-earth”</a:t>
            </a:r>
            <a:r>
              <a:rPr lang="en-US" sz="3600" dirty="0"/>
              <a:t> :</a:t>
            </a:r>
            <a:br>
              <a:rPr lang="en-US" sz="3600" dirty="0"/>
            </a:br>
            <a:r>
              <a:rPr lang="en-US" sz="3600" dirty="0"/>
              <a:t>a) Practical</a:t>
            </a:r>
            <a:br>
              <a:rPr lang="en-US" sz="3600" dirty="0"/>
            </a:br>
            <a:r>
              <a:rPr lang="en-US" sz="3600" dirty="0"/>
              <a:t>b) realistic</a:t>
            </a:r>
            <a:br>
              <a:rPr lang="en-US" sz="3600" dirty="0"/>
            </a:br>
            <a:r>
              <a:rPr lang="en-US" sz="3600" dirty="0"/>
              <a:t>c) Arrogant</a:t>
            </a:r>
            <a:endParaRPr lang="en-US" sz="3600" dirty="0">
              <a:highlight>
                <a:srgbClr val="FFFF00"/>
              </a:highlight>
            </a:endParaRPr>
          </a:p>
          <a:p>
            <a:br>
              <a:rPr lang="en-US" sz="3600" dirty="0">
                <a:highlight>
                  <a:srgbClr val="FFFF00"/>
                </a:highlight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23781" y="1272799"/>
            <a:ext cx="1261271" cy="716434"/>
            <a:chOff x="7446246" y="205862"/>
            <a:chExt cx="1544854" cy="691058"/>
          </a:xfrm>
        </p:grpSpPr>
        <p:sp>
          <p:nvSpPr>
            <p:cNvPr id="7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22"/>
            <p:cNvSpPr/>
            <p:nvPr/>
          </p:nvSpPr>
          <p:spPr>
            <a:xfrm>
              <a:off x="7617073" y="266559"/>
              <a:ext cx="1299081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UNIT:4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 </a:t>
            </a:r>
            <a:endParaRPr lang="ar-JO" sz="1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5/ 2025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531" y="5256180"/>
            <a:ext cx="1687042" cy="1679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0520" y="1669974"/>
            <a:ext cx="893052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Which sentence uses </a:t>
            </a:r>
            <a:r>
              <a:rPr lang="en-US" sz="3600" i="1" dirty="0">
                <a:highlight>
                  <a:srgbClr val="FFFF00"/>
                </a:highlight>
              </a:rPr>
              <a:t>“considerate”</a:t>
            </a:r>
            <a:r>
              <a:rPr lang="en-US" sz="3600" dirty="0">
                <a:highlight>
                  <a:srgbClr val="FFFF00"/>
                </a:highlight>
              </a:rPr>
              <a:t> correctly?</a:t>
            </a:r>
            <a:br>
              <a:rPr lang="en-US" sz="3600" dirty="0">
                <a:highlight>
                  <a:srgbClr val="FFFF00"/>
                </a:highlight>
              </a:rPr>
            </a:br>
            <a:r>
              <a:rPr lang="en-US" sz="3600" dirty="0"/>
              <a:t>a) </a:t>
            </a:r>
            <a:r>
              <a:rPr lang="en-US" sz="3200" dirty="0"/>
              <a:t>She is always considerate of other people’s feelings.</a:t>
            </a:r>
            <a:br>
              <a:rPr lang="en-US" sz="3200" dirty="0"/>
            </a:br>
            <a:r>
              <a:rPr lang="en-US" sz="3200" dirty="0"/>
              <a:t>b) He was considerate when he shouted at his friend.</a:t>
            </a:r>
            <a:br>
              <a:rPr lang="en-US" sz="3200" dirty="0"/>
            </a:br>
            <a:r>
              <a:rPr lang="en-US" sz="3200" dirty="0"/>
              <a:t>c) It was considerate to hold the door open for others.</a:t>
            </a:r>
          </a:p>
          <a:p>
            <a:r>
              <a:rPr lang="en-US" sz="3200" dirty="0"/>
              <a:t>d) a, c</a:t>
            </a:r>
            <a:br>
              <a:rPr lang="en-US" sz="3200" dirty="0">
                <a:highlight>
                  <a:srgbClr val="FFFF00"/>
                </a:highlight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770409" y="1195248"/>
            <a:ext cx="1261271" cy="716434"/>
            <a:chOff x="7446246" y="205862"/>
            <a:chExt cx="1544854" cy="691058"/>
          </a:xfrm>
        </p:grpSpPr>
        <p:sp>
          <p:nvSpPr>
            <p:cNvPr id="7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22"/>
            <p:cNvSpPr/>
            <p:nvPr/>
          </p:nvSpPr>
          <p:spPr>
            <a:xfrm>
              <a:off x="7617073" y="266559"/>
              <a:ext cx="1299081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51142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40CA4-6C7F-4AAF-8B4B-BDDDA667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828" y="438971"/>
            <a:ext cx="6024398" cy="5213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5F208-70FC-439F-9A5D-0321FCF6AEAB}"/>
              </a:ext>
            </a:extLst>
          </p:cNvPr>
          <p:cNvSpPr txBox="1"/>
          <p:nvPr/>
        </p:nvSpPr>
        <p:spPr>
          <a:xfrm>
            <a:off x="589236" y="1047333"/>
            <a:ext cx="497599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 the quote, </a:t>
            </a:r>
            <a:r>
              <a:rPr lang="en-US" sz="3200" i="1" dirty="0"/>
              <a:t>“I would rather walk with a friend in the dark than walk alone in the light,”</a:t>
            </a:r>
            <a:r>
              <a:rPr lang="en-US" sz="3200" dirty="0"/>
              <a:t> are “dark” and “light” used literally or figuratively? What do you think the speaker means by them?</a:t>
            </a:r>
          </a:p>
        </p:txBody>
      </p:sp>
      <p:pic>
        <p:nvPicPr>
          <p:cNvPr id="1026" name="Picture 2" descr="Buzz Me In: Remote Learning Buzzers and ...">
            <a:extLst>
              <a:ext uri="{FF2B5EF4-FFF2-40B4-BE49-F238E27FC236}">
                <a16:creationId xmlns:a16="http://schemas.microsoft.com/office/drawing/2014/main" id="{B541124D-C153-42D0-9B17-D0B502C42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90" y="5438611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0BEFCC0A-8818-40B6-BB66-A5D0428C396F}"/>
              </a:ext>
            </a:extLst>
          </p:cNvPr>
          <p:cNvSpPr/>
          <p:nvPr/>
        </p:nvSpPr>
        <p:spPr>
          <a:xfrm>
            <a:off x="950129" y="334961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78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40CA4-6C7F-4AAF-8B4B-BDDDA667F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828" y="438971"/>
            <a:ext cx="6024398" cy="5213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5F208-70FC-439F-9A5D-0321FCF6AEAB}"/>
              </a:ext>
            </a:extLst>
          </p:cNvPr>
          <p:cNvSpPr txBox="1"/>
          <p:nvPr/>
        </p:nvSpPr>
        <p:spPr>
          <a:xfrm>
            <a:off x="589236" y="1047333"/>
            <a:ext cx="49759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Do you agree with the idea that it’s better to face difficulties with a friend than to be comfortable alone? Explain your answer with an example or reason.</a:t>
            </a:r>
          </a:p>
        </p:txBody>
      </p:sp>
      <p:pic>
        <p:nvPicPr>
          <p:cNvPr id="1026" name="Picture 2" descr="Buzz Me In: Remote Learning Buzzers and ...">
            <a:extLst>
              <a:ext uri="{FF2B5EF4-FFF2-40B4-BE49-F238E27FC236}">
                <a16:creationId xmlns:a16="http://schemas.microsoft.com/office/drawing/2014/main" id="{B541124D-C153-42D0-9B17-D0B502C42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90" y="5438611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2">
            <a:extLst>
              <a:ext uri="{FF2B5EF4-FFF2-40B4-BE49-F238E27FC236}">
                <a16:creationId xmlns:a16="http://schemas.microsoft.com/office/drawing/2014/main" id="{0BEFCC0A-8818-40B6-BB66-A5D0428C396F}"/>
              </a:ext>
            </a:extLst>
          </p:cNvPr>
          <p:cNvSpPr/>
          <p:nvPr/>
        </p:nvSpPr>
        <p:spPr>
          <a:xfrm>
            <a:off x="950129" y="334961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446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7160937" cy="11798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PREASSESSMENT:</a:t>
            </a:r>
          </a:p>
          <a:p>
            <a:pPr algn="l">
              <a:lnSpc>
                <a:spcPct val="150000"/>
              </a:lnSpc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150000"/>
              </a:lnSpc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2526002A-A169-1952-E695-3FEFE830C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3339" y="2083359"/>
            <a:ext cx="1652406" cy="92947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775894"/>
              </p:ext>
            </p:extLst>
          </p:nvPr>
        </p:nvGraphicFramePr>
        <p:xfrm>
          <a:off x="2691138" y="4705517"/>
          <a:ext cx="3040818" cy="1215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0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1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Unprejudiced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1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Obstinate 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Sharp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0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83544"/>
              </p:ext>
            </p:extLst>
          </p:nvPr>
        </p:nvGraphicFramePr>
        <p:xfrm>
          <a:off x="5810192" y="4705517"/>
          <a:ext cx="3040818" cy="1246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0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1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Irreverent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1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Considerate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Down-to-earth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15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Faithful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B7EEECB9-E9B7-41D5-A649-4CB4728E2085}"/>
              </a:ext>
            </a:extLst>
          </p:cNvPr>
          <p:cNvSpPr txBox="1"/>
          <p:nvPr/>
        </p:nvSpPr>
        <p:spPr>
          <a:xfrm>
            <a:off x="2719895" y="1722032"/>
            <a:ext cx="50117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1">
              <a:lnSpc>
                <a:spcPct val="150000"/>
              </a:lnSpc>
            </a:pPr>
            <a:r>
              <a:rPr lang="en-US" sz="3200" b="1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Take off – Touch down</a:t>
            </a:r>
            <a:endParaRPr lang="en-US" sz="2800" b="1" dirty="0">
              <a:effectLst/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D31BC6-30A4-4938-B354-BD330AF4DF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50" y="2268359"/>
            <a:ext cx="2129156" cy="1930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68D772-C486-4F71-ACDE-CB229F346802}"/>
              </a:ext>
            </a:extLst>
          </p:cNvPr>
          <p:cNvSpPr/>
          <p:nvPr/>
        </p:nvSpPr>
        <p:spPr>
          <a:xfrm>
            <a:off x="2691138" y="2873383"/>
            <a:ext cx="64528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Segoe Print" panose="02000600000000000000" pitchFamily="2" charset="0"/>
              </a:rPr>
              <a:t>Students who know at least 5 words from the table are asked to stand up.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Segoe Print" panose="02000600000000000000" pitchFamily="2" charset="0"/>
              </a:rPr>
              <a:t>Students who know less than 5 words from the table remain seated.</a:t>
            </a:r>
          </a:p>
        </p:txBody>
      </p:sp>
    </p:spTree>
    <p:extLst>
      <p:ext uri="{BB962C8B-B14F-4D97-AF65-F5344CB8AC3E}">
        <p14:creationId xmlns:p14="http://schemas.microsoft.com/office/powerpoint/2010/main" val="3352812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E2329-F3DD-46FB-80A6-9EE3325C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0" y="157162"/>
            <a:ext cx="11451929" cy="64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9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d3d12-a688-4a65-9735-5d5242335cee">
      <Terms xmlns="http://schemas.microsoft.com/office/infopath/2007/PartnerControls"/>
    </lcf76f155ced4ddcb4097134ff3c332f>
    <TaxCatchAll xmlns="3e03e693-6f57-4a0f-8762-2487ed846c1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D5A634654594FBBFFA6A58C1B7A05" ma:contentTypeVersion="14" ma:contentTypeDescription="Create a new document." ma:contentTypeScope="" ma:versionID="6b2dea2e8b93c79cf5ca688f69d4c3ec">
  <xsd:schema xmlns:xsd="http://www.w3.org/2001/XMLSchema" xmlns:xs="http://www.w3.org/2001/XMLSchema" xmlns:p="http://schemas.microsoft.com/office/2006/metadata/properties" xmlns:ns2="0b7d3d12-a688-4a65-9735-5d5242335cee" xmlns:ns3="3e03e693-6f57-4a0f-8762-2487ed846c1c" targetNamespace="http://schemas.microsoft.com/office/2006/metadata/properties" ma:root="true" ma:fieldsID="21fb15d1cb0a07f67bc2296c58cdc3ae" ns2:_="" ns3:_="">
    <xsd:import namespace="0b7d3d12-a688-4a65-9735-5d5242335cee"/>
    <xsd:import namespace="3e03e693-6f57-4a0f-8762-2487ed846c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d3d12-a688-4a65-9735-5d5242335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3e693-6f57-4a0f-8762-2487ed846c1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24593b5-bb6d-4ace-b8b0-595ce26c6980}" ma:internalName="TaxCatchAll" ma:showField="CatchAllData" ma:web="3e03e693-6f57-4a0f-8762-2487ed846c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A7FC1E-572D-4E21-8FA4-71015DD8ACF7}">
  <ds:schemaRefs>
    <ds:schemaRef ds:uri="http://schemas.microsoft.com/office/2006/metadata/properties"/>
    <ds:schemaRef ds:uri="http://schemas.microsoft.com/office/infopath/2007/PartnerControls"/>
    <ds:schemaRef ds:uri="0b7d3d12-a688-4a65-9735-5d5242335cee"/>
    <ds:schemaRef ds:uri="3e03e693-6f57-4a0f-8762-2487ed846c1c"/>
  </ds:schemaRefs>
</ds:datastoreItem>
</file>

<file path=customXml/itemProps2.xml><?xml version="1.0" encoding="utf-8"?>
<ds:datastoreItem xmlns:ds="http://schemas.openxmlformats.org/officeDocument/2006/customXml" ds:itemID="{AEAF72AD-5C63-4E9D-B9C5-6113BFB61A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d3d12-a688-4a65-9735-5d5242335cee"/>
    <ds:schemaRef ds:uri="3e03e693-6f57-4a0f-8762-2487ed846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9472FA-E689-429A-9BC0-18BA8923E1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1150</Words>
  <Application>Microsoft Office PowerPoint</Application>
  <PresentationFormat>Widescreen</PresentationFormat>
  <Paragraphs>317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Adobe Arabic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Segoe Print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ibrahim hussein</cp:lastModifiedBy>
  <cp:revision>264</cp:revision>
  <dcterms:created xsi:type="dcterms:W3CDTF">2019-06-13T08:00:41Z</dcterms:created>
  <dcterms:modified xsi:type="dcterms:W3CDTF">2025-10-26T17:16:40Z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0x0101005FCD5A634654594FBBFFA6A58C1B7A05</vt:lpwstr>
  </property>
  <property fmtid="{D5CDD505-2E9C-101B-9397-08002B2CF9AE}" pid="3" name="MediaServiceImageTags">
    <vt:lpwstr/>
  </property>
</Properties>
</file>