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4" r:id="rId6"/>
    <p:sldId id="275" r:id="rId7"/>
    <p:sldId id="516" r:id="rId8"/>
    <p:sldId id="276" r:id="rId9"/>
    <p:sldId id="291" r:id="rId10"/>
    <p:sldId id="292" r:id="rId11"/>
    <p:sldId id="293" r:id="rId12"/>
    <p:sldId id="294" r:id="rId13"/>
    <p:sldId id="277" r:id="rId14"/>
    <p:sldId id="288" r:id="rId15"/>
    <p:sldId id="283" r:id="rId16"/>
    <p:sldId id="284" r:id="rId17"/>
    <p:sldId id="278" r:id="rId18"/>
    <p:sldId id="281" r:id="rId19"/>
    <p:sldId id="289" r:id="rId20"/>
    <p:sldId id="295" r:id="rId21"/>
    <p:sldId id="290" r:id="rId22"/>
    <p:sldId id="296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990033"/>
    <a:srgbClr val="990099"/>
    <a:srgbClr val="009900"/>
    <a:srgbClr val="800000"/>
    <a:srgbClr val="9900CC"/>
    <a:srgbClr val="CC9900"/>
    <a:srgbClr val="3333FF"/>
    <a:srgbClr val="CCCC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44" autoAdjust="0"/>
    <p:restoredTop sz="94660"/>
  </p:normalViewPr>
  <p:slideViewPr>
    <p:cSldViewPr snapToGrid="0">
      <p:cViewPr varScale="1">
        <p:scale>
          <a:sx n="97" d="100"/>
          <a:sy n="97" d="100"/>
        </p:scale>
        <p:origin x="82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26-10-2025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e.kahoot.it/details/1c7ecc42-3d20-432a-a386-bf7f7c464343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91982" y="2092034"/>
            <a:ext cx="8214522" cy="443198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Unit: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 1</a:t>
            </a:r>
            <a:endParaRPr lang="ar-SA" sz="4400" dirty="0">
              <a:solidFill>
                <a:schemeClr val="accent2">
                  <a:lumMod val="75000"/>
                </a:schemeClr>
              </a:solidFill>
              <a:cs typeface="GE SS Text Bold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Lesson: 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Vocabulary Lesson #2</a:t>
            </a:r>
            <a:endParaRPr lang="ar-JO" sz="4400" dirty="0">
              <a:solidFill>
                <a:schemeClr val="accent2">
                  <a:lumMod val="75000"/>
                </a:schemeClr>
              </a:solidFill>
              <a:cs typeface="GE SS Text Bold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Subject: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 Being friends </a:t>
            </a:r>
            <a:endParaRPr lang="ar-SA" sz="4400" dirty="0">
              <a:solidFill>
                <a:schemeClr val="accent2">
                  <a:lumMod val="75000"/>
                </a:schemeClr>
              </a:solidFill>
              <a:cs typeface="GE SS Text Bold"/>
            </a:endParaRPr>
          </a:p>
          <a:p>
            <a:pPr algn="l">
              <a:lnSpc>
                <a:spcPct val="150000"/>
              </a:lnSpc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Grade: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  <a:cs typeface="GE SS Text Bold"/>
              </a:rPr>
              <a:t> 10</a:t>
            </a:r>
            <a:endParaRPr lang="ar-JO" sz="4400" dirty="0">
              <a:solidFill>
                <a:schemeClr val="accent2">
                  <a:lumMod val="75000"/>
                </a:schemeClr>
              </a:solidFill>
              <a:cs typeface="GE SS Text Bold"/>
            </a:endParaRPr>
          </a:p>
          <a:p>
            <a:endParaRPr lang="ar-JO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68218" y="1000579"/>
            <a:ext cx="8135353" cy="14972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PRESENTATION: Listen to the audio, answer the exercise solo, then discuss your answers with your shoulder partner </a:t>
            </a:r>
            <a:endParaRPr lang="ar-JO" sz="20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Vocabulary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9/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DCC4D4-1191-41E6-A5F6-4815024976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3547" y="2604030"/>
            <a:ext cx="6228418" cy="3923105"/>
          </a:xfrm>
          <a:prstGeom prst="rect">
            <a:avLst/>
          </a:prstGeom>
        </p:spPr>
      </p:pic>
      <p:pic>
        <p:nvPicPr>
          <p:cNvPr id="4" name="FocusSB5_2ed_1.3">
            <a:hlinkClick r:id="" action="ppaction://media"/>
            <a:extLst>
              <a:ext uri="{FF2B5EF4-FFF2-40B4-BE49-F238E27FC236}">
                <a16:creationId xmlns:a16="http://schemas.microsoft.com/office/drawing/2014/main" id="{5F8558F3-E5B9-422B-B0C1-EC5FD0EC6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26197" y="26297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368218" y="1000579"/>
            <a:ext cx="8135353" cy="7278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Feedback: Check your answers </a:t>
            </a:r>
            <a:endParaRPr lang="ar-JO" sz="20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>
            <a:extLst>
              <a:ext uri="{FF2B5EF4-FFF2-40B4-BE49-F238E27FC236}">
                <a16:creationId xmlns:a16="http://schemas.microsoft.com/office/drawing/2014/main" id="{65E5477E-9648-1DAC-772D-6F59B8FF00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Vocabulary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9/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F0AE38-776A-44E2-8A22-2FA34BBC11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135" y="1845633"/>
            <a:ext cx="6894645" cy="487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8441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12AFA-574A-39BB-FD36-19458CF09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4339689-EA43-87AD-60C4-11B66EAAE3E5}"/>
              </a:ext>
            </a:extLst>
          </p:cNvPr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07F1FF61-316F-6A40-EB9A-93C98D23ACF0}"/>
              </a:ext>
            </a:extLst>
          </p:cNvPr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65CBC12-843F-CD4E-5EC7-5069E14686A9}"/>
              </a:ext>
            </a:extLst>
          </p:cNvPr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FE16838-F5B3-39EE-614A-E91ED7DEAC5F}"/>
              </a:ext>
            </a:extLst>
          </p:cNvPr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052BCC3-D407-6F09-EFA4-1F566516B530}"/>
              </a:ext>
            </a:extLst>
          </p:cNvPr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45191F8B-35BA-D672-1537-29519FE50A12}"/>
              </a:ext>
            </a:extLst>
          </p:cNvPr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ED0880CC-0806-8E80-8B89-23E5DE07322F}"/>
              </a:ext>
            </a:extLst>
          </p:cNvPr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044C804-D6AB-BDB8-3387-6F5F8AC9FD94}"/>
              </a:ext>
            </a:extLst>
          </p:cNvPr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659B593-524B-7BDB-2834-350D1E25F467}"/>
              </a:ext>
            </a:extLst>
          </p:cNvPr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B231E24-32FF-37B5-8E8B-5F770C3045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B1308AE-8FEC-57DE-FEF8-873E7CBCC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1B39A84-C5D8-2FD3-09AB-FC3F8A773558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27DE563D-6D25-2D66-BD27-F36CADA42BF6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BA374EE9-5052-7891-396A-6301D66F4401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C93179D-D8AC-7D2D-D8D6-F6498AC23D25}"/>
              </a:ext>
            </a:extLst>
          </p:cNvPr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4A952F-E5F8-1EF6-4B69-55DB5F981BF0}"/>
              </a:ext>
            </a:extLst>
          </p:cNvPr>
          <p:cNvSpPr txBox="1"/>
          <p:nvPr/>
        </p:nvSpPr>
        <p:spPr>
          <a:xfrm>
            <a:off x="2830874" y="1275444"/>
            <a:ext cx="7243847" cy="30162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000" b="1" dirty="0">
                <a:solidFill>
                  <a:srgbClr val="C000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CRITICAL THINKING:</a:t>
            </a:r>
          </a:p>
          <a:p>
            <a:pPr>
              <a:lnSpc>
                <a:spcPct val="250000"/>
              </a:lnSpc>
            </a:pPr>
            <a:r>
              <a:rPr lang="en-US" sz="2400" b="1" dirty="0">
                <a:solidFill>
                  <a:schemeClr val="tx1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Do you think suffering hardships can make people stronger? Why or why not?</a:t>
            </a:r>
            <a:r>
              <a:rPr lang="ar-JO" sz="2000" b="1" dirty="0"/>
              <a:t> 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54BA98EB-4DD2-D9BA-FCB4-A613EDE372D0}"/>
              </a:ext>
            </a:extLst>
          </p:cNvPr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F6C91705-67BF-C4E6-CE67-53FA0109D9CB}"/>
              </a:ext>
            </a:extLst>
          </p:cNvPr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900BCDF7-D848-99EC-CEAA-FCBCB57C7889}"/>
              </a:ext>
            </a:extLst>
          </p:cNvPr>
          <p:cNvSpPr/>
          <p:nvPr/>
        </p:nvSpPr>
        <p:spPr>
          <a:xfrm>
            <a:off x="10240897" y="6376030"/>
            <a:ext cx="1573020" cy="346733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pic>
        <p:nvPicPr>
          <p:cNvPr id="9218" name="Picture 2" descr="Critical Thinking Vector Concept Illustration 9755802 Vector Art at Vecteezy">
            <a:extLst>
              <a:ext uri="{FF2B5EF4-FFF2-40B4-BE49-F238E27FC236}">
                <a16:creationId xmlns:a16="http://schemas.microsoft.com/office/drawing/2014/main" id="{E40235A4-F51C-8532-5D21-B6B7526E9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110" y="4730597"/>
            <a:ext cx="1929667" cy="192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EB9D3CB1-0C6F-1D47-5A74-0EBBA6512F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41486" y="1995757"/>
            <a:ext cx="1336507" cy="751785"/>
          </a:xfrm>
          <a:prstGeom prst="rect">
            <a:avLst/>
          </a:prstGeom>
        </p:spPr>
      </p:pic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Vocabulary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9/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3687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1F156-94C1-64C8-597A-8DD8029CD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E0C63760-4291-C4D6-2D18-6C4EB3E5B71B}"/>
              </a:ext>
            </a:extLst>
          </p:cNvPr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5693A67-D605-47F0-5D6C-9ED24149D233}"/>
              </a:ext>
            </a:extLst>
          </p:cNvPr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5F2CD54-63D7-1A11-8CC9-15EC62897440}"/>
              </a:ext>
            </a:extLst>
          </p:cNvPr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8ECF975-766A-8E80-90DD-3A682BD76CD5}"/>
              </a:ext>
            </a:extLst>
          </p:cNvPr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96063B54-A9E9-6E4A-3546-DA171DAC692B}"/>
              </a:ext>
            </a:extLst>
          </p:cNvPr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5862C8C2-C418-63DB-1C98-8D55E88858AA}"/>
              </a:ext>
            </a:extLst>
          </p:cNvPr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1799CC0-1A07-FE5B-D49D-13BD748B9387}"/>
              </a:ext>
            </a:extLst>
          </p:cNvPr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F221014-EEEA-0D4D-36F2-C28BA4A2383F}"/>
              </a:ext>
            </a:extLst>
          </p:cNvPr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B230214-6CD3-2197-061B-B84304BB0ACA}"/>
              </a:ext>
            </a:extLst>
          </p:cNvPr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EDBFEEB1-8E22-AF91-0BA3-1806703407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6AD6B19B-637F-D490-71A1-22879D7381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A53BCF9-8798-1356-0E5D-43352AF108CD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6F188782-49A2-31F8-DF24-5E2FC8CDBD8C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D23A1A4A-15BB-96DD-E04A-012F96FBB439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17EE400-0C53-8B5B-D47F-9482B044A47A}"/>
              </a:ext>
            </a:extLst>
          </p:cNvPr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8F12EC-62B8-5753-3B79-728ABBAA70B9}"/>
              </a:ext>
            </a:extLst>
          </p:cNvPr>
          <p:cNvSpPr txBox="1"/>
          <p:nvPr/>
        </p:nvSpPr>
        <p:spPr>
          <a:xfrm>
            <a:off x="2421157" y="1275444"/>
            <a:ext cx="9556836" cy="34778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000" b="1" dirty="0">
                <a:solidFill>
                  <a:srgbClr val="9900CC"/>
                </a:solidFill>
                <a:latin typeface="GE SS Text Bold" pitchFamily="18" charset="-78"/>
                <a:ea typeface="GE SS Text Bold" pitchFamily="18" charset="-78"/>
                <a:cs typeface="+mj-cs"/>
              </a:rPr>
              <a:t>REAL LIFE APPLICATION:</a:t>
            </a:r>
          </a:p>
          <a:p>
            <a:pPr>
              <a:lnSpc>
                <a:spcPct val="250000"/>
              </a:lnSpc>
            </a:pPr>
            <a:r>
              <a:rPr lang="en-US" sz="2000" b="1" dirty="0">
                <a:latin typeface="GE SS Text Bold" pitchFamily="18" charset="-78"/>
                <a:ea typeface="GE SS Text Bold" pitchFamily="18" charset="-78"/>
                <a:cs typeface="+mj-cs"/>
              </a:rPr>
              <a:t>Tell about one thing (a smell, food, or song) that conjures up memories for you.</a:t>
            </a:r>
          </a:p>
          <a:p>
            <a:pPr>
              <a:lnSpc>
                <a:spcPct val="250000"/>
              </a:lnSpc>
            </a:pPr>
            <a:r>
              <a:rPr lang="en-US" sz="2000" b="1" dirty="0">
                <a:latin typeface="GE SS Text Bold" pitchFamily="18" charset="-78"/>
                <a:ea typeface="GE SS Text Bold" pitchFamily="18" charset="-78"/>
                <a:cs typeface="+mj-cs"/>
              </a:rPr>
              <a:t>Think of someone you know with an iron will. What do they do that shows it?</a:t>
            </a:r>
            <a:r>
              <a:rPr lang="ar-JO" sz="2000" b="1" dirty="0">
                <a:cs typeface="+mj-cs"/>
              </a:rPr>
              <a:t> </a:t>
            </a:r>
            <a:endParaRPr lang="en-US" sz="2000" b="1" dirty="0">
              <a:cs typeface="+mj-cs"/>
            </a:endParaRPr>
          </a:p>
          <a:p>
            <a:pPr algn="r"/>
            <a:endParaRPr lang="ar-JO" sz="2000" b="1" dirty="0">
              <a:cs typeface="+mj-cs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0650EDA-D2C7-1300-CA0F-05E0AEE6998E}"/>
              </a:ext>
            </a:extLst>
          </p:cNvPr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34DC92F2-B51E-55CA-6A49-4AD02FE4102A}"/>
              </a:ext>
            </a:extLst>
          </p:cNvPr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9E303B45-8B9E-A59C-B601-E767E7C409EA}"/>
              </a:ext>
            </a:extLst>
          </p:cNvPr>
          <p:cNvSpPr/>
          <p:nvPr/>
        </p:nvSpPr>
        <p:spPr>
          <a:xfrm>
            <a:off x="10741813" y="6376030"/>
            <a:ext cx="1072103" cy="346733"/>
          </a:xfrm>
          <a:prstGeom prst="flowChartAlternateProcess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Vocabulary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9/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7106869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30874" y="1275444"/>
            <a:ext cx="7288982" cy="17851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endParaRPr lang="ar-SA" sz="2000" b="1" dirty="0">
              <a:solidFill>
                <a:srgbClr val="FFC000"/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pPr algn="r" rtl="1"/>
            <a:endParaRPr lang="en-US" sz="2000" b="1" dirty="0"/>
          </a:p>
          <a:p>
            <a:pPr algn="r"/>
            <a:r>
              <a:rPr lang="ar-JO" sz="2000" b="1" dirty="0"/>
              <a:t> 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4B8A67FA-39F8-9A13-0253-8533DEF97EE7}"/>
              </a:ext>
            </a:extLst>
          </p:cNvPr>
          <p:cNvSpPr/>
          <p:nvPr/>
        </p:nvSpPr>
        <p:spPr>
          <a:xfrm>
            <a:off x="10808243" y="6376030"/>
            <a:ext cx="1024287" cy="346733"/>
          </a:xfrm>
          <a:prstGeom prst="flowChartAlternateProces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IRS</a:t>
            </a:r>
          </a:p>
        </p:txBody>
      </p:sp>
      <p:pic>
        <p:nvPicPr>
          <p:cNvPr id="4" name="3 Minute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4C4EE292-BF6C-2A8C-9B40-B46A01CCFB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4333" y="2012915"/>
            <a:ext cx="1273660" cy="716434"/>
          </a:xfrm>
          <a:prstGeom prst="rect">
            <a:avLst/>
          </a:prstGeom>
        </p:spPr>
      </p:pic>
      <p:sp>
        <p:nvSpPr>
          <p:cNvPr id="45" name="Double Wave 44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Vocabulary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9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9/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7552A-EF75-412B-BBD5-426C79CF7F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1935" y="1829124"/>
            <a:ext cx="7534678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10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2F458-1CC8-EED3-D804-BFCB736F4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460DFBA4-AE87-F038-1E1C-D3516F6FA7EE}"/>
              </a:ext>
            </a:extLst>
          </p:cNvPr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595A8B18-6157-3AEB-2E40-5EA5DF07AB10}"/>
              </a:ext>
            </a:extLst>
          </p:cNvPr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402BAF0-7B66-D5E1-0219-598AAC5FF755}"/>
              </a:ext>
            </a:extLst>
          </p:cNvPr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DC222A7-7F88-44A9-B019-49AC8C735F27}"/>
              </a:ext>
            </a:extLst>
          </p:cNvPr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CF4715E3-D37E-8250-2750-91EFF54910B2}"/>
              </a:ext>
            </a:extLst>
          </p:cNvPr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3D11F452-C08C-AF99-DB3A-D3EB9DA958E7}"/>
              </a:ext>
            </a:extLst>
          </p:cNvPr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B13FC71-1C4E-CDFE-891A-5E51A4A4EB8E}"/>
              </a:ext>
            </a:extLst>
          </p:cNvPr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DE69D924-A4F0-46D3-DD4F-9A17124A1298}"/>
              </a:ext>
            </a:extLst>
          </p:cNvPr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AB93928-0A76-EF43-622C-9731A49A6375}"/>
              </a:ext>
            </a:extLst>
          </p:cNvPr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FF4F260-CB99-A275-2FE2-19BA305FD0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271C2C0E-3EA6-08CE-B04F-516AD4767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516D693-1908-6BC9-0B50-EA69F6BA2D14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A6E5D4DB-EB96-2B9A-0F0B-DD2277F76C96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FD1D3A1-CADA-6065-A7CC-470DF5833477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E2FE617-0CD7-163A-5E3A-E8F92199F798}"/>
              </a:ext>
            </a:extLst>
          </p:cNvPr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BBA540E9-3368-098F-B252-189297F74E60}"/>
              </a:ext>
            </a:extLst>
          </p:cNvPr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E0F73F6-9CA3-718D-3A01-7D72A00CBC18}"/>
              </a:ext>
            </a:extLst>
          </p:cNvPr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342B780B-39DA-BDD6-00AF-E27669BA4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249" y="6123842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2 MINUTE TIMER - COUNTDOWN TIMER">
            <a:hlinkClick r:id="" action="ppaction://media"/>
            <a:extLst>
              <a:ext uri="{FF2B5EF4-FFF2-40B4-BE49-F238E27FC236}">
                <a16:creationId xmlns:a16="http://schemas.microsoft.com/office/drawing/2014/main" id="{CFDE842F-E415-8F71-C7DD-6072A0DFD6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4451" y="2083359"/>
            <a:ext cx="1652406" cy="929478"/>
          </a:xfrm>
          <a:prstGeom prst="rect">
            <a:avLst/>
          </a:prstGeom>
        </p:spPr>
      </p:pic>
      <p:sp>
        <p:nvSpPr>
          <p:cNvPr id="45" name="Double Wave 44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Vocabulary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9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9/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12E040-108E-4D1C-A013-883492CCDB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2336" y="1521694"/>
            <a:ext cx="7217949" cy="460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28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3FD95-BC7E-A94C-3C4B-05C5EEE11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3840766-BACC-DE66-991C-243C7E98B709}"/>
              </a:ext>
            </a:extLst>
          </p:cNvPr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F12D16C-BAC5-13E4-3A05-0D57B7164417}"/>
              </a:ext>
            </a:extLst>
          </p:cNvPr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C50B058-A02F-2CCE-E9BD-DDE0F69C8BE3}"/>
              </a:ext>
            </a:extLst>
          </p:cNvPr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DD3BE59-C380-3793-5463-FEA6E1D6BAF9}"/>
              </a:ext>
            </a:extLst>
          </p:cNvPr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BD0CCBF-4676-C80E-4954-B8424EBD4F8D}"/>
              </a:ext>
            </a:extLst>
          </p:cNvPr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D17C524-31ED-AA7F-1312-4E42C7AE453B}"/>
              </a:ext>
            </a:extLst>
          </p:cNvPr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1CA3C77-5DE7-E67C-9B13-1EC8AF3E7518}"/>
              </a:ext>
            </a:extLst>
          </p:cNvPr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5A0BAD7-909E-6E67-CD74-439A869D26E8}"/>
              </a:ext>
            </a:extLst>
          </p:cNvPr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6EAB68B-D559-9B56-71DB-A2BC20DF40A1}"/>
              </a:ext>
            </a:extLst>
          </p:cNvPr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2E3D7D3-41D9-FD43-FDE6-B546132C4C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E5334972-DF50-F2BC-45D1-3E38467B4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DFF4121-7E0A-C51F-B1E7-FB5F2C9DC5C7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A5F83840-32FE-F188-8855-767DAB83775C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FB7E00F6-8EF1-9ABE-D52A-480D671F1F98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7DD4A74-B272-60B2-906C-839B9AABFBC7}"/>
              </a:ext>
            </a:extLst>
          </p:cNvPr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060C06-5155-D592-B84E-0388B6B5E6F8}"/>
              </a:ext>
            </a:extLst>
          </p:cNvPr>
          <p:cNvSpPr txBox="1"/>
          <p:nvPr/>
        </p:nvSpPr>
        <p:spPr>
          <a:xfrm>
            <a:off x="2525531" y="957134"/>
            <a:ext cx="9594974" cy="38779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GE SS Text Bold" pitchFamily="18" charset="-78"/>
                <a:cs typeface="Times New Roman" panose="02020603050405020304" pitchFamily="18" charset="0"/>
              </a:rPr>
              <a:t>DIFFERENTIATION: (</a:t>
            </a:r>
            <a:r>
              <a:rPr lang="en-US" sz="2000" b="1">
                <a:solidFill>
                  <a:srgbClr val="009900"/>
                </a:solidFill>
                <a:latin typeface="Times New Roman" panose="02020603050405020304" pitchFamily="18" charset="0"/>
                <a:ea typeface="GE SS Text Bold" pitchFamily="18" charset="-78"/>
                <a:cs typeface="Times New Roman" panose="02020603050405020304" pitchFamily="18" charset="0"/>
              </a:rPr>
              <a:t>Students 3 and 4)</a:t>
            </a:r>
            <a:endParaRPr lang="en-US" sz="2000" b="1" dirty="0">
              <a:solidFill>
                <a:srgbClr val="009900"/>
              </a:solidFill>
              <a:latin typeface="Times New Roman" panose="02020603050405020304" pitchFamily="18" charset="0"/>
              <a:ea typeface="GE SS Text Bold" pitchFamily="18" charset="-78"/>
              <a:cs typeface="Times New Roman" panose="02020603050405020304" pitchFamily="18" charset="0"/>
            </a:endParaRPr>
          </a:p>
          <a:p>
            <a:r>
              <a:rPr lang="en-US" sz="1400" b="1" dirty="0">
                <a:latin typeface="Sitka Banner" panose="02000505000000020004" pitchFamily="2" charset="0"/>
                <a:cs typeface="Times New Roman" panose="02020603050405020304" pitchFamily="18" charset="0"/>
              </a:rPr>
              <a:t>Which phrase means “bring back the past”?</a:t>
            </a:r>
          </a:p>
          <a:p>
            <a:pPr marL="457200" indent="-457200">
              <a:buAutoNum type="alphaLcParenR"/>
            </a:pPr>
            <a:r>
              <a:rPr lang="en-US" sz="1400" dirty="0">
                <a:latin typeface="Sitka Banner" panose="02000505000000020004" pitchFamily="2" charset="0"/>
                <a:cs typeface="Times New Roman" panose="02020603050405020304" pitchFamily="18" charset="0"/>
              </a:rPr>
              <a:t>dizzy heights b) conjure up memories c) iron will</a:t>
            </a:r>
          </a:p>
          <a:p>
            <a:pPr marL="457200" indent="-457200">
              <a:buAutoNum type="alphaLcParenR"/>
            </a:pPr>
            <a:endParaRPr lang="en-US" sz="1400" dirty="0">
              <a:latin typeface="Sitka Banner" panose="02000505000000020004" pitchFamily="2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latin typeface="Sitka Banner" panose="02000505000000020004" pitchFamily="2" charset="0"/>
                <a:cs typeface="Times New Roman" panose="02020603050405020304" pitchFamily="18" charset="0"/>
              </a:rPr>
              <a:t>Which phrase means “very high or a big success”?</a:t>
            </a:r>
          </a:p>
          <a:p>
            <a:pPr marL="457200" indent="-457200">
              <a:buAutoNum type="alphaLcParenR"/>
            </a:pPr>
            <a:r>
              <a:rPr lang="en-US" sz="1400" dirty="0">
                <a:latin typeface="Sitka Banner" panose="02000505000000020004" pitchFamily="2" charset="0"/>
                <a:cs typeface="Times New Roman" panose="02020603050405020304" pitchFamily="18" charset="0"/>
              </a:rPr>
              <a:t>diminutive stature b) dizzy heights c) home-baked treats </a:t>
            </a:r>
          </a:p>
          <a:p>
            <a:pPr marL="457200" indent="-457200">
              <a:buAutoNum type="alphaLcParenR"/>
            </a:pPr>
            <a:endParaRPr lang="en-US" sz="1400" dirty="0">
              <a:latin typeface="Sitka Banner" panose="02000505000000020004" pitchFamily="2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latin typeface="Sitka Banner" panose="02000505000000020004" pitchFamily="2" charset="0"/>
                <a:cs typeface="Times New Roman" panose="02020603050405020304" pitchFamily="18" charset="0"/>
              </a:rPr>
              <a:t>Which phrase means “strong determination”?</a:t>
            </a:r>
          </a:p>
          <a:p>
            <a:pPr marL="457200" indent="-457200">
              <a:buAutoNum type="alphaLcParenR"/>
            </a:pPr>
            <a:r>
              <a:rPr lang="en-US" sz="1400" dirty="0">
                <a:latin typeface="Sitka Banner" panose="02000505000000020004" pitchFamily="2" charset="0"/>
                <a:cs typeface="Times New Roman" panose="02020603050405020304" pitchFamily="18" charset="0"/>
              </a:rPr>
              <a:t>iron will b) nodded in approval c) suffer hardships</a:t>
            </a:r>
          </a:p>
          <a:p>
            <a:pPr marL="457200" indent="-457200">
              <a:buAutoNum type="alphaLcParenR"/>
            </a:pPr>
            <a:endParaRPr lang="en-US" sz="1400" dirty="0">
              <a:latin typeface="Sitka Banner" panose="02000505000000020004" pitchFamily="2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latin typeface="Sitka Banner" panose="02000505000000020004" pitchFamily="2" charset="0"/>
                <a:cs typeface="Times New Roman" panose="02020603050405020304" pitchFamily="18" charset="0"/>
              </a:rPr>
              <a:t>What does “nodded in approval” mean?</a:t>
            </a:r>
          </a:p>
          <a:p>
            <a:pPr marL="457200" indent="-457200">
              <a:buAutoNum type="alphaLcParenR"/>
            </a:pPr>
            <a:r>
              <a:rPr lang="en-US" sz="1400" dirty="0">
                <a:latin typeface="Sitka Banner" panose="02000505000000020004" pitchFamily="2" charset="0"/>
                <a:cs typeface="Times New Roman" panose="02020603050405020304" pitchFamily="18" charset="0"/>
              </a:rPr>
              <a:t>said no loudly b) shook head angrily c) moved head to agree</a:t>
            </a:r>
          </a:p>
          <a:p>
            <a:pPr marL="457200" indent="-457200">
              <a:buAutoNum type="alphaLcParenR"/>
            </a:pPr>
            <a:endParaRPr lang="en-US" sz="1400" dirty="0">
              <a:latin typeface="Sitka Banner" panose="02000505000000020004" pitchFamily="2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latin typeface="Sitka Banner" panose="02000505000000020004" pitchFamily="2" charset="0"/>
                <a:cs typeface="Times New Roman" panose="02020603050405020304" pitchFamily="18" charset="0"/>
              </a:rPr>
              <a:t>Which phrase means food cooked at home?</a:t>
            </a:r>
          </a:p>
          <a:p>
            <a:pPr marL="457200" indent="-457200">
              <a:buAutoNum type="alphaLcParenR"/>
            </a:pPr>
            <a:r>
              <a:rPr lang="en-US" sz="1400" dirty="0">
                <a:latin typeface="Sitka Banner" panose="02000505000000020004" pitchFamily="2" charset="0"/>
                <a:cs typeface="Times New Roman" panose="02020603050405020304" pitchFamily="18" charset="0"/>
              </a:rPr>
              <a:t>home-baked treats b) iron will c) dizzy heights</a:t>
            </a:r>
            <a:endParaRPr lang="en-US" sz="2000" dirty="0">
              <a:latin typeface="Sitka Banner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B86B046-11EF-8B91-22AE-FD6D070411A4}"/>
              </a:ext>
            </a:extLst>
          </p:cNvPr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3E6F6D80-71F6-2951-3E66-28606F31268B}"/>
              </a:ext>
            </a:extLst>
          </p:cNvPr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A8AFA14D-6734-9B3B-8239-ECE6D194E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249" y="6066208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F3A40217-EF45-A2C8-AF76-F8569D0EE7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41486" y="1995757"/>
            <a:ext cx="1336507" cy="751785"/>
          </a:xfrm>
          <a:prstGeom prst="rect">
            <a:avLst/>
          </a:prstGeom>
        </p:spPr>
      </p:pic>
      <p:sp>
        <p:nvSpPr>
          <p:cNvPr id="45" name="Double Wave 44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Vocabulary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9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9/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975505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3FD95-BC7E-A94C-3C4B-05C5EEE11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3840766-BACC-DE66-991C-243C7E98B709}"/>
              </a:ext>
            </a:extLst>
          </p:cNvPr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F12D16C-BAC5-13E4-3A05-0D57B7164417}"/>
              </a:ext>
            </a:extLst>
          </p:cNvPr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C50B058-A02F-2CCE-E9BD-DDE0F69C8BE3}"/>
              </a:ext>
            </a:extLst>
          </p:cNvPr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DD3BE59-C380-3793-5463-FEA6E1D6BAF9}"/>
              </a:ext>
            </a:extLst>
          </p:cNvPr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BD0CCBF-4676-C80E-4954-B8424EBD4F8D}"/>
              </a:ext>
            </a:extLst>
          </p:cNvPr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D17C524-31ED-AA7F-1312-4E42C7AE453B}"/>
              </a:ext>
            </a:extLst>
          </p:cNvPr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1CA3C77-5DE7-E67C-9B13-1EC8AF3E7518}"/>
              </a:ext>
            </a:extLst>
          </p:cNvPr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5A0BAD7-909E-6E67-CD74-439A869D26E8}"/>
              </a:ext>
            </a:extLst>
          </p:cNvPr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6EAB68B-D559-9B56-71DB-A2BC20DF40A1}"/>
              </a:ext>
            </a:extLst>
          </p:cNvPr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2E3D7D3-41D9-FD43-FDE6-B546132C4C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E5334972-DF50-F2BC-45D1-3E38467B4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DFF4121-7E0A-C51F-B1E7-FB5F2C9DC5C7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A5F83840-32FE-F188-8855-767DAB83775C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FB7E00F6-8EF1-9ABE-D52A-480D671F1F98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7DD4A74-B272-60B2-906C-839B9AABFBC7}"/>
              </a:ext>
            </a:extLst>
          </p:cNvPr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060C06-5155-D592-B84E-0388B6B5E6F8}"/>
              </a:ext>
            </a:extLst>
          </p:cNvPr>
          <p:cNvSpPr txBox="1"/>
          <p:nvPr/>
        </p:nvSpPr>
        <p:spPr>
          <a:xfrm>
            <a:off x="2525531" y="957134"/>
            <a:ext cx="9594974" cy="38779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000" b="1" dirty="0">
                <a:solidFill>
                  <a:srgbClr val="009900"/>
                </a:solidFill>
                <a:latin typeface="Times New Roman" panose="02020603050405020304" pitchFamily="18" charset="0"/>
                <a:ea typeface="GE SS Text Bold" pitchFamily="18" charset="-78"/>
                <a:cs typeface="Times New Roman" panose="02020603050405020304" pitchFamily="18" charset="0"/>
              </a:rPr>
              <a:t>DIFFERENTIATION: (Students 2 and 4)</a:t>
            </a:r>
          </a:p>
          <a:p>
            <a:r>
              <a:rPr lang="en-US" sz="1400" b="1" dirty="0">
                <a:latin typeface="Sitka Banner" panose="02000505000000020004" pitchFamily="2" charset="0"/>
                <a:cs typeface="Times New Roman" panose="02020603050405020304" pitchFamily="18" charset="0"/>
              </a:rPr>
              <a:t>Which phrase means “bring back the past”?</a:t>
            </a:r>
          </a:p>
          <a:p>
            <a:pPr marL="457200" indent="-457200">
              <a:buAutoNum type="alphaLcParenR"/>
            </a:pPr>
            <a:r>
              <a:rPr lang="en-US" sz="1400" dirty="0">
                <a:latin typeface="Sitka Banner" panose="02000505000000020004" pitchFamily="2" charset="0"/>
                <a:cs typeface="Times New Roman" panose="02020603050405020304" pitchFamily="18" charset="0"/>
              </a:rPr>
              <a:t>dizzy heights b) </a:t>
            </a:r>
            <a:r>
              <a:rPr lang="en-US" sz="1400" dirty="0">
                <a:highlight>
                  <a:srgbClr val="FFFF00"/>
                </a:highlight>
                <a:latin typeface="Sitka Banner" panose="02000505000000020004" pitchFamily="2" charset="0"/>
                <a:cs typeface="Times New Roman" panose="02020603050405020304" pitchFamily="18" charset="0"/>
              </a:rPr>
              <a:t>conjure up memories </a:t>
            </a:r>
            <a:r>
              <a:rPr lang="en-US" sz="1400" dirty="0">
                <a:latin typeface="Sitka Banner" panose="02000505000000020004" pitchFamily="2" charset="0"/>
                <a:cs typeface="Times New Roman" panose="02020603050405020304" pitchFamily="18" charset="0"/>
              </a:rPr>
              <a:t>c) iron will</a:t>
            </a:r>
          </a:p>
          <a:p>
            <a:pPr marL="457200" indent="-457200">
              <a:buAutoNum type="alphaLcParenR"/>
            </a:pPr>
            <a:endParaRPr lang="en-US" sz="1400" dirty="0">
              <a:latin typeface="Sitka Banner" panose="02000505000000020004" pitchFamily="2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latin typeface="Sitka Banner" panose="02000505000000020004" pitchFamily="2" charset="0"/>
                <a:cs typeface="Times New Roman" panose="02020603050405020304" pitchFamily="18" charset="0"/>
              </a:rPr>
              <a:t>Which phrase means “very high or a big success”?</a:t>
            </a:r>
          </a:p>
          <a:p>
            <a:pPr marL="457200" indent="-457200">
              <a:buAutoNum type="alphaLcParenR"/>
            </a:pPr>
            <a:r>
              <a:rPr lang="en-US" sz="1400" dirty="0">
                <a:latin typeface="Sitka Banner" panose="02000505000000020004" pitchFamily="2" charset="0"/>
                <a:cs typeface="Times New Roman" panose="02020603050405020304" pitchFamily="18" charset="0"/>
              </a:rPr>
              <a:t>diminutive stature b) </a:t>
            </a:r>
            <a:r>
              <a:rPr lang="en-US" sz="1400" dirty="0">
                <a:highlight>
                  <a:srgbClr val="FFFF00"/>
                </a:highlight>
                <a:latin typeface="Sitka Banner" panose="02000505000000020004" pitchFamily="2" charset="0"/>
                <a:cs typeface="Times New Roman" panose="02020603050405020304" pitchFamily="18" charset="0"/>
              </a:rPr>
              <a:t>dizzy heights </a:t>
            </a:r>
            <a:r>
              <a:rPr lang="en-US" sz="1400" dirty="0">
                <a:latin typeface="Sitka Banner" panose="02000505000000020004" pitchFamily="2" charset="0"/>
                <a:cs typeface="Times New Roman" panose="02020603050405020304" pitchFamily="18" charset="0"/>
              </a:rPr>
              <a:t>c) home-baked treats </a:t>
            </a:r>
          </a:p>
          <a:p>
            <a:pPr marL="457200" indent="-457200">
              <a:buAutoNum type="alphaLcParenR"/>
            </a:pPr>
            <a:endParaRPr lang="en-US" sz="1400" dirty="0">
              <a:latin typeface="Sitka Banner" panose="02000505000000020004" pitchFamily="2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latin typeface="Sitka Banner" panose="02000505000000020004" pitchFamily="2" charset="0"/>
                <a:cs typeface="Times New Roman" panose="02020603050405020304" pitchFamily="18" charset="0"/>
              </a:rPr>
              <a:t>Which phrase means “strong determination”?</a:t>
            </a:r>
          </a:p>
          <a:p>
            <a:pPr marL="457200" indent="-457200">
              <a:buAutoNum type="alphaLcParenR"/>
            </a:pPr>
            <a:r>
              <a:rPr lang="en-US" sz="1400" dirty="0">
                <a:highlight>
                  <a:srgbClr val="FFFF00"/>
                </a:highlight>
                <a:latin typeface="Sitka Banner" panose="02000505000000020004" pitchFamily="2" charset="0"/>
                <a:cs typeface="Times New Roman" panose="02020603050405020304" pitchFamily="18" charset="0"/>
              </a:rPr>
              <a:t>iron will </a:t>
            </a:r>
            <a:r>
              <a:rPr lang="en-US" sz="1400" dirty="0">
                <a:latin typeface="Sitka Banner" panose="02000505000000020004" pitchFamily="2" charset="0"/>
                <a:cs typeface="Times New Roman" panose="02020603050405020304" pitchFamily="18" charset="0"/>
              </a:rPr>
              <a:t>b) nodded in approval c) suffer hardships</a:t>
            </a:r>
          </a:p>
          <a:p>
            <a:pPr marL="457200" indent="-457200">
              <a:buAutoNum type="alphaLcParenR"/>
            </a:pPr>
            <a:endParaRPr lang="en-US" sz="1400" dirty="0">
              <a:latin typeface="Sitka Banner" panose="02000505000000020004" pitchFamily="2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latin typeface="Sitka Banner" panose="02000505000000020004" pitchFamily="2" charset="0"/>
                <a:cs typeface="Times New Roman" panose="02020603050405020304" pitchFamily="18" charset="0"/>
              </a:rPr>
              <a:t>What does “nodded in approval” mean?</a:t>
            </a:r>
          </a:p>
          <a:p>
            <a:pPr marL="457200" indent="-457200">
              <a:buAutoNum type="alphaLcParenR"/>
            </a:pPr>
            <a:r>
              <a:rPr lang="en-US" sz="1400" dirty="0">
                <a:latin typeface="Sitka Banner" panose="02000505000000020004" pitchFamily="2" charset="0"/>
                <a:cs typeface="Times New Roman" panose="02020603050405020304" pitchFamily="18" charset="0"/>
              </a:rPr>
              <a:t>said no loudly b) shook head angrily c) </a:t>
            </a:r>
            <a:r>
              <a:rPr lang="en-US" sz="1400" dirty="0">
                <a:highlight>
                  <a:srgbClr val="FFFF00"/>
                </a:highlight>
                <a:latin typeface="Sitka Banner" panose="02000505000000020004" pitchFamily="2" charset="0"/>
                <a:cs typeface="Times New Roman" panose="02020603050405020304" pitchFamily="18" charset="0"/>
              </a:rPr>
              <a:t>moved head to agree</a:t>
            </a:r>
          </a:p>
          <a:p>
            <a:pPr marL="457200" indent="-457200">
              <a:buAutoNum type="alphaLcParenR"/>
            </a:pPr>
            <a:endParaRPr lang="en-US" sz="1400" dirty="0">
              <a:latin typeface="Sitka Banner" panose="02000505000000020004" pitchFamily="2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latin typeface="Sitka Banner" panose="02000505000000020004" pitchFamily="2" charset="0"/>
                <a:cs typeface="Times New Roman" panose="02020603050405020304" pitchFamily="18" charset="0"/>
              </a:rPr>
              <a:t>Which phrase means food cooked at home?</a:t>
            </a:r>
          </a:p>
          <a:p>
            <a:pPr marL="457200" indent="-457200">
              <a:buAutoNum type="alphaLcParenR"/>
            </a:pPr>
            <a:r>
              <a:rPr lang="en-US" sz="1400" dirty="0">
                <a:highlight>
                  <a:srgbClr val="FFFF00"/>
                </a:highlight>
                <a:latin typeface="Sitka Banner" panose="02000505000000020004" pitchFamily="2" charset="0"/>
                <a:cs typeface="Times New Roman" panose="02020603050405020304" pitchFamily="18" charset="0"/>
              </a:rPr>
              <a:t>home-baked treats </a:t>
            </a:r>
            <a:r>
              <a:rPr lang="en-US" sz="1400" dirty="0">
                <a:latin typeface="Sitka Banner" panose="02000505000000020004" pitchFamily="2" charset="0"/>
                <a:cs typeface="Times New Roman" panose="02020603050405020304" pitchFamily="18" charset="0"/>
              </a:rPr>
              <a:t>b) iron will c) dizzy heights</a:t>
            </a:r>
            <a:endParaRPr lang="en-US" sz="2000" dirty="0">
              <a:latin typeface="Sitka Banner" panose="02000505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B86B046-11EF-8B91-22AE-FD6D070411A4}"/>
              </a:ext>
            </a:extLst>
          </p:cNvPr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3E6F6D80-71F6-2951-3E66-28606F31268B}"/>
              </a:ext>
            </a:extLst>
          </p:cNvPr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A8AFA14D-6734-9B3B-8239-ECE6D194E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249" y="6066208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F3A40217-EF45-A2C8-AF76-F8569D0EE7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41486" y="1995757"/>
            <a:ext cx="1336507" cy="751785"/>
          </a:xfrm>
          <a:prstGeom prst="rect">
            <a:avLst/>
          </a:prstGeom>
        </p:spPr>
      </p:pic>
      <p:sp>
        <p:nvSpPr>
          <p:cNvPr id="45" name="Double Wave 44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Vocabulary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9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9/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23023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3FD95-BC7E-A94C-3C4B-05C5EEE11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3840766-BACC-DE66-991C-243C7E98B709}"/>
              </a:ext>
            </a:extLst>
          </p:cNvPr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F12D16C-BAC5-13E4-3A05-0D57B7164417}"/>
              </a:ext>
            </a:extLst>
          </p:cNvPr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C50B058-A02F-2CCE-E9BD-DDE0F69C8BE3}"/>
              </a:ext>
            </a:extLst>
          </p:cNvPr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DD3BE59-C380-3793-5463-FEA6E1D6BAF9}"/>
              </a:ext>
            </a:extLst>
          </p:cNvPr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BD0CCBF-4676-C80E-4954-B8424EBD4F8D}"/>
              </a:ext>
            </a:extLst>
          </p:cNvPr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D17C524-31ED-AA7F-1312-4E42C7AE453B}"/>
              </a:ext>
            </a:extLst>
          </p:cNvPr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1CA3C77-5DE7-E67C-9B13-1EC8AF3E7518}"/>
              </a:ext>
            </a:extLst>
          </p:cNvPr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5A0BAD7-909E-6E67-CD74-439A869D26E8}"/>
              </a:ext>
            </a:extLst>
          </p:cNvPr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6EAB68B-D559-9B56-71DB-A2BC20DF40A1}"/>
              </a:ext>
            </a:extLst>
          </p:cNvPr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2E3D7D3-41D9-FD43-FDE6-B546132C4C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E5334972-DF50-F2BC-45D1-3E38467B4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DFF4121-7E0A-C51F-B1E7-FB5F2C9DC5C7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A5F83840-32FE-F188-8855-767DAB83775C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FB7E00F6-8EF1-9ABE-D52A-480D671F1F98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7DD4A74-B272-60B2-906C-839B9AABFBC7}"/>
              </a:ext>
            </a:extLst>
          </p:cNvPr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060C06-5155-D592-B84E-0388B6B5E6F8}"/>
              </a:ext>
            </a:extLst>
          </p:cNvPr>
          <p:cNvSpPr txBox="1"/>
          <p:nvPr/>
        </p:nvSpPr>
        <p:spPr>
          <a:xfrm>
            <a:off x="2525531" y="1275444"/>
            <a:ext cx="8216283" cy="50783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ea typeface="GE SS Text Bold" pitchFamily="18" charset="-78"/>
                <a:cs typeface="Times New Roman" panose="02020603050405020304" pitchFamily="18" charset="0"/>
              </a:rPr>
              <a:t>DIFFERENTIATION: (Students 1 and 3)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Fill in the blanks with the correct phrase.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Looking at old photos always ________.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reached the ________ of her career.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showed an ________ when he kept practicing every day.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teacher ________ when she liked my answer.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grandmother makes delicious ________.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________ child was smaller than the others.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the war, many families had to ________.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Although he was rich, he had an ________.</a:t>
            </a:r>
          </a:p>
          <a:p>
            <a:endParaRPr lang="ar-JO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B86B046-11EF-8B91-22AE-FD6D070411A4}"/>
              </a:ext>
            </a:extLst>
          </p:cNvPr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3E6F6D80-71F6-2951-3E66-28606F31268B}"/>
              </a:ext>
            </a:extLst>
          </p:cNvPr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A8AFA14D-6734-9B3B-8239-ECE6D194E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249" y="6066208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F3A40217-EF45-A2C8-AF76-F8569D0EE7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41486" y="1995757"/>
            <a:ext cx="1336507" cy="751785"/>
          </a:xfrm>
          <a:prstGeom prst="rect">
            <a:avLst/>
          </a:prstGeom>
        </p:spPr>
      </p:pic>
      <p:sp>
        <p:nvSpPr>
          <p:cNvPr id="45" name="Double Wave 44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Vocabulary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9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9/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659374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3FD95-BC7E-A94C-3C4B-05C5EEE11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3840766-BACC-DE66-991C-243C7E98B709}"/>
              </a:ext>
            </a:extLst>
          </p:cNvPr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2F12D16C-BAC5-13E4-3A05-0D57B7164417}"/>
              </a:ext>
            </a:extLst>
          </p:cNvPr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4C50B058-A02F-2CCE-E9BD-DDE0F69C8BE3}"/>
              </a:ext>
            </a:extLst>
          </p:cNvPr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DD3BE59-C380-3793-5463-FEA6E1D6BAF9}"/>
              </a:ext>
            </a:extLst>
          </p:cNvPr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BD0CCBF-4676-C80E-4954-B8424EBD4F8D}"/>
              </a:ext>
            </a:extLst>
          </p:cNvPr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9D17C524-31ED-AA7F-1312-4E42C7AE453B}"/>
              </a:ext>
            </a:extLst>
          </p:cNvPr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11CA3C77-5DE7-E67C-9B13-1EC8AF3E7518}"/>
              </a:ext>
            </a:extLst>
          </p:cNvPr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5A0BAD7-909E-6E67-CD74-439A869D26E8}"/>
              </a:ext>
            </a:extLst>
          </p:cNvPr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6EAB68B-D559-9B56-71DB-A2BC20DF40A1}"/>
              </a:ext>
            </a:extLst>
          </p:cNvPr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12E3D7D3-41D9-FD43-FDE6-B546132C4C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E5334972-DF50-F2BC-45D1-3E38467B4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6DFF4121-7E0A-C51F-B1E7-FB5F2C9DC5C7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A5F83840-32FE-F188-8855-767DAB83775C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FB7E00F6-8EF1-9ABE-D52A-480D671F1F98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7DD4A74-B272-60B2-906C-839B9AABFBC7}"/>
              </a:ext>
            </a:extLst>
          </p:cNvPr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060C06-5155-D592-B84E-0388B6B5E6F8}"/>
              </a:ext>
            </a:extLst>
          </p:cNvPr>
          <p:cNvSpPr txBox="1"/>
          <p:nvPr/>
        </p:nvSpPr>
        <p:spPr>
          <a:xfrm>
            <a:off x="2525531" y="1275444"/>
            <a:ext cx="8216283" cy="50783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400" b="1" dirty="0">
                <a:solidFill>
                  <a:srgbClr val="009900"/>
                </a:solidFill>
                <a:latin typeface="Times New Roman" panose="02020603050405020304" pitchFamily="18" charset="0"/>
                <a:ea typeface="GE SS Text Bold" pitchFamily="18" charset="-78"/>
                <a:cs typeface="Times New Roman" panose="02020603050405020304" pitchFamily="18" charset="0"/>
              </a:rPr>
              <a:t>DIFFERENTIATION: (Students 1 and 3)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Fill in the blanks with the correct phrase.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Looking at old photos always </a:t>
            </a:r>
            <a:r>
              <a:rPr lang="en-US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conjure up memories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 reached the </a:t>
            </a:r>
            <a:r>
              <a:rPr lang="en-US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dizzy heights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her career.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showed an </a:t>
            </a:r>
            <a:r>
              <a:rPr lang="en-US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iron will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he kept practicing every day.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teacher </a:t>
            </a:r>
            <a:r>
              <a:rPr lang="en-US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nodded in agreement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she liked my answer.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grandmother makes delicious </a:t>
            </a:r>
            <a:r>
              <a:rPr lang="en-US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home-baked treats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diminutive stature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child was smaller than the others.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the war, many families had to </a:t>
            </a:r>
            <a:r>
              <a:rPr lang="en-US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suffer hardships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Although he was rich, he had an </a:t>
            </a:r>
            <a:r>
              <a:rPr lang="en-US" sz="24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unassuming manner</a:t>
            </a:r>
          </a:p>
          <a:p>
            <a:endParaRPr lang="ar-JO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B86B046-11EF-8B91-22AE-FD6D070411A4}"/>
              </a:ext>
            </a:extLst>
          </p:cNvPr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3E6F6D80-71F6-2951-3E66-28606F31268B}"/>
              </a:ext>
            </a:extLst>
          </p:cNvPr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A8AFA14D-6734-9B3B-8239-ECE6D194E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249" y="6066208"/>
            <a:ext cx="1411744" cy="5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1 MINUTE COUNTDOWN TIMER (60 SECONDS TIMER)">
            <a:hlinkClick r:id="" action="ppaction://media"/>
            <a:extLst>
              <a:ext uri="{FF2B5EF4-FFF2-40B4-BE49-F238E27FC236}">
                <a16:creationId xmlns:a16="http://schemas.microsoft.com/office/drawing/2014/main" id="{F3A40217-EF45-A2C8-AF76-F8569D0EE7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41486" y="1995757"/>
            <a:ext cx="1336507" cy="751785"/>
          </a:xfrm>
          <a:prstGeom prst="rect">
            <a:avLst/>
          </a:prstGeom>
        </p:spPr>
      </p:pic>
      <p:sp>
        <p:nvSpPr>
          <p:cNvPr id="45" name="Double Wave 44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Vocabulary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9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9/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73607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OBJECTIVES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9185389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LESSON</a:t>
            </a: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Vocabulary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30874" y="1275444"/>
            <a:ext cx="8058799" cy="30162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000" b="1" dirty="0"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 </a:t>
            </a:r>
            <a:r>
              <a:rPr lang="en-US" sz="2000" b="1" dirty="0">
                <a:solidFill>
                  <a:srgbClr val="A50021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OBJECTIVES:</a:t>
            </a:r>
          </a:p>
          <a:p>
            <a:pPr algn="l">
              <a:lnSpc>
                <a:spcPct val="250000"/>
              </a:lnSpc>
            </a:pPr>
            <a:r>
              <a:rPr lang="en-US" sz="2000" dirty="0">
                <a:solidFill>
                  <a:srgbClr val="A50021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1. To identify the meanings of the new collocations </a:t>
            </a:r>
          </a:p>
          <a:p>
            <a:pPr algn="l">
              <a:lnSpc>
                <a:spcPct val="250000"/>
              </a:lnSpc>
            </a:pPr>
            <a:r>
              <a:rPr lang="en-US" sz="2000" dirty="0">
                <a:solidFill>
                  <a:srgbClr val="A50021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2. To use the words in meaningful context </a:t>
            </a:r>
            <a:endParaRPr lang="en-US" sz="2000" b="1" dirty="0"/>
          </a:p>
          <a:p>
            <a:pPr algn="r"/>
            <a:r>
              <a:rPr lang="ar-JO" sz="2000" b="1" dirty="0"/>
              <a:t> 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Double Wave 1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8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9/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D650B-CC92-660F-2EB0-F3E99F867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805FF6CE-BE19-1142-A7E0-7A3CE291352F}"/>
              </a:ext>
            </a:extLst>
          </p:cNvPr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F358A6F-D7A5-8D7B-B523-E11595F9E087}"/>
              </a:ext>
            </a:extLst>
          </p:cNvPr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012276A7-455B-49E2-84F4-7711C60D1DF9}"/>
              </a:ext>
            </a:extLst>
          </p:cNvPr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05763235-FC9E-9BF2-F67B-E8157405A85E}"/>
              </a:ext>
            </a:extLst>
          </p:cNvPr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99E197F-0847-E928-B77E-D7E40873F5FD}"/>
              </a:ext>
            </a:extLst>
          </p:cNvPr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C36DB3A9-8B9D-6DB7-3BCB-DC25AE883956}"/>
              </a:ext>
            </a:extLst>
          </p:cNvPr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3AB734BE-0A04-CBE9-E80F-A3858297834B}"/>
              </a:ext>
            </a:extLst>
          </p:cNvPr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4A0B5D96-6E53-DA43-9E9D-20ECB3E0ED36}"/>
              </a:ext>
            </a:extLst>
          </p:cNvPr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9/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2B998E-7F3E-89D0-F6D9-40EAA06D5344}"/>
              </a:ext>
            </a:extLst>
          </p:cNvPr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96CB5A9-D3F9-10BA-EE45-CA7FB95F6F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02558835-0393-D5C3-594F-316725D57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2B773E1-3877-F715-5A98-3E19910A5E35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2B80DC1A-DEDF-7491-8061-89109C94AEFB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8B6B7A5B-6409-360B-D21C-400B374A38C5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 </a:t>
              </a:r>
            </a:p>
          </p:txBody>
        </p:sp>
      </p:grp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0479545-AC00-1A67-4C77-098EB734245B}"/>
              </a:ext>
            </a:extLst>
          </p:cNvPr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BBB2EB-7A8F-C4D0-5D18-EBF6B6169F13}"/>
              </a:ext>
            </a:extLst>
          </p:cNvPr>
          <p:cNvSpPr txBox="1"/>
          <p:nvPr/>
        </p:nvSpPr>
        <p:spPr>
          <a:xfrm>
            <a:off x="2830874" y="1275444"/>
            <a:ext cx="6983387" cy="33239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000" b="1" dirty="0">
                <a:solidFill>
                  <a:srgbClr val="8000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EXIT TICKET:</a:t>
            </a:r>
          </a:p>
          <a:p>
            <a:pPr algn="l">
              <a:lnSpc>
                <a:spcPct val="250000"/>
              </a:lnSpc>
            </a:pPr>
            <a:r>
              <a:rPr lang="en-US" sz="2000" b="1" dirty="0">
                <a:solidFill>
                  <a:srgbClr val="80000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Individually, write three sentences using any three of the listed collocations</a:t>
            </a:r>
            <a:endParaRPr lang="ar-SA" sz="2000" b="1" dirty="0">
              <a:solidFill>
                <a:srgbClr val="800000"/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pPr algn="r" rtl="1"/>
            <a:endParaRPr lang="en-US" sz="2000" b="1" dirty="0"/>
          </a:p>
          <a:p>
            <a:pPr algn="r"/>
            <a:r>
              <a:rPr lang="ar-JO" sz="2000" b="1" dirty="0"/>
              <a:t> 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470333DB-9830-83DA-24A0-85B4652C0DE2}"/>
              </a:ext>
            </a:extLst>
          </p:cNvPr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56FBE9AB-089C-FE2C-40F9-5486A6D9D813}"/>
              </a:ext>
            </a:extLst>
          </p:cNvPr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6146" name="Picture 2" descr="Emoji exit ticket by Ms Fayes pretty little ones | TPT">
            <a:extLst>
              <a:ext uri="{FF2B5EF4-FFF2-40B4-BE49-F238E27FC236}">
                <a16:creationId xmlns:a16="http://schemas.microsoft.com/office/drawing/2014/main" id="{D27BD85F-161C-9BE0-FF7C-A88085EA3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131" y="5560154"/>
            <a:ext cx="1593094" cy="108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MINUTE TIMER - COUNTDOWN TIMER">
            <a:hlinkClick r:id="" action="ppaction://media"/>
            <a:extLst>
              <a:ext uri="{FF2B5EF4-FFF2-40B4-BE49-F238E27FC236}">
                <a16:creationId xmlns:a16="http://schemas.microsoft.com/office/drawing/2014/main" id="{5AEDFDEE-2A41-76EA-43F5-74EB9E3931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06118" y="2077807"/>
            <a:ext cx="1652406" cy="929478"/>
          </a:xfrm>
          <a:prstGeom prst="rect">
            <a:avLst/>
          </a:prstGeom>
        </p:spPr>
      </p:pic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9794944E-9F23-B2B6-8569-9048437B393F}"/>
              </a:ext>
            </a:extLst>
          </p:cNvPr>
          <p:cNvSpPr/>
          <p:nvPr/>
        </p:nvSpPr>
        <p:spPr>
          <a:xfrm>
            <a:off x="10343075" y="6376030"/>
            <a:ext cx="1573020" cy="346733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BUZZ 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73F8DB-2F82-E335-7DE2-2D4481F35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4687" y="3708070"/>
            <a:ext cx="4147127" cy="293538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5" name="Double Wave 44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Vocabulary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16674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30874" y="1275444"/>
            <a:ext cx="6897371" cy="178510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>
              <a:lnSpc>
                <a:spcPct val="250000"/>
              </a:lnSpc>
            </a:pPr>
            <a:r>
              <a:rPr lang="en-US" sz="2000" b="1" dirty="0"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 </a:t>
            </a:r>
            <a:r>
              <a:rPr lang="en-US" sz="2000" b="1" dirty="0">
                <a:solidFill>
                  <a:srgbClr val="92D050"/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WARM UP:</a:t>
            </a:r>
          </a:p>
          <a:p>
            <a:pPr algn="r" rtl="1"/>
            <a:endParaRPr lang="en-US" sz="2000" b="1" dirty="0"/>
          </a:p>
          <a:p>
            <a:pPr algn="r"/>
            <a:r>
              <a:rPr lang="ar-JO" sz="2000" b="1" dirty="0"/>
              <a:t> 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Vocabulary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9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9/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E2A04A-1229-4638-B85A-94FF45BDF041}"/>
              </a:ext>
            </a:extLst>
          </p:cNvPr>
          <p:cNvSpPr txBox="1"/>
          <p:nvPr/>
        </p:nvSpPr>
        <p:spPr>
          <a:xfrm>
            <a:off x="3011214" y="3105835"/>
            <a:ext cx="61485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hlinkClick r:id="rId4"/>
              </a:rPr>
              <a:t>https://create.kahoot.it/details/1c7ecc42-3d20-432a-a386-bf7f7c464343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3691482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2625" y="3429000"/>
            <a:ext cx="2158810" cy="360040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61520" y="390510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539070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1520" y="488301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>
            <a:fillRect/>
          </a:stretch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15209" y="2371115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51023" y="287676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8791" y="59159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AutoShape 2" descr="How To Make Pineapple Juice (With or Without Juicer) - Alphafoodie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8" name="Double Wave 27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UNIT:4</a:t>
            </a:r>
            <a:endParaRPr lang="ar-JO" sz="160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5" name="Double Wave 44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9</a:t>
            </a:r>
            <a:endParaRPr lang="ar-JO" sz="160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Grammar   </a:t>
            </a:r>
            <a:endParaRPr lang="ar-JO" sz="1400" b="1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/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Footer Placeholder 6"/>
          <p:cNvSpPr txBox="1"/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5/ 2025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8289" y="4281367"/>
            <a:ext cx="1293114" cy="12873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8837" y="1404436"/>
            <a:ext cx="830521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He offered help in an </a:t>
            </a:r>
            <a:r>
              <a:rPr lang="en-US" sz="3600" b="1" u="sng" dirty="0"/>
              <a:t>unassuming manner</a:t>
            </a:r>
            <a:r>
              <a:rPr lang="en-US" sz="3600" dirty="0"/>
              <a:t>, quietly assisting without seeking praise.:</a:t>
            </a:r>
            <a:br>
              <a:rPr lang="en-US" sz="3600" dirty="0"/>
            </a:br>
            <a:r>
              <a:rPr lang="en-US" sz="3600" b="1" dirty="0"/>
              <a:t>What does it mean?</a:t>
            </a:r>
            <a:br>
              <a:rPr lang="en-US" sz="3600" dirty="0"/>
            </a:br>
            <a:r>
              <a:rPr lang="en-US" sz="2800" dirty="0"/>
              <a:t>A) He helped loudly to get attention.</a:t>
            </a:r>
            <a:br>
              <a:rPr lang="en-US" sz="2800" dirty="0"/>
            </a:br>
            <a:r>
              <a:rPr lang="en-US" sz="2800" dirty="0"/>
              <a:t>B</a:t>
            </a:r>
            <a:r>
              <a:rPr lang="en-US" sz="2800" dirty="0">
                <a:highlight>
                  <a:srgbClr val="FFFF00"/>
                </a:highlight>
              </a:rPr>
              <a:t>) He helped modestly, without showing off. </a:t>
            </a:r>
            <a:br>
              <a:rPr lang="en-US" sz="2800" dirty="0">
                <a:highlight>
                  <a:srgbClr val="FFFF00"/>
                </a:highlight>
              </a:rPr>
            </a:br>
            <a:r>
              <a:rPr lang="en-US" sz="2800" dirty="0"/>
              <a:t>C) He refused to help anyone.</a:t>
            </a:r>
            <a:br>
              <a:rPr lang="en-US" sz="2800" dirty="0"/>
            </a:br>
            <a:r>
              <a:rPr lang="en-US" sz="2800" dirty="0"/>
              <a:t>D) He asked for a reward for helping.</a:t>
            </a:r>
            <a:br>
              <a:rPr lang="en-US" sz="3600" dirty="0">
                <a:highlight>
                  <a:srgbClr val="FFFF00"/>
                </a:highlight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823781" y="1272799"/>
            <a:ext cx="1261271" cy="716434"/>
            <a:chOff x="7446246" y="205862"/>
            <a:chExt cx="1544854" cy="691058"/>
          </a:xfrm>
        </p:grpSpPr>
        <p:sp>
          <p:nvSpPr>
            <p:cNvPr id="7" name="Rounded Rectangle 10"/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22"/>
            <p:cNvSpPr/>
            <p:nvPr/>
          </p:nvSpPr>
          <p:spPr>
            <a:xfrm>
              <a:off x="7617073" y="266559"/>
              <a:ext cx="1299081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03:00 minutes</a:t>
              </a:r>
            </a:p>
          </p:txBody>
        </p:sp>
      </p:grpSp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0" y="1126535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8791" y="1195248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OUTCOMES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791" y="234834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PREASSESSMENT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5143" y="2873383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PRESENTATION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71495" y="3915432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FEEDBACK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71495" y="33801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FORMATIVE ASSESSMENT</a:t>
            </a:r>
            <a:endParaRPr lang="ar-JO" sz="1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5143" y="4428068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DIFFERENTIATION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8791" y="1766317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WARM UP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368219" y="1144277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9" y="458330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11028386" y="4233"/>
            <a:ext cx="1209040" cy="454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10641486" y="1179783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02:00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85143" y="4880714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REAL LIFE APPLICATION</a:t>
            </a:r>
            <a:endParaRPr lang="ar-JO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30874" y="1275444"/>
            <a:ext cx="7160937" cy="11798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GE SS Text Bold" pitchFamily="18" charset="-78"/>
                <a:ea typeface="GE SS Text Bold" pitchFamily="18" charset="-78"/>
                <a:cs typeface="GE SS Text Bold" pitchFamily="18" charset="-78"/>
              </a:rPr>
              <a:t>PREASSESSMENT:</a:t>
            </a:r>
          </a:p>
          <a:p>
            <a:pPr algn="l">
              <a:lnSpc>
                <a:spcPct val="150000"/>
              </a:lnSpc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  <a:p>
            <a:pPr algn="l">
              <a:lnSpc>
                <a:spcPct val="150000"/>
              </a:lnSpc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GE SS Text Bold" pitchFamily="18" charset="-78"/>
              <a:ea typeface="GE SS Text Bold" pitchFamily="18" charset="-78"/>
              <a:cs typeface="GE SS Text Bold" pitchFamily="18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8791" y="5398346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CRITICAL THINKING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31173" y="591367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EXIT TICKET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6" name="2 MINUTE TIMER - COUNTDOWN TIMER">
            <a:hlinkClick r:id="" action="ppaction://media"/>
            <a:extLst>
              <a:ext uri="{FF2B5EF4-FFF2-40B4-BE49-F238E27FC236}">
                <a16:creationId xmlns:a16="http://schemas.microsoft.com/office/drawing/2014/main" id="{2526002A-A169-1952-E695-3FEFE830C2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83339" y="2083359"/>
            <a:ext cx="1652406" cy="929478"/>
          </a:xfrm>
          <a:prstGeom prst="rect">
            <a:avLst/>
          </a:prstGeom>
        </p:spPr>
      </p:pic>
      <p:sp>
        <p:nvSpPr>
          <p:cNvPr id="45" name="Double Wave 44"/>
          <p:cNvSpPr/>
          <p:nvPr/>
        </p:nvSpPr>
        <p:spPr>
          <a:xfrm>
            <a:off x="7243077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UNIT: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6" name="Double Wave 45"/>
          <p:cNvSpPr/>
          <p:nvPr/>
        </p:nvSpPr>
        <p:spPr>
          <a:xfrm>
            <a:off x="5286971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GRADE: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10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7" name="Double Wave 46"/>
          <p:cNvSpPr/>
          <p:nvPr/>
        </p:nvSpPr>
        <p:spPr>
          <a:xfrm>
            <a:off x="2135318" y="603565"/>
            <a:ext cx="3303113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SUBJECT: Vocabulary 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8" name="Double Wave 47">
            <a:extLst>
              <a:ext uri="{FF2B5EF4-FFF2-40B4-BE49-F238E27FC236}">
                <a16:creationId xmlns:a16="http://schemas.microsoft.com/office/drawing/2014/main" id="{2F9AC521-2D58-F888-8C01-ECAF079DAA57}"/>
              </a:ext>
            </a:extLst>
          </p:cNvPr>
          <p:cNvSpPr/>
          <p:nvPr/>
        </p:nvSpPr>
        <p:spPr>
          <a:xfrm>
            <a:off x="9162545" y="596171"/>
            <a:ext cx="2726771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Lesson: </a:t>
            </a:r>
            <a:r>
              <a:rPr lang="en-US" sz="1600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1</a:t>
            </a:r>
            <a:endParaRPr lang="ar-JO" sz="160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9" name="Footer Placeholder 6">
            <a:extLst>
              <a:ext uri="{FF2B5EF4-FFF2-40B4-BE49-F238E27FC236}">
                <a16:creationId xmlns:a16="http://schemas.microsoft.com/office/drawing/2014/main" id="{4197D2A9-2877-C3AD-DBEF-96AB624CA8DF}"/>
              </a:ext>
            </a:extLst>
          </p:cNvPr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ISLAMIC  EDUCATIONAL COLLEGE				DATE: </a:t>
            </a:r>
            <a:r>
              <a:rPr lang="en-US" sz="2400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/ 9/ 2024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  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EEECB9-E9B7-41D5-A649-4CB4728E2085}"/>
              </a:ext>
            </a:extLst>
          </p:cNvPr>
          <p:cNvSpPr txBox="1"/>
          <p:nvPr/>
        </p:nvSpPr>
        <p:spPr>
          <a:xfrm>
            <a:off x="2691138" y="1537999"/>
            <a:ext cx="50117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rtl="1">
              <a:lnSpc>
                <a:spcPct val="150000"/>
              </a:lnSpc>
            </a:pPr>
            <a:r>
              <a:rPr lang="en-US" sz="3200" b="1" dirty="0">
                <a:effectLst/>
                <a:latin typeface="Segoe Print" panose="02000600000000000000" pitchFamily="2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Take off – Touch down</a:t>
            </a:r>
            <a:endParaRPr lang="en-US" sz="2800" b="1" dirty="0">
              <a:effectLst/>
              <a:latin typeface="Segoe Print" panose="020006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8D31BC6-30A4-4938-B354-BD330AF4DF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409" y="3012837"/>
            <a:ext cx="2129156" cy="19301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68D772-C486-4F71-ACDE-CB229F346802}"/>
              </a:ext>
            </a:extLst>
          </p:cNvPr>
          <p:cNvSpPr/>
          <p:nvPr/>
        </p:nvSpPr>
        <p:spPr>
          <a:xfrm>
            <a:off x="2512707" y="2348346"/>
            <a:ext cx="783271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prstClr val="black"/>
                </a:solidFill>
                <a:latin typeface="Segoe Print" panose="02000600000000000000" pitchFamily="2" charset="0"/>
              </a:rPr>
              <a:t>Students who know at least 5 phrases from the table are asked to stand up.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dirty="0">
              <a:solidFill>
                <a:prstClr val="black"/>
              </a:solidFill>
              <a:latin typeface="Segoe Print" panose="02000600000000000000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dirty="0">
                <a:solidFill>
                  <a:prstClr val="black"/>
                </a:solidFill>
                <a:latin typeface="Segoe Print" panose="02000600000000000000" pitchFamily="2" charset="0"/>
              </a:rPr>
              <a:t>Students who know less than 5 phrases from the table remain seated.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7AD683-0C10-4278-ACB0-E76E9154346C}"/>
              </a:ext>
            </a:extLst>
          </p:cNvPr>
          <p:cNvSpPr/>
          <p:nvPr/>
        </p:nvSpPr>
        <p:spPr>
          <a:xfrm>
            <a:off x="3571430" y="406024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conjure up memories		dizzy heights</a:t>
            </a:r>
          </a:p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Iron will				nodded in approval</a:t>
            </a:r>
          </a:p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home-baked treats			diminutive stature </a:t>
            </a:r>
          </a:p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Suffer hardships 			unassuming manner </a:t>
            </a:r>
          </a:p>
        </p:txBody>
      </p:sp>
    </p:spTree>
    <p:extLst>
      <p:ext uri="{BB962C8B-B14F-4D97-AF65-F5344CB8AC3E}">
        <p14:creationId xmlns:p14="http://schemas.microsoft.com/office/powerpoint/2010/main" val="3352812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2264EB-A584-4A2C-827A-AC8FA959C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35" y="78334"/>
            <a:ext cx="11451929" cy="640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34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BDFEB0-C42A-4A0F-A480-08E4932AE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6648" y="859221"/>
            <a:ext cx="9884377" cy="512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3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E4C33B-18D5-45A1-B244-BE426A1EF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720" y="872490"/>
            <a:ext cx="8208645" cy="394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09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02A53F-9D1A-49EA-8601-B51661E6D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929" y="1633247"/>
            <a:ext cx="9242141" cy="264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668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CD5A634654594FBBFFA6A58C1B7A05" ma:contentTypeVersion="14" ma:contentTypeDescription="Create a new document." ma:contentTypeScope="" ma:versionID="6b2dea2e8b93c79cf5ca688f69d4c3ec">
  <xsd:schema xmlns:xsd="http://www.w3.org/2001/XMLSchema" xmlns:xs="http://www.w3.org/2001/XMLSchema" xmlns:p="http://schemas.microsoft.com/office/2006/metadata/properties" xmlns:ns2="0b7d3d12-a688-4a65-9735-5d5242335cee" xmlns:ns3="3e03e693-6f57-4a0f-8762-2487ed846c1c" targetNamespace="http://schemas.microsoft.com/office/2006/metadata/properties" ma:root="true" ma:fieldsID="21fb15d1cb0a07f67bc2296c58cdc3ae" ns2:_="" ns3:_="">
    <xsd:import namespace="0b7d3d12-a688-4a65-9735-5d5242335cee"/>
    <xsd:import namespace="3e03e693-6f57-4a0f-8762-2487ed846c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7d3d12-a688-4a65-9735-5d5242335c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3d429481-e3d0-471e-bc25-7565d51e70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3e693-6f57-4a0f-8762-2487ed846c1c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824593b5-bb6d-4ace-b8b0-595ce26c6980}" ma:internalName="TaxCatchAll" ma:showField="CatchAllData" ma:web="3e03e693-6f57-4a0f-8762-2487ed846c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b7d3d12-a688-4a65-9735-5d5242335cee">
      <Terms xmlns="http://schemas.microsoft.com/office/infopath/2007/PartnerControls"/>
    </lcf76f155ced4ddcb4097134ff3c332f>
    <TaxCatchAll xmlns="3e03e693-6f57-4a0f-8762-2487ed846c1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8C8E638-F7D5-4956-B1A2-EE8D823B84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7d3d12-a688-4a65-9735-5d5242335cee"/>
    <ds:schemaRef ds:uri="3e03e693-6f57-4a0f-8762-2487ed846c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A7FC1E-572D-4E21-8FA4-71015DD8ACF7}">
  <ds:schemaRefs>
    <ds:schemaRef ds:uri="http://schemas.microsoft.com/office/2006/metadata/properties"/>
    <ds:schemaRef ds:uri="http://schemas.microsoft.com/office/infopath/2007/PartnerControls"/>
    <ds:schemaRef ds:uri="0b7d3d12-a688-4a65-9735-5d5242335cee"/>
    <ds:schemaRef ds:uri="3e03e693-6f57-4a0f-8762-2487ed846c1c"/>
  </ds:schemaRefs>
</ds:datastoreItem>
</file>

<file path=customXml/itemProps3.xml><?xml version="1.0" encoding="utf-8"?>
<ds:datastoreItem xmlns:ds="http://schemas.openxmlformats.org/officeDocument/2006/customXml" ds:itemID="{FB9472FA-E689-429A-9BC0-18BA8923E12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1852</TotalTime>
  <Words>1450</Words>
  <Application>Microsoft Office PowerPoint</Application>
  <PresentationFormat>Widescreen</PresentationFormat>
  <Paragraphs>333</Paragraphs>
  <Slides>20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Adobe Arabic</vt:lpstr>
      <vt:lpstr>Arabic Typesetting</vt:lpstr>
      <vt:lpstr>Arial</vt:lpstr>
      <vt:lpstr>Calibri</vt:lpstr>
      <vt:lpstr>Calibri Light</vt:lpstr>
      <vt:lpstr>GE SS Text Bold</vt:lpstr>
      <vt:lpstr>HelveticaNeueLT Arabic 45 Light</vt:lpstr>
      <vt:lpstr>HelveticaNeueLT Arabic 55 Roman</vt:lpstr>
      <vt:lpstr>Segoe Print</vt:lpstr>
      <vt:lpstr>Sitka Banner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ibrahim hussein</cp:lastModifiedBy>
  <cp:revision>267</cp:revision>
  <dcterms:created xsi:type="dcterms:W3CDTF">2019-06-13T08:00:41Z</dcterms:created>
  <dcterms:modified xsi:type="dcterms:W3CDTF">2025-10-26T17:17:31Z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0x0101005FCD5A634654594FBBFFA6A58C1B7A05</vt:lpwstr>
  </property>
</Properties>
</file>