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74" r:id="rId5"/>
    <p:sldId id="303" r:id="rId6"/>
    <p:sldId id="304" r:id="rId7"/>
    <p:sldId id="414" r:id="rId8"/>
    <p:sldId id="356" r:id="rId9"/>
    <p:sldId id="438" r:id="rId10"/>
    <p:sldId id="449" r:id="rId11"/>
    <p:sldId id="448" r:id="rId12"/>
    <p:sldId id="439" r:id="rId13"/>
    <p:sldId id="460" r:id="rId14"/>
    <p:sldId id="462" r:id="rId15"/>
    <p:sldId id="461" r:id="rId16"/>
    <p:sldId id="457" r:id="rId17"/>
    <p:sldId id="458" r:id="rId18"/>
    <p:sldId id="309" r:id="rId19"/>
    <p:sldId id="310" r:id="rId20"/>
    <p:sldId id="311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A6820E-AB9A-41DE-8E08-C1B770FB646E}">
          <p14:sldIdLst>
            <p14:sldId id="274"/>
            <p14:sldId id="303"/>
            <p14:sldId id="304"/>
            <p14:sldId id="414"/>
            <p14:sldId id="356"/>
            <p14:sldId id="438"/>
            <p14:sldId id="449"/>
            <p14:sldId id="448"/>
            <p14:sldId id="439"/>
            <p14:sldId id="460"/>
            <p14:sldId id="462"/>
            <p14:sldId id="461"/>
            <p14:sldId id="457"/>
            <p14:sldId id="458"/>
            <p14:sldId id="309"/>
          </p14:sldIdLst>
        </p14:section>
        <p14:section name="Untitled Section" id="{CD0BF441-00F5-44DF-85EF-724A1A4C0CD8}">
          <p14:sldIdLst>
            <p14:sldId id="310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81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awiah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8BB05-2139-1EAC-29FD-2F91C91DC51C}" v="228" dt="2025-10-13T05:28:50.1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10" y="91"/>
      </p:cViewPr>
      <p:guideLst>
        <p:guide orient="horz" pos="2041"/>
        <p:guide pos="38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stafa Alsobany" userId="S::mustafa5316@islamic-ec.edu.jo::52813072-ecf3-4a57-8774-8f056102242f" providerId="AD" clId="Web-{0598BB05-2139-1EAC-29FD-2F91C91DC51C}"/>
    <pc:docChg chg="modSld sldOrd">
      <pc:chgData name="Mustafa Alsobany" userId="S::mustafa5316@islamic-ec.edu.jo::52813072-ecf3-4a57-8774-8f056102242f" providerId="AD" clId="Web-{0598BB05-2139-1EAC-29FD-2F91C91DC51C}" dt="2025-10-13T05:28:50.158" v="142" actId="20577"/>
      <pc:docMkLst>
        <pc:docMk/>
      </pc:docMkLst>
      <pc:sldChg chg="modSp">
        <pc:chgData name="Mustafa Alsobany" userId="S::mustafa5316@islamic-ec.edu.jo::52813072-ecf3-4a57-8774-8f056102242f" providerId="AD" clId="Web-{0598BB05-2139-1EAC-29FD-2F91C91DC51C}" dt="2025-10-13T05:28:50.158" v="142" actId="20577"/>
        <pc:sldMkLst>
          <pc:docMk/>
          <pc:sldMk cId="0" sldId="309"/>
        </pc:sldMkLst>
        <pc:spChg chg="mod">
          <ac:chgData name="Mustafa Alsobany" userId="S::mustafa5316@islamic-ec.edu.jo::52813072-ecf3-4a57-8774-8f056102242f" providerId="AD" clId="Web-{0598BB05-2139-1EAC-29FD-2F91C91DC51C}" dt="2025-10-13T05:28:50.158" v="142" actId="20577"/>
          <ac:spMkLst>
            <pc:docMk/>
            <pc:sldMk cId="0" sldId="309"/>
            <ac:spMk id="6" creationId="{3DBEB1BB-01FB-41B0-BC20-6D4285296101}"/>
          </ac:spMkLst>
        </pc:spChg>
      </pc:sldChg>
      <pc:sldChg chg="addSp delSp modSp">
        <pc:chgData name="Mustafa Alsobany" userId="S::mustafa5316@islamic-ec.edu.jo::52813072-ecf3-4a57-8774-8f056102242f" providerId="AD" clId="Web-{0598BB05-2139-1EAC-29FD-2F91C91DC51C}" dt="2025-10-13T05:11:45.891" v="45"/>
        <pc:sldMkLst>
          <pc:docMk/>
          <pc:sldMk cId="0" sldId="310"/>
        </pc:sldMkLst>
        <pc:spChg chg="del">
          <ac:chgData name="Mustafa Alsobany" userId="S::mustafa5316@islamic-ec.edu.jo::52813072-ecf3-4a57-8774-8f056102242f" providerId="AD" clId="Web-{0598BB05-2139-1EAC-29FD-2F91C91DC51C}" dt="2025-10-13T05:09:59.546" v="3"/>
          <ac:spMkLst>
            <pc:docMk/>
            <pc:sldMk cId="0" sldId="310"/>
            <ac:spMk id="3" creationId="{24B90B55-C6B4-45B3-A0DA-0567865954C8}"/>
          </ac:spMkLst>
        </pc:spChg>
        <pc:spChg chg="del">
          <ac:chgData name="Mustafa Alsobany" userId="S::mustafa5316@islamic-ec.edu.jo::52813072-ecf3-4a57-8774-8f056102242f" providerId="AD" clId="Web-{0598BB05-2139-1EAC-29FD-2F91C91DC51C}" dt="2025-10-13T05:10:00.452" v="4"/>
          <ac:spMkLst>
            <pc:docMk/>
            <pc:sldMk cId="0" sldId="310"/>
            <ac:spMk id="4" creationId="{93E72BB7-702D-4EAA-9A8F-3B7D9AE21DC2}"/>
          </ac:spMkLst>
        </pc:spChg>
        <pc:spChg chg="del">
          <ac:chgData name="Mustafa Alsobany" userId="S::mustafa5316@islamic-ec.edu.jo::52813072-ecf3-4a57-8774-8f056102242f" providerId="AD" clId="Web-{0598BB05-2139-1EAC-29FD-2F91C91DC51C}" dt="2025-10-13T05:09:55.342" v="2"/>
          <ac:spMkLst>
            <pc:docMk/>
            <pc:sldMk cId="0" sldId="310"/>
            <ac:spMk id="5" creationId="{04CAF4A5-F575-4891-8007-81D1BA0A5CA3}"/>
          </ac:spMkLst>
        </pc:spChg>
        <pc:spChg chg="add mod">
          <ac:chgData name="Mustafa Alsobany" userId="S::mustafa5316@islamic-ec.edu.jo::52813072-ecf3-4a57-8774-8f056102242f" providerId="AD" clId="Web-{0598BB05-2139-1EAC-29FD-2F91C91DC51C}" dt="2025-10-13T05:11:00.374" v="19" actId="20577"/>
          <ac:spMkLst>
            <pc:docMk/>
            <pc:sldMk cId="0" sldId="310"/>
            <ac:spMk id="6" creationId="{66689948-08DD-0F88-4E2E-688D6399C9B4}"/>
          </ac:spMkLst>
        </pc:spChg>
        <pc:spChg chg="add mod">
          <ac:chgData name="Mustafa Alsobany" userId="S::mustafa5316@islamic-ec.edu.jo::52813072-ecf3-4a57-8774-8f056102242f" providerId="AD" clId="Web-{0598BB05-2139-1EAC-29FD-2F91C91DC51C}" dt="2025-10-13T05:11:45.891" v="45"/>
          <ac:spMkLst>
            <pc:docMk/>
            <pc:sldMk cId="0" sldId="310"/>
            <ac:spMk id="7" creationId="{D3163DC9-BF26-9856-CCD4-84157DD827D5}"/>
          </ac:spMkLst>
        </pc:spChg>
        <pc:spChg chg="del">
          <ac:chgData name="Mustafa Alsobany" userId="S::mustafa5316@islamic-ec.edu.jo::52813072-ecf3-4a57-8774-8f056102242f" providerId="AD" clId="Web-{0598BB05-2139-1EAC-29FD-2F91C91DC51C}" dt="2025-10-13T05:10:01.436" v="5"/>
          <ac:spMkLst>
            <pc:docMk/>
            <pc:sldMk cId="0" sldId="310"/>
            <ac:spMk id="20" creationId="{444D45CA-B270-4BF8-92A7-5F918228FF9C}"/>
          </ac:spMkLst>
        </pc:spChg>
        <pc:spChg chg="del">
          <ac:chgData name="Mustafa Alsobany" userId="S::mustafa5316@islamic-ec.edu.jo::52813072-ecf3-4a57-8774-8f056102242f" providerId="AD" clId="Web-{0598BB05-2139-1EAC-29FD-2F91C91DC51C}" dt="2025-10-13T05:09:54.139" v="1"/>
          <ac:spMkLst>
            <pc:docMk/>
            <pc:sldMk cId="0" sldId="310"/>
            <ac:spMk id="24" creationId="{5F0F4A25-7328-4815-96B1-1FFD096D1761}"/>
          </ac:spMkLst>
        </pc:spChg>
        <pc:spChg chg="del">
          <ac:chgData name="Mustafa Alsobany" userId="S::mustafa5316@islamic-ec.edu.jo::52813072-ecf3-4a57-8774-8f056102242f" providerId="AD" clId="Web-{0598BB05-2139-1EAC-29FD-2F91C91DC51C}" dt="2025-10-13T05:09:52.952" v="0"/>
          <ac:spMkLst>
            <pc:docMk/>
            <pc:sldMk cId="0" sldId="310"/>
            <ac:spMk id="26" creationId="{E40A647C-9F82-4C43-8C1E-17C239E4D4EF}"/>
          </ac:spMkLst>
        </pc:spChg>
      </pc:sldChg>
      <pc:sldChg chg="ord">
        <pc:chgData name="Mustafa Alsobany" userId="S::mustafa5316@islamic-ec.edu.jo::52813072-ecf3-4a57-8774-8f056102242f" providerId="AD" clId="Web-{0598BB05-2139-1EAC-29FD-2F91C91DC51C}" dt="2025-10-13T05:26:37.625" v="52"/>
        <pc:sldMkLst>
          <pc:docMk/>
          <pc:sldMk cId="0" sldId="439"/>
        </pc:sldMkLst>
      </pc:sldChg>
      <pc:sldChg chg="modSp">
        <pc:chgData name="Mustafa Alsobany" userId="S::mustafa5316@islamic-ec.edu.jo::52813072-ecf3-4a57-8774-8f056102242f" providerId="AD" clId="Web-{0598BB05-2139-1EAC-29FD-2F91C91DC51C}" dt="2025-10-13T05:26:25.140" v="51" actId="20577"/>
        <pc:sldMkLst>
          <pc:docMk/>
          <pc:sldMk cId="0" sldId="448"/>
        </pc:sldMkLst>
        <pc:spChg chg="mod">
          <ac:chgData name="Mustafa Alsobany" userId="S::mustafa5316@islamic-ec.edu.jo::52813072-ecf3-4a57-8774-8f056102242f" providerId="AD" clId="Web-{0598BB05-2139-1EAC-29FD-2F91C91DC51C}" dt="2025-10-13T05:26:25.140" v="51" actId="20577"/>
          <ac:spMkLst>
            <pc:docMk/>
            <pc:sldMk cId="0" sldId="448"/>
            <ac:spMk id="5" creationId="{00000000-0000-0000-0000-000000000000}"/>
          </ac:spMkLst>
        </pc:spChg>
      </pc:sldChg>
      <pc:sldChg chg="modSp">
        <pc:chgData name="Mustafa Alsobany" userId="S::mustafa5316@islamic-ec.edu.jo::52813072-ecf3-4a57-8774-8f056102242f" providerId="AD" clId="Web-{0598BB05-2139-1EAC-29FD-2F91C91DC51C}" dt="2025-10-13T05:28:39.454" v="140" actId="20577"/>
        <pc:sldMkLst>
          <pc:docMk/>
          <pc:sldMk cId="0" sldId="457"/>
        </pc:sldMkLst>
        <pc:spChg chg="mod">
          <ac:chgData name="Mustafa Alsobany" userId="S::mustafa5316@islamic-ec.edu.jo::52813072-ecf3-4a57-8774-8f056102242f" providerId="AD" clId="Web-{0598BB05-2139-1EAC-29FD-2F91C91DC51C}" dt="2025-10-13T05:28:39.454" v="140" actId="20577"/>
          <ac:spMkLst>
            <pc:docMk/>
            <pc:sldMk cId="0" sldId="457"/>
            <ac:spMk id="7" creationId="{E2D929FF-3094-4D5D-9494-D1769C79BDF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26-10-2025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26-10-2025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26-10-2025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26-10-2025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26-10-2025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26-10-2025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26-10-2025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26-10-2025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26-10-2025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26-10-2025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26-10-2025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1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slide" Target="slide3.xml"/><Relationship Id="rId4" Type="http://schemas.openxmlformats.org/officeDocument/2006/relationships/slide" Target="slide15.xml"/><Relationship Id="rId9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ayground.com/admin/quiz/5f6c5c26c131ba001c87ebfd/grade-7-used-to-didnt-use-t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hlinkClick r:id="rId2" action="ppaction://hlinksldjump"/>
          </p:cNvPr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  <a:hlinkClick r:id="rId3" action="ppaction://hlinksldjump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rId2" action="ppaction://hlinksldjump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rId2" action="ppaction://hlinksldjump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rId4" action="ppaction://hlinksldjump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rId2" action="ppaction://hlinksldjump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rId2" action="ppaction://hlinksldjump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hlinkClick r:id="rId5" action="ppaction://hlinksldjump"/>
          </p:cNvPr>
          <p:cNvSpPr/>
          <p:nvPr/>
        </p:nvSpPr>
        <p:spPr>
          <a:xfrm>
            <a:off x="98791" y="1788372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  <a:hlinkClick r:id="rId5" action="ppaction://hlinksldjump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JO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rId4" action="ppaction://hlinksldjump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9060" y="5334000"/>
            <a:ext cx="2226945" cy="4241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rId7" action="ppaction://hlinksldjump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rId8" action="ppaction://hlinksldjump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253" y="0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2150" y="1938655"/>
            <a:ext cx="882650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cs typeface="+mj-cs"/>
              </a:rPr>
              <a:t>Unit</a:t>
            </a:r>
            <a:r>
              <a:rPr lang="ar-SA" sz="3600" dirty="0">
                <a:cs typeface="+mj-cs"/>
              </a:rPr>
              <a:t>: </a:t>
            </a:r>
            <a:r>
              <a:rPr lang="en-US" sz="3600" dirty="0">
                <a:cs typeface="+mj-cs"/>
              </a:rPr>
              <a:t> Two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cs typeface="+mj-cs"/>
              </a:rPr>
              <a:t>Lesson</a:t>
            </a:r>
            <a:r>
              <a:rPr lang="ar-SA" sz="3600" dirty="0">
                <a:cs typeface="+mj-cs"/>
              </a:rPr>
              <a:t>:  </a:t>
            </a:r>
            <a:r>
              <a:rPr lang="en-US" sz="3600" dirty="0">
                <a:cs typeface="+mj-cs"/>
              </a:rPr>
              <a:t> Used to / be used to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cs typeface="+mj-cs"/>
              </a:rPr>
              <a:t>Subject: English</a:t>
            </a:r>
            <a:endParaRPr lang="ar-SA" sz="3600" dirty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cs typeface="+mj-cs"/>
              </a:rPr>
              <a:t>Grade: Nine</a:t>
            </a:r>
            <a:endParaRPr lang="ar-JO" sz="3600" dirty="0">
              <a:cs typeface="+mj-cs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3C32F71-A737-49C1-8D70-4D8FD7FE0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5495"/>
              </p:ext>
            </p:extLst>
          </p:nvPr>
        </p:nvGraphicFramePr>
        <p:xfrm>
          <a:off x="844062" y="1277620"/>
          <a:ext cx="10191261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3782515513"/>
                    </a:ext>
                  </a:extLst>
                </a:gridCol>
                <a:gridCol w="4152574">
                  <a:extLst>
                    <a:ext uri="{9D8B030D-6E8A-4147-A177-3AD203B41FA5}">
                      <a16:colId xmlns:a16="http://schemas.microsoft.com/office/drawing/2014/main" val="2802502757"/>
                    </a:ext>
                  </a:extLst>
                </a:gridCol>
                <a:gridCol w="3397087">
                  <a:extLst>
                    <a:ext uri="{9D8B030D-6E8A-4147-A177-3AD203B41FA5}">
                      <a16:colId xmlns:a16="http://schemas.microsoft.com/office/drawing/2014/main" val="7592458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 Verbs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State verbs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201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Describe an action being performed by the subject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Describe a state of being, condition, or quality.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168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 Run, jump, think, work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Believe, want, love, hate, 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497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Continuous Tense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be used in continuous tenses to show ongoing 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Typically cannot be used in continuous tenses.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77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Examples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She is running.</a:t>
                      </a:r>
                    </a:p>
                    <a:p>
                      <a:r>
                        <a:rPr lang="en-US" dirty="0"/>
                        <a:t>They are 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 believes the story." (Not: "*He is believing the story.")</a:t>
                      </a:r>
                    </a:p>
                    <a:p>
                      <a:r>
                        <a:rPr lang="en-US" dirty="0"/>
                        <a:t>I own three cars." (Not: "*I am owning three cars."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537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463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13A8A6-6A89-4FDA-8EF3-C7A49E45B08E}"/>
              </a:ext>
            </a:extLst>
          </p:cNvPr>
          <p:cNvSpPr txBox="1"/>
          <p:nvPr/>
        </p:nvSpPr>
        <p:spPr>
          <a:xfrm>
            <a:off x="2797908" y="609600"/>
            <a:ext cx="71823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Critical thinking </a:t>
            </a:r>
          </a:p>
          <a:p>
            <a:endParaRPr lang="en-US" sz="4000" dirty="0"/>
          </a:p>
          <a:p>
            <a:r>
              <a:rPr lang="en-US" sz="4000" dirty="0"/>
              <a:t>Is the verb </a:t>
            </a:r>
            <a:r>
              <a:rPr lang="en-US" sz="4000" dirty="0">
                <a:solidFill>
                  <a:srgbClr val="FF0000"/>
                </a:solidFill>
              </a:rPr>
              <a:t>smell</a:t>
            </a:r>
            <a:r>
              <a:rPr lang="en-US" sz="4000" dirty="0"/>
              <a:t> stative or an action verb? </a:t>
            </a:r>
          </a:p>
          <a:p>
            <a:r>
              <a:rPr lang="en-US" sz="4000" dirty="0"/>
              <a:t>Give examples</a:t>
            </a:r>
          </a:p>
        </p:txBody>
      </p:sp>
      <p:pic>
        <p:nvPicPr>
          <p:cNvPr id="1026" name="Picture 2" descr="Buzz In - App on the Amazon Appstore">
            <a:extLst>
              <a:ext uri="{FF2B5EF4-FFF2-40B4-BE49-F238E27FC236}">
                <a16:creationId xmlns:a16="http://schemas.microsoft.com/office/drawing/2014/main" id="{1CAC035E-B7BA-437F-8D32-8BEA9DEAE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762" y="4158396"/>
            <a:ext cx="30575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710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B27242-2C00-4CAE-9C51-06FAF1E87791}"/>
              </a:ext>
            </a:extLst>
          </p:cNvPr>
          <p:cNvSpPr txBox="1"/>
          <p:nvPr/>
        </p:nvSpPr>
        <p:spPr>
          <a:xfrm>
            <a:off x="672122" y="301678"/>
            <a:ext cx="1042572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Read each of the following and choose the correct answer.</a:t>
            </a:r>
          </a:p>
          <a:p>
            <a:r>
              <a:rPr lang="en-US" sz="3200" dirty="0"/>
              <a:t>1- Which sentence shows a past action?</a:t>
            </a:r>
          </a:p>
          <a:p>
            <a:pPr marL="342900" indent="-342900">
              <a:buAutoNum type="alphaUcParenR"/>
            </a:pPr>
            <a:r>
              <a:rPr lang="en-US" sz="3200" dirty="0">
                <a:highlight>
                  <a:srgbClr val="FFFF00"/>
                </a:highlight>
              </a:rPr>
              <a:t>used to visit my grandparents every summer.</a:t>
            </a:r>
          </a:p>
          <a:p>
            <a:pPr marL="342900" indent="-342900">
              <a:buAutoNum type="alphaUcParenR"/>
            </a:pPr>
            <a:r>
              <a:rPr lang="en-US" sz="3200" dirty="0"/>
              <a:t> She used to be very tall.</a:t>
            </a:r>
          </a:p>
          <a:p>
            <a:pPr marL="342900" indent="-342900">
              <a:buAutoNum type="alphaUcParenR"/>
            </a:pPr>
            <a:r>
              <a:rPr lang="en-US" sz="3200" dirty="0"/>
              <a:t>He used to own a pet snake.</a:t>
            </a:r>
          </a:p>
          <a:p>
            <a:pPr marL="342900" indent="-342900">
              <a:buAutoNum type="alphaUcParenR"/>
            </a:pPr>
            <a:r>
              <a:rPr lang="en-US" sz="3200" dirty="0"/>
              <a:t>They used to like pizza. </a:t>
            </a:r>
          </a:p>
          <a:p>
            <a:pPr marL="342900" indent="-342900">
              <a:buAutoNum type="alphaUcParenR"/>
            </a:pPr>
            <a:endParaRPr lang="en-US" sz="3200" dirty="0"/>
          </a:p>
          <a:p>
            <a:r>
              <a:rPr lang="en-US" sz="3200" dirty="0"/>
              <a:t>2- Which sentence shows a past state?</a:t>
            </a:r>
          </a:p>
          <a:p>
            <a:pPr marL="342900" indent="-342900">
              <a:buAutoNum type="alphaUcParenR"/>
            </a:pPr>
            <a:r>
              <a:rPr lang="en-US" sz="3200" dirty="0"/>
              <a:t>We used to play video games after school.</a:t>
            </a:r>
          </a:p>
          <a:p>
            <a:pPr marL="342900" indent="-342900">
              <a:buAutoNum type="alphaUcParenR"/>
            </a:pPr>
            <a:r>
              <a:rPr lang="en-US" sz="3200" dirty="0">
                <a:highlight>
                  <a:srgbClr val="FFFF00"/>
                </a:highlight>
              </a:rPr>
              <a:t>She used to feel nervous before exams.</a:t>
            </a:r>
          </a:p>
          <a:p>
            <a:pPr marL="342900" indent="-342900">
              <a:buAutoNum type="alphaUcParenR"/>
            </a:pPr>
            <a:r>
              <a:rPr lang="en-US" sz="3200" dirty="0"/>
              <a:t>He used to ride his bike to school.</a:t>
            </a:r>
          </a:p>
          <a:p>
            <a:pPr marL="342900" indent="-342900">
              <a:buAutoNum type="alphaUcParenR"/>
            </a:pPr>
            <a:r>
              <a:rPr lang="en-US" sz="3200" dirty="0"/>
              <a:t>I used to study French at school.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79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LESSON:3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ISLAMIC  EDUCATIONAL COLLEGE         	DATE:					</a:t>
            </a:r>
            <a:r>
              <a:rPr lang="ar-JO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UNIT:2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GRADE:9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English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9" y="12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04:00 minutes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68630" y="1794510"/>
            <a:ext cx="10083800" cy="4889500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l"/>
            <a:endParaRPr lang="en-US" altLang="ar-JO" sz="2800" b="1" dirty="0"/>
          </a:p>
          <a:p>
            <a:pPr algn="l"/>
            <a:endParaRPr lang="en-US" altLang="ar-JO" sz="2800" b="1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ction Button: Go Home 44">
            <a:hlinkClick r:id="" action="ppaction://hlinkshowjump?jump=firstslide" highlightClick="1"/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8630" y="1298575"/>
            <a:ext cx="2853055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r>
              <a:rPr lang="en-US" sz="2000" b="1" dirty="0"/>
              <a:t> </a:t>
            </a:r>
          </a:p>
        </p:txBody>
      </p:sp>
      <p:sp>
        <p:nvSpPr>
          <p:cNvPr id="3" name="TextBox 24"/>
          <p:cNvSpPr txBox="1"/>
          <p:nvPr/>
        </p:nvSpPr>
        <p:spPr>
          <a:xfrm>
            <a:off x="595630" y="1995170"/>
            <a:ext cx="10520680" cy="76200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l"/>
            <a:endParaRPr lang="en-US" sz="2800" b="1" dirty="0">
              <a:sym typeface="+mn-ea"/>
            </a:endParaRPr>
          </a:p>
        </p:txBody>
      </p:sp>
      <p:sp>
        <p:nvSpPr>
          <p:cNvPr id="5" name="TextBox 24"/>
          <p:cNvSpPr txBox="1"/>
          <p:nvPr/>
        </p:nvSpPr>
        <p:spPr>
          <a:xfrm rot="10800000">
            <a:off x="-575945" y="1858010"/>
            <a:ext cx="9807575" cy="76200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l"/>
            <a:endParaRPr lang="en-US" sz="2800" b="1" dirty="0">
              <a:sym typeface="+mn-ea"/>
            </a:endParaRPr>
          </a:p>
        </p:txBody>
      </p:sp>
      <p:sp>
        <p:nvSpPr>
          <p:cNvPr id="6" name="TextBox 24"/>
          <p:cNvSpPr txBox="1"/>
          <p:nvPr/>
        </p:nvSpPr>
        <p:spPr>
          <a:xfrm flipV="1">
            <a:off x="165100" y="1737995"/>
            <a:ext cx="10520680" cy="182245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l"/>
            <a:endParaRPr lang="en-US" sz="2800" b="1" dirty="0">
              <a:sym typeface="+mn-ea"/>
            </a:endParaRPr>
          </a:p>
        </p:txBody>
      </p:sp>
      <p:sp>
        <p:nvSpPr>
          <p:cNvPr id="44" name="Rectangle: Rounded Corners 43"/>
          <p:cNvSpPr/>
          <p:nvPr/>
        </p:nvSpPr>
        <p:spPr>
          <a:xfrm>
            <a:off x="467995" y="2000884"/>
            <a:ext cx="4119880" cy="23666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/>
              <a:t>Write a short paragraph (4–5 sentences) comparing life </a:t>
            </a:r>
            <a:r>
              <a:rPr lang="en-US" sz="2800" b="1" dirty="0"/>
              <a:t>in Edison’s time</a:t>
            </a:r>
            <a:r>
              <a:rPr lang="en-US" sz="2800" dirty="0"/>
              <a:t> to </a:t>
            </a:r>
            <a:r>
              <a:rPr lang="en-US" sz="2800" b="1" dirty="0"/>
              <a:t>today</a:t>
            </a:r>
            <a:r>
              <a:rPr lang="en-US" sz="2800" dirty="0"/>
              <a:t> using “used to.”</a:t>
            </a:r>
            <a:endParaRPr kumimoji="0" lang="en-US" altLang="ar-JO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44"/>
          <p:cNvSpPr/>
          <p:nvPr/>
        </p:nvSpPr>
        <p:spPr>
          <a:xfrm>
            <a:off x="5437315" y="1990726"/>
            <a:ext cx="4010660" cy="23666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0" lang="en-US" altLang="ar-JO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2D929FF-3094-4D5D-9494-D1769C79B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3434" y="2543384"/>
            <a:ext cx="36876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bg1"/>
                </a:solidFill>
                <a:latin typeface="Arial"/>
                <a:cs typeface="Arial"/>
              </a:rPr>
              <a:t>Write 2 sentences talking about the things that you used to do in the past.</a:t>
            </a:r>
            <a:endParaRPr lang="en-US" alt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ouble Wave 38"/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English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9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LESSON:2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9" y="1230"/>
            <a:ext cx="650166" cy="644038"/>
          </a:xfrm>
          <a:prstGeom prst="rect">
            <a:avLst/>
          </a:prstGeom>
        </p:spPr>
      </p:pic>
      <p:sp>
        <p:nvSpPr>
          <p:cNvPr id="36" name="Footer Placeholder 6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ISLAMIC  EDUCATIONAL COLLEGE         	DATE:					</a:t>
            </a:r>
            <a:r>
              <a:rPr lang="ar-JO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04:00 minutes</a:t>
              </a:r>
            </a:p>
          </p:txBody>
        </p:sp>
      </p:grpSp>
      <p:sp>
        <p:nvSpPr>
          <p:cNvPr id="45" name="Action Button: Go Home 44">
            <a:hlinkClick r:id="" action="ppaction://hlinkshowjump?jump=firstslide" highlightClick="1"/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1"/>
          <p:cNvSpPr txBox="1"/>
          <p:nvPr/>
        </p:nvSpPr>
        <p:spPr>
          <a:xfrm>
            <a:off x="381000" y="1268095"/>
            <a:ext cx="3215640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FORMATIVE ASSESSMENT: </a:t>
            </a:r>
          </a:p>
        </p:txBody>
      </p:sp>
      <p:sp>
        <p:nvSpPr>
          <p:cNvPr id="6" name="Text Box 5"/>
          <p:cNvSpPr txBox="1"/>
          <p:nvPr/>
        </p:nvSpPr>
        <p:spPr>
          <a:xfrm flipV="1">
            <a:off x="607060" y="2922270"/>
            <a:ext cx="9610725" cy="1066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endParaRPr lang="en-US" sz="4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59765" y="2630170"/>
            <a:ext cx="10026015" cy="34988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514350" indent="-514350">
              <a:buAutoNum type="arabicPeriod"/>
            </a:pPr>
            <a:endParaRPr lang="en-US" sz="2800" dirty="0"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30200" y="2190115"/>
            <a:ext cx="9887585" cy="37071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>
                <a:hlinkClick r:id="rId4"/>
              </a:rPr>
              <a:t>https://wayground.com/admin/quiz/5f6c5c26c131ba001c87ebfd/grade-7-used-to-didnt-use-to</a:t>
            </a:r>
            <a:endParaRPr lang="en-US" sz="2800" dirty="0"/>
          </a:p>
        </p:txBody>
      </p:sp>
      <p:sp>
        <p:nvSpPr>
          <p:cNvPr id="2" name="Text Box 1"/>
          <p:cNvSpPr txBox="1"/>
          <p:nvPr/>
        </p:nvSpPr>
        <p:spPr>
          <a:xfrm>
            <a:off x="3395980" y="1696085"/>
            <a:ext cx="9505950" cy="782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2800"/>
          </a:p>
        </p:txBody>
      </p:sp>
      <p:sp>
        <p:nvSpPr>
          <p:cNvPr id="3" name="Text Box 2"/>
          <p:cNvSpPr txBox="1"/>
          <p:nvPr/>
        </p:nvSpPr>
        <p:spPr>
          <a:xfrm>
            <a:off x="381000" y="1819275"/>
            <a:ext cx="8597900" cy="6013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endParaRPr lang="en-US" sz="3200" b="1" i="1" dirty="0"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 rot="10800000" flipV="1">
            <a:off x="607060" y="1735455"/>
            <a:ext cx="10013950" cy="5543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6985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/>
            </a:pPr>
            <a:endParaRPr lang="en-US" sz="3200" noProof="0" dirty="0">
              <a:ln>
                <a:noFill/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/>
              <a:uLnTx/>
              <a:uFillTx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1180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LESSON:2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ISLAMIC  EDUCATIONAL COLLEGE         	DATE:					</a:t>
            </a:r>
            <a:r>
              <a:rPr lang="ar-JO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UNIT:2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GRADE:9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English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9" y="12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85511" y="4214038"/>
            <a:ext cx="9712960" cy="1628775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l"/>
            <a:r>
              <a:rPr lang="ar-SA" altLang="en-US" sz="2000" b="1" dirty="0"/>
              <a:t> </a:t>
            </a:r>
            <a:endParaRPr lang="en-US" altLang="ar-JO" sz="2000" b="1" dirty="0"/>
          </a:p>
          <a:p>
            <a:pPr algn="l"/>
            <a:endParaRPr lang="en-US" altLang="ar-JO" sz="2000" b="1" dirty="0"/>
          </a:p>
          <a:p>
            <a:pPr algn="l"/>
            <a:endParaRPr lang="en-US" altLang="ar-JO" sz="2000" b="1" dirty="0"/>
          </a:p>
          <a:p>
            <a:pPr algn="l"/>
            <a:endParaRPr lang="en-US" altLang="ar-JO" sz="2800" b="1" dirty="0"/>
          </a:p>
        </p:txBody>
      </p:sp>
      <p:sp>
        <p:nvSpPr>
          <p:cNvPr id="45" name="Action Button: Go Home 44">
            <a:hlinkClick r:id="" action="ppaction://hlinkshowjump?jump=firstslide" highlightClick="1"/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8630" y="1298575"/>
            <a:ext cx="4102735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" name="Text Box 2"/>
          <p:cNvSpPr txBox="1"/>
          <p:nvPr/>
        </p:nvSpPr>
        <p:spPr>
          <a:xfrm flipV="1">
            <a:off x="468630" y="1697990"/>
            <a:ext cx="9951720" cy="2844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sym typeface="+mn-ea"/>
              </a:rPr>
              <a:t>.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/>
          <p:nvPr/>
        </p:nvSpPr>
        <p:spPr>
          <a:xfrm>
            <a:off x="681355" y="2350770"/>
            <a:ext cx="10093960" cy="36595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8415" indent="0" algn="l">
              <a:lnSpc>
                <a:spcPts val="1800"/>
              </a:lnSpc>
              <a:spcAft>
                <a:spcPct val="1000"/>
              </a:spcAft>
            </a:pPr>
            <a:endParaRPr lang="en-US" altLang="ar-SA" sz="3200" b="1" i="0" dirty="0">
              <a:solidFill>
                <a:srgbClr val="1F1F1F"/>
              </a:solidFill>
            </a:endParaRPr>
          </a:p>
          <a:p>
            <a:pPr marL="18415" indent="0" algn="l">
              <a:lnSpc>
                <a:spcPts val="1800"/>
              </a:lnSpc>
              <a:spcAft>
                <a:spcPct val="1000"/>
              </a:spcAft>
            </a:pPr>
            <a:endParaRPr lang="en-US" altLang="ar-SA" sz="3200" b="1" i="0" dirty="0">
              <a:solidFill>
                <a:srgbClr val="1F1F1F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2E6D46B-F0E1-44E4-953E-EB0E7E795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40" y="2233211"/>
            <a:ext cx="905894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Think about what you used to do in elementary school or when you were younger."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(Examples: hobbies, food, bedtime, technology use)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Partner 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says a sentence using "used to" (e.g., “I used to go to bed at 8 PM.”), and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Partner B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listens and gives a quick correction or encouragement (“Nice!” or “Maybe say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didn’t use to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if it’s something you didn’t do.”).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BEB1BB-01FB-41B0-BC20-6D4285296101}"/>
              </a:ext>
            </a:extLst>
          </p:cNvPr>
          <p:cNvSpPr/>
          <p:nvPr/>
        </p:nvSpPr>
        <p:spPr>
          <a:xfrm>
            <a:off x="1201479" y="5494023"/>
            <a:ext cx="4635795" cy="8845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/>
              <a:t>Rally Coach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LESSON:2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ISLAMIC  EDUCATIONAL COLLEGE         	DATE:					</a:t>
            </a:r>
            <a:r>
              <a:rPr lang="ar-JO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UNIT:2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GRADE:9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English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9" y="12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ction Button: Go Home 44">
            <a:hlinkClick r:id="" action="ppaction://hlinkshowjump?jump=firstslide" highlightClick="1"/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8630" y="1298575"/>
            <a:ext cx="3439160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689948-08DD-0F88-4E2E-688D6399C9B4}"/>
              </a:ext>
            </a:extLst>
          </p:cNvPr>
          <p:cNvSpPr txBox="1"/>
          <p:nvPr/>
        </p:nvSpPr>
        <p:spPr>
          <a:xfrm>
            <a:off x="464950" y="2008322"/>
            <a:ext cx="9854338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People used to write letters to stay in touch, but now we use instant messaging.</a:t>
            </a:r>
            <a:br>
              <a:rPr lang="en-US" sz="3200" b="1" dirty="0"/>
            </a:br>
            <a:r>
              <a:rPr lang="en-US" sz="3200" b="1" dirty="0"/>
              <a:t>Do you think instant communication has made relationships stronger or weaker? Why?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63DC9-BF26-9856-CCD4-84157DD827D5}"/>
              </a:ext>
            </a:extLst>
          </p:cNvPr>
          <p:cNvSpPr/>
          <p:nvPr/>
        </p:nvSpPr>
        <p:spPr>
          <a:xfrm>
            <a:off x="2299854" y="4641272"/>
            <a:ext cx="5430981" cy="1828799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a typeface="Calibri"/>
                <a:cs typeface="Calibri"/>
              </a:rPr>
              <a:t>Rally Robin</a:t>
            </a:r>
            <a:endParaRPr lang="en-US" sz="4400" b="1" dirty="0" err="1"/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LESSON:2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ISLAMIC  EDUCATIONAL COLLEGE         	DATE:					</a:t>
            </a:r>
            <a:r>
              <a:rPr lang="ar-JO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UNIT:2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 :9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English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9" y="-4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 flipV="1">
            <a:off x="468630" y="1275715"/>
            <a:ext cx="10217150" cy="76200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l">
              <a:lnSpc>
                <a:spcPct val="250000"/>
              </a:lnSpc>
            </a:pPr>
            <a:endParaRPr lang="en-US" sz="3200" b="1" dirty="0">
              <a:cs typeface="GE SS Text Bold" pitchFamily="18" charset="-78"/>
            </a:endParaRPr>
          </a:p>
          <a:p>
            <a:pPr algn="l"/>
            <a:endParaRPr lang="en-US" altLang="ar-JO" sz="3200" b="1" dirty="0"/>
          </a:p>
          <a:p>
            <a:pPr algn="l"/>
            <a:endParaRPr lang="en-US" altLang="ar-JO" sz="3200" b="1" dirty="0"/>
          </a:p>
          <a:p>
            <a:pPr algn="l"/>
            <a:endParaRPr lang="en-US" altLang="ar-JO" sz="3200" b="1" dirty="0"/>
          </a:p>
          <a:p>
            <a:pPr algn="l"/>
            <a:endParaRPr lang="en-US" altLang="ar-JO" sz="3200" b="1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ction Button: Go Home 44">
            <a:hlinkClick r:id="" action="ppaction://hlinkshowjump?jump=firstslide" highlightClick="1"/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8630" y="1298575"/>
            <a:ext cx="2284730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" name="Text Box 2"/>
          <p:cNvSpPr txBox="1"/>
          <p:nvPr/>
        </p:nvSpPr>
        <p:spPr>
          <a:xfrm flipV="1">
            <a:off x="5906135" y="1538605"/>
            <a:ext cx="3542030" cy="2707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/>
              <a:t>*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842135" y="1879600"/>
            <a:ext cx="4064000" cy="76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629285" y="1983740"/>
            <a:ext cx="9908540" cy="2458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1" dirty="0"/>
              <a:t>Write three things you’ve learned today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268980" y="3314065"/>
            <a:ext cx="4064000" cy="1336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LESSON:2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ISLAMIC  EDUCATIONAL COLLEGE         	DATE:					</a:t>
            </a:r>
            <a:r>
              <a:rPr lang="ar-JO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UNIT:2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GRADE:9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468576" y="6737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English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9" y="12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125980" y="2745105"/>
            <a:ext cx="9925050" cy="4300855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marL="0" indent="0" rtl="1">
              <a:buNone/>
            </a:pP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5" name="Action Button: Go Home 44">
            <a:hlinkClick r:id="" action="ppaction://hlinkshowjump?jump=firstslide" highlightClick="1"/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8630" y="1298575"/>
            <a:ext cx="1820545" cy="6591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en-US" sz="2400" b="1" dirty="0"/>
              <a:t>Objectives </a:t>
            </a:r>
          </a:p>
        </p:txBody>
      </p:sp>
      <p:sp>
        <p:nvSpPr>
          <p:cNvPr id="3" name="TextBox 24"/>
          <p:cNvSpPr txBox="1"/>
          <p:nvPr/>
        </p:nvSpPr>
        <p:spPr>
          <a:xfrm>
            <a:off x="2252980" y="2861945"/>
            <a:ext cx="9925050" cy="141605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marL="0" indent="0" rtl="1">
              <a:buNone/>
            </a:pP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2379980" y="2988945"/>
            <a:ext cx="4715510" cy="1409700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marL="0" indent="0" rtl="1">
              <a:buNone/>
            </a:pP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61340" y="1794510"/>
            <a:ext cx="9533890" cy="45040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  <a:sym typeface="+mn-ea"/>
              </a:rPr>
              <a:t>Lesson Objectives:</a:t>
            </a:r>
          </a:p>
          <a:p>
            <a:endParaRPr lang="en-US" sz="3200" b="1" dirty="0">
              <a:solidFill>
                <a:schemeClr val="tx2"/>
              </a:solidFill>
              <a:sym typeface="+mn-ea"/>
            </a:endParaRPr>
          </a:p>
          <a:p>
            <a:pPr lvl="0"/>
            <a:r>
              <a:rPr lang="en-US" sz="2800" b="1" dirty="0">
                <a:solidFill>
                  <a:schemeClr val="tx2"/>
                </a:solidFill>
                <a:sym typeface="+mn-ea"/>
              </a:rPr>
              <a:t>Students should be able to:</a:t>
            </a:r>
            <a:endParaRPr lang="en-US" sz="2800" b="1" dirty="0">
              <a:solidFill>
                <a:schemeClr val="tx2"/>
              </a:solidFill>
              <a:ea typeface="Calibri"/>
              <a:cs typeface="Calibri"/>
            </a:endParaRPr>
          </a:p>
          <a:p>
            <a:r>
              <a:rPr lang="en-US" sz="3200" dirty="0">
                <a:sym typeface="+mn-ea"/>
              </a:rPr>
              <a:t>2. To make question / negative sentences using used to</a:t>
            </a:r>
            <a:endParaRPr lang="en-US" sz="3200" dirty="0"/>
          </a:p>
          <a:p>
            <a:r>
              <a:rPr lang="en-US" sz="3200" dirty="0">
                <a:sym typeface="+mn-ea"/>
              </a:rPr>
              <a:t>3. use used to  in meaningful sentences</a:t>
            </a:r>
            <a:endParaRPr lang="en-US" sz="32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3200" dirty="0">
              <a:sym typeface="+mn-ea"/>
            </a:endParaRPr>
          </a:p>
          <a:p>
            <a:pPr marL="0" indent="0">
              <a:buNone/>
            </a:pPr>
            <a:endParaRPr lang="en-US" sz="3200" dirty="0"/>
          </a:p>
          <a:p>
            <a:pPr lvl="0"/>
            <a:endParaRPr lang="en-US" sz="3200" dirty="0"/>
          </a:p>
          <a:p>
            <a:pPr lvl="0"/>
            <a:endParaRPr lang="en-US" sz="3200" b="1" dirty="0">
              <a:solidFill>
                <a:schemeClr val="tx2"/>
              </a:solidFill>
            </a:endParaRPr>
          </a:p>
          <a:p>
            <a:endParaRPr lang="en-US" sz="3200" b="1" dirty="0">
              <a:solidFill>
                <a:schemeClr val="tx2"/>
              </a:solidFill>
              <a:sym typeface="+mn-ea"/>
            </a:endParaRPr>
          </a:p>
          <a:p>
            <a:endParaRPr lang="en-US" sz="3200" b="1" dirty="0">
              <a:solidFill>
                <a:schemeClr val="tx2"/>
              </a:solidFill>
              <a:sym typeface="+mn-ea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alt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:2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ISLAMIC  EDUCATIONAL COLLEGE         	DATE:					</a:t>
            </a:r>
            <a:r>
              <a:rPr lang="ar-JO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UNIT:2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GRADE:9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English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9" y="12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45" name="Action Button: Go Home 44">
            <a:hlinkClick r:id="" action="ppaction://hlinkshowjump?jump=firstslide" highlightClick="1"/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8880" y="1298269"/>
            <a:ext cx="151940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8" name="Text Box 7"/>
          <p:cNvSpPr txBox="1"/>
          <p:nvPr/>
        </p:nvSpPr>
        <p:spPr>
          <a:xfrm flipV="1">
            <a:off x="1117600" y="1957070"/>
            <a:ext cx="9648190" cy="762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>
              <a:buNone/>
            </a:pPr>
            <a:endParaRPr lang="en-US" sz="3200" dirty="0"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 flipV="1">
            <a:off x="1117600" y="1573530"/>
            <a:ext cx="7684770" cy="1250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2800"/>
          </a:p>
        </p:txBody>
      </p:sp>
      <p:pic>
        <p:nvPicPr>
          <p:cNvPr id="5" name="(used to) - short video-  _used to_ فيديو قصير علي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105" y="1868750"/>
            <a:ext cx="8460740" cy="40709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LESSON:2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ISLAMIC  EDUCATIONAL COLLEGE         	DATE:					</a:t>
            </a:r>
            <a:r>
              <a:rPr lang="ar-JO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UNIT:2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GRADE:9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English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9" y="12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2:00 minutes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40385" y="1794510"/>
            <a:ext cx="9994900" cy="4842510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marL="0" indent="0">
              <a:buNone/>
            </a:pPr>
            <a:r>
              <a:rPr lang="en-US" altLang="ar-JO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* </a:t>
            </a:r>
            <a:r>
              <a:rPr lang="en-US" altLang="ar-JO" sz="2800" b="1" dirty="0">
                <a:sym typeface="+mn-ea"/>
              </a:rPr>
              <a:t>Choose the correct sentence:</a:t>
            </a:r>
          </a:p>
          <a:p>
            <a:pPr marL="0" indent="0">
              <a:buNone/>
            </a:pPr>
            <a:r>
              <a:rPr lang="en-US" altLang="ar-JO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a</a:t>
            </a:r>
            <a:r>
              <a:rPr lang="en-US" altLang="ar-JO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highlight>
                  <a:srgbClr val="FFFF00"/>
                </a:highlight>
                <a:sym typeface="+mn-ea"/>
              </a:rPr>
              <a:t>)</a:t>
            </a:r>
            <a:r>
              <a:rPr lang="en-US" altLang="ar-JO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 I used to go to the gym every day.</a:t>
            </a:r>
          </a:p>
          <a:p>
            <a:pPr marL="0" indent="0">
              <a:buNone/>
            </a:pPr>
            <a:r>
              <a:rPr lang="en-US" altLang="ar-JO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b) I use to go to the gym every day.</a:t>
            </a:r>
          </a:p>
          <a:p>
            <a:pPr marL="0" indent="0">
              <a:buNone/>
            </a:pPr>
            <a:r>
              <a:rPr lang="en-US" altLang="ar-JO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c) I used to going to the gym every day.</a:t>
            </a:r>
          </a:p>
          <a:p>
            <a:pPr marL="0" indent="0">
              <a:buNone/>
            </a:pPr>
            <a:endParaRPr lang="en-US" altLang="ar-JO" sz="2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sym typeface="+mn-ea"/>
            </a:endParaRPr>
          </a:p>
          <a:p>
            <a:pPr marL="0" indent="0">
              <a:buNone/>
            </a:pPr>
            <a:r>
              <a:rPr lang="en-US" altLang="ar-JO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* </a:t>
            </a:r>
            <a:r>
              <a:rPr lang="en-US" altLang="ar-JO" sz="2800" b="1" dirty="0">
                <a:sym typeface="+mn-ea"/>
              </a:rPr>
              <a:t>Choose the correct sentence</a:t>
            </a:r>
            <a:r>
              <a:rPr lang="en-US" altLang="ar-JO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:</a:t>
            </a:r>
          </a:p>
          <a:p>
            <a:pPr marL="0" indent="0">
              <a:buNone/>
            </a:pPr>
            <a:r>
              <a:rPr lang="en-US" altLang="ar-JO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a) I didn’t  used to work late hours.</a:t>
            </a:r>
          </a:p>
          <a:p>
            <a:pPr marL="0" indent="0">
              <a:buNone/>
            </a:pPr>
            <a:r>
              <a:rPr lang="en-US" altLang="ar-JO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b) I used to working late hours.</a:t>
            </a:r>
          </a:p>
          <a:p>
            <a:pPr marL="0" indent="0">
              <a:buNone/>
            </a:pPr>
            <a:r>
              <a:rPr lang="en-US" altLang="ar-JO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c</a:t>
            </a:r>
            <a:r>
              <a:rPr lang="en-US" altLang="ar-JO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highlight>
                  <a:srgbClr val="FFFF00"/>
                </a:highlight>
                <a:sym typeface="+mn-ea"/>
              </a:rPr>
              <a:t>)</a:t>
            </a:r>
            <a:r>
              <a:rPr lang="en-US" altLang="ar-JO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 I didn’t use to work late hours.</a:t>
            </a:r>
          </a:p>
        </p:txBody>
      </p:sp>
      <p:sp>
        <p:nvSpPr>
          <p:cNvPr id="45" name="Action Button: Go Home 44">
            <a:hlinkClick r:id="" action="ppaction://hlinkshowjump?jump=firstslide" highlightClick="1"/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8630" y="1298575"/>
            <a:ext cx="2707005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r>
              <a:rPr lang="en-US" sz="2000" b="1" dirty="0"/>
              <a:t> 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LESSON:2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ISLAMIC  EDUCATIONAL COLLEGE         	DATE:					</a:t>
            </a:r>
            <a:r>
              <a:rPr lang="ar-JO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6335160" y="74795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UNIT:2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9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English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9" y="12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06:00 minutes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68630" y="1697990"/>
            <a:ext cx="10521315" cy="76200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l"/>
            <a:endParaRPr lang="en-US" sz="2000" dirty="0">
              <a:sym typeface="+mn-ea"/>
            </a:endParaRPr>
          </a:p>
          <a:p>
            <a:pPr algn="l"/>
            <a:endParaRPr lang="en-US" sz="2000" dirty="0">
              <a:sym typeface="+mn-ea"/>
            </a:endParaRPr>
          </a:p>
          <a:p>
            <a:pPr algn="l"/>
            <a:endParaRPr lang="en-US" sz="3200" dirty="0"/>
          </a:p>
          <a:p>
            <a:pPr algn="l"/>
            <a:endParaRPr lang="en-US" sz="3200" dirty="0"/>
          </a:p>
        </p:txBody>
      </p:sp>
      <p:sp>
        <p:nvSpPr>
          <p:cNvPr id="45" name="Action Button: Go Home 44">
            <a:hlinkClick r:id="" action="ppaction://hlinkshowjump?jump=firstslide" highlightClick="1"/>
          </p:cNvPr>
          <p:cNvSpPr/>
          <p:nvPr/>
        </p:nvSpPr>
        <p:spPr>
          <a:xfrm>
            <a:off x="6594057" y="151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8880" y="1298269"/>
            <a:ext cx="2944172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PRESENTATION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268095" y="5080635"/>
            <a:ext cx="9112885" cy="11195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567055" y="2877185"/>
            <a:ext cx="9940290" cy="1069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endParaRPr lang="en-US" sz="2800" b="1" dirty="0"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 flipV="1">
            <a:off x="1268095" y="5473065"/>
            <a:ext cx="7779385" cy="1854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228600" defTabSz="266700">
              <a:lnSpc>
                <a:spcPct val="114000"/>
              </a:lnSpc>
              <a:spcAft>
                <a:spcPts val="1000"/>
              </a:spcAft>
            </a:pPr>
            <a:endParaRPr sz="1400">
              <a:latin typeface="Times New Roman" panose="02020603050405020304"/>
              <a:ea typeface="Calibri" panose="020F0502020204030204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884555" y="1868805"/>
            <a:ext cx="942340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/>
            <a:r>
              <a:rPr lang="en-US" sz="2800" b="1" i="0">
                <a:solidFill>
                  <a:srgbClr val="1F1F1F"/>
                </a:solidFill>
                <a:latin typeface="Helvetica Neue"/>
                <a:ea typeface="Helvetica Neue"/>
              </a:rPr>
              <a:t>U</a:t>
            </a:r>
            <a:r>
              <a:rPr sz="2800" b="1" i="0">
                <a:solidFill>
                  <a:srgbClr val="1F1F1F"/>
                </a:solidFill>
                <a:latin typeface="Helvetica Neue"/>
                <a:ea typeface="Helvetica Neue"/>
              </a:rPr>
              <a:t>sed to is a verb we use to talk about something that happened in the past that doesn't happen anymore.</a:t>
            </a:r>
          </a:p>
        </p:txBody>
      </p:sp>
      <p:pic>
        <p:nvPicPr>
          <p:cNvPr id="9" name="صورة 2" descr="C:\Users\SONY\Desktop\grammar used to, question tag\used to, be used to\used 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0930" y="3462020"/>
            <a:ext cx="9180195" cy="33762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s 4"/>
          <p:cNvSpPr/>
          <p:nvPr/>
        </p:nvSpPr>
        <p:spPr>
          <a:xfrm>
            <a:off x="3684270" y="3902710"/>
            <a:ext cx="3450590" cy="266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ouble Wave 38"/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English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9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UNIT:2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LESSON:2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9" y="1230"/>
            <a:ext cx="650166" cy="644038"/>
          </a:xfrm>
          <a:prstGeom prst="rect">
            <a:avLst/>
          </a:prstGeom>
        </p:spPr>
      </p:pic>
      <p:sp>
        <p:nvSpPr>
          <p:cNvPr id="36" name="Footer Placeholder 6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ISLAMIC  EDUCATIONAL COLLEGE         	DATE:					</a:t>
            </a:r>
            <a:r>
              <a:rPr lang="ar-JO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endParaRPr lang="ar-JO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04:00 minutes</a:t>
              </a:r>
            </a:p>
          </p:txBody>
        </p:sp>
      </p:grpSp>
      <p:sp>
        <p:nvSpPr>
          <p:cNvPr id="45" name="Action Button: Go Home 44">
            <a:hlinkClick r:id="" action="ppaction://hlinkshowjump?jump=firstslide" highlightClick="1"/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1"/>
          <p:cNvSpPr txBox="1"/>
          <p:nvPr/>
        </p:nvSpPr>
        <p:spPr>
          <a:xfrm>
            <a:off x="381000" y="1268095"/>
            <a:ext cx="3215640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FORMATIVE ASSESSMENT: </a:t>
            </a:r>
          </a:p>
        </p:txBody>
      </p:sp>
      <p:sp>
        <p:nvSpPr>
          <p:cNvPr id="6" name="Text Box 5"/>
          <p:cNvSpPr txBox="1"/>
          <p:nvPr/>
        </p:nvSpPr>
        <p:spPr>
          <a:xfrm flipV="1">
            <a:off x="607060" y="2922270"/>
            <a:ext cx="9610725" cy="1066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endParaRPr lang="en-US" sz="4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07060" y="2115820"/>
            <a:ext cx="10026015" cy="26263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>
              <a:buNone/>
            </a:pPr>
            <a:r>
              <a:rPr lang="en-US" sz="3200" b="1" i="1" dirty="0">
                <a:sym typeface="+mn-ea"/>
              </a:rPr>
              <a:t>Fill in the Blanks.</a:t>
            </a:r>
            <a:endParaRPr lang="en-US" sz="2800" dirty="0">
              <a:sym typeface="+mn-ea"/>
            </a:endParaRPr>
          </a:p>
          <a:p>
            <a:pPr indent="0">
              <a:buNone/>
            </a:pPr>
            <a:r>
              <a:rPr lang="en-US" sz="2800" dirty="0">
                <a:sym typeface="+mn-ea"/>
              </a:rPr>
              <a:t>1- I ______________ (play) the piano, but I stopped a few years ago.</a:t>
            </a:r>
          </a:p>
          <a:p>
            <a:pPr indent="0">
              <a:buNone/>
            </a:pPr>
            <a:r>
              <a:rPr lang="en-US" sz="2800" dirty="0">
                <a:sym typeface="+mn-ea"/>
              </a:rPr>
              <a:t>2- When I was younger, I __________ (not/eat) a lot of sweets.</a:t>
            </a:r>
          </a:p>
          <a:p>
            <a:pPr indent="0">
              <a:buNone/>
            </a:pPr>
            <a:r>
              <a:rPr lang="en-US" sz="2800" dirty="0">
                <a:sym typeface="+mn-ea"/>
              </a:rPr>
              <a:t>3- When I was 8, I---------------------------(come) to school late, but now I DON’T. (COME)</a:t>
            </a:r>
          </a:p>
          <a:p>
            <a:pPr indent="0">
              <a:buNone/>
            </a:pPr>
            <a:r>
              <a:rPr lang="en-US" sz="2800" dirty="0">
                <a:sym typeface="+mn-ea"/>
              </a:rPr>
              <a:t>4- ………………………YOU………………….(HELP) YOU PEERS IN CLASSES?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68630" y="2849245"/>
            <a:ext cx="9887585" cy="76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2800"/>
          </a:p>
        </p:txBody>
      </p:sp>
      <p:sp>
        <p:nvSpPr>
          <p:cNvPr id="2" name="Text Box 1"/>
          <p:cNvSpPr txBox="1"/>
          <p:nvPr/>
        </p:nvSpPr>
        <p:spPr>
          <a:xfrm>
            <a:off x="3395980" y="2332355"/>
            <a:ext cx="9505950" cy="782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2800"/>
          </a:p>
        </p:txBody>
      </p:sp>
      <p:sp>
        <p:nvSpPr>
          <p:cNvPr id="3" name="Text Box 2"/>
          <p:cNvSpPr txBox="1"/>
          <p:nvPr/>
        </p:nvSpPr>
        <p:spPr>
          <a:xfrm>
            <a:off x="381000" y="1819275"/>
            <a:ext cx="8597900" cy="6013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endParaRPr lang="en-US" sz="2400" b="1" i="1" dirty="0"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 rot="10800000">
            <a:off x="607060" y="2865120"/>
            <a:ext cx="9749155" cy="5645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6985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/>
            </a:pPr>
            <a:endParaRPr lang="en-US" sz="3200" noProof="0" dirty="0">
              <a:ln>
                <a:noFill/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/>
              <a:uLnTx/>
              <a:uFillTx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LESSON:2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ISLAMIC  EDUCATIONAL COLLEGE         	DATE:					</a:t>
            </a:r>
            <a:r>
              <a:rPr lang="ar-JO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UNIT:2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GRADE:9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English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9" y="12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00405" y="1697990"/>
            <a:ext cx="9904730" cy="4467860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l"/>
            <a:endParaRPr lang="en-US" altLang="ar-JO" sz="2800" b="1" dirty="0"/>
          </a:p>
          <a:p>
            <a:pPr algn="l"/>
            <a:r>
              <a:rPr lang="en-US" altLang="ar-JO" sz="2800" b="1" dirty="0"/>
              <a:t>1- used to play.</a:t>
            </a:r>
          </a:p>
          <a:p>
            <a:pPr algn="l"/>
            <a:r>
              <a:rPr lang="en-US" altLang="ar-JO" sz="2800" b="1" dirty="0"/>
              <a:t>2- didn’t use to eat.</a:t>
            </a:r>
          </a:p>
          <a:p>
            <a:pPr algn="l"/>
            <a:r>
              <a:rPr lang="en-US" altLang="ar-JO" sz="2800" b="1" dirty="0"/>
              <a:t>3-  used to COME.</a:t>
            </a:r>
          </a:p>
          <a:p>
            <a:pPr algn="l"/>
            <a:r>
              <a:rPr lang="en-US" altLang="ar-JO" sz="2800" b="1" dirty="0"/>
              <a:t>4. Did/use to help</a:t>
            </a:r>
          </a:p>
          <a:p>
            <a:pPr algn="l"/>
            <a:endParaRPr lang="en-US" altLang="ar-JO" sz="2800" b="1" dirty="0"/>
          </a:p>
        </p:txBody>
      </p:sp>
      <p:sp>
        <p:nvSpPr>
          <p:cNvPr id="45" name="Action Button: Go Home 44">
            <a:hlinkClick r:id="" action="ppaction://hlinkshowjump?jump=firstslide" highlightClick="1"/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8630" y="1298575"/>
            <a:ext cx="2853055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ANSWERS</a:t>
            </a:r>
          </a:p>
        </p:txBody>
      </p:sp>
      <p:sp>
        <p:nvSpPr>
          <p:cNvPr id="3" name="Rectangle 39"/>
          <p:cNvSpPr/>
          <p:nvPr/>
        </p:nvSpPr>
        <p:spPr>
          <a:xfrm>
            <a:off x="381000" y="1289050"/>
            <a:ext cx="10304780" cy="525335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ouble Wave 38"/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English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9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LESSON:2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9" y="1230"/>
            <a:ext cx="650166" cy="644038"/>
          </a:xfrm>
          <a:prstGeom prst="rect">
            <a:avLst/>
          </a:prstGeom>
        </p:spPr>
      </p:pic>
      <p:sp>
        <p:nvSpPr>
          <p:cNvPr id="36" name="Footer Placeholder 6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ISLAMIC  EDUCATIONAL COLLEGE         	DATE:					</a:t>
            </a:r>
            <a:r>
              <a:rPr lang="ar-JO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04:00 minutes</a:t>
              </a:r>
            </a:p>
          </p:txBody>
        </p:sp>
      </p:grpSp>
      <p:sp>
        <p:nvSpPr>
          <p:cNvPr id="45" name="Action Button: Go Home 44">
            <a:hlinkClick r:id="" action="ppaction://hlinkshowjump?jump=firstslide" highlightClick="1"/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1"/>
          <p:cNvSpPr txBox="1"/>
          <p:nvPr/>
        </p:nvSpPr>
        <p:spPr>
          <a:xfrm>
            <a:off x="381000" y="1268095"/>
            <a:ext cx="3215640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FORMATIVE ASSESSMENT: </a:t>
            </a:r>
          </a:p>
        </p:txBody>
      </p:sp>
      <p:sp>
        <p:nvSpPr>
          <p:cNvPr id="6" name="Text Box 5"/>
          <p:cNvSpPr txBox="1"/>
          <p:nvPr/>
        </p:nvSpPr>
        <p:spPr>
          <a:xfrm flipV="1">
            <a:off x="607060" y="2922270"/>
            <a:ext cx="9610725" cy="1066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endParaRPr lang="en-US" sz="4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59765" y="2630170"/>
            <a:ext cx="10026015" cy="34988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514350" indent="-514350">
              <a:buAutoNum type="arabicPeriod"/>
            </a:pPr>
            <a:endParaRPr lang="en-US" sz="2800" dirty="0"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30200" y="2190115"/>
            <a:ext cx="9887585" cy="37071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en-US" sz="2800" dirty="0"/>
              <a:t>Rewrite the sentences using the correct form of "used to"</a:t>
            </a:r>
          </a:p>
          <a:p>
            <a:pPr marL="514350" indent="-514350">
              <a:buAutoNum type="arabicPeriod"/>
            </a:pPr>
            <a:r>
              <a:rPr lang="en-US" sz="2800" dirty="0"/>
              <a:t>It was my habit to come to school with the bus, but now I have a car.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endParaRPr lang="en-US" sz="2800" dirty="0">
              <a:ea typeface="Calibri"/>
              <a:cs typeface="Calibri"/>
            </a:endParaRPr>
          </a:p>
          <a:p>
            <a:r>
              <a:rPr lang="en-US" sz="2800" dirty="0"/>
              <a:t>2. It was a routine to take speaking classes , but now we don’t.</a:t>
            </a:r>
            <a:endParaRPr lang="en-US" sz="2800" dirty="0">
              <a:ea typeface="Calibri"/>
              <a:cs typeface="Calibri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395980" y="1696085"/>
            <a:ext cx="9505950" cy="782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2800"/>
          </a:p>
        </p:txBody>
      </p:sp>
      <p:sp>
        <p:nvSpPr>
          <p:cNvPr id="3" name="Text Box 2"/>
          <p:cNvSpPr txBox="1"/>
          <p:nvPr/>
        </p:nvSpPr>
        <p:spPr>
          <a:xfrm>
            <a:off x="381000" y="1819275"/>
            <a:ext cx="8597900" cy="6013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endParaRPr lang="en-US" sz="3200" b="1" i="1" dirty="0"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 rot="10800000" flipV="1">
            <a:off x="607060" y="1735455"/>
            <a:ext cx="10013950" cy="5543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6985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/>
            </a:pPr>
            <a:endParaRPr lang="en-US" sz="3200" noProof="0" dirty="0">
              <a:ln>
                <a:noFill/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/>
              <a:uLnTx/>
              <a:uFillTx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LESSON:2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ISLAMIC  EDUCATIONAL COLLEGE         	DATE:					</a:t>
            </a:r>
            <a:r>
              <a:rPr lang="ar-JO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UNIT:2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GRADE:9 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English</a:t>
            </a:r>
            <a:endParaRPr lang="ar-JO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9" y="12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00405" y="1697990"/>
            <a:ext cx="9904730" cy="4467860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l"/>
            <a:endParaRPr lang="en-US" altLang="ar-JO" sz="2800" b="1" dirty="0"/>
          </a:p>
          <a:p>
            <a:pPr algn="l"/>
            <a:endParaRPr lang="en-US" altLang="ar-JO" sz="2800" b="1" dirty="0"/>
          </a:p>
          <a:p>
            <a:pPr algn="l"/>
            <a:r>
              <a:rPr lang="en-US" altLang="ar-JO" sz="2800" b="1" dirty="0"/>
              <a:t>1-We used to come to school with the bus.</a:t>
            </a:r>
          </a:p>
          <a:p>
            <a:pPr algn="l"/>
            <a:endParaRPr lang="en-US" altLang="ar-JO" sz="2800" b="1" dirty="0"/>
          </a:p>
          <a:p>
            <a:pPr algn="l"/>
            <a:r>
              <a:rPr lang="en-US" altLang="ar-JO" sz="2800" b="1" dirty="0"/>
              <a:t>2-  We used to take English classes.</a:t>
            </a:r>
          </a:p>
        </p:txBody>
      </p:sp>
      <p:sp>
        <p:nvSpPr>
          <p:cNvPr id="45" name="Action Button: Go Home 44">
            <a:hlinkClick r:id="" action="ppaction://hlinkshowjump?jump=firstslide" highlightClick="1"/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8630" y="1298575"/>
            <a:ext cx="2853055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ANSWERS</a:t>
            </a:r>
          </a:p>
        </p:txBody>
      </p:sp>
      <p:sp>
        <p:nvSpPr>
          <p:cNvPr id="3" name="Rectangle 39"/>
          <p:cNvSpPr/>
          <p:nvPr/>
        </p:nvSpPr>
        <p:spPr>
          <a:xfrm>
            <a:off x="381000" y="1289050"/>
            <a:ext cx="10304780" cy="525335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D5A634654594FBBFFA6A58C1B7A05" ma:contentTypeVersion="14" ma:contentTypeDescription="Create a new document." ma:contentTypeScope="" ma:versionID="6b2dea2e8b93c79cf5ca688f69d4c3ec">
  <xsd:schema xmlns:xsd="http://www.w3.org/2001/XMLSchema" xmlns:xs="http://www.w3.org/2001/XMLSchema" xmlns:p="http://schemas.microsoft.com/office/2006/metadata/properties" xmlns:ns2="0b7d3d12-a688-4a65-9735-5d5242335cee" xmlns:ns3="3e03e693-6f57-4a0f-8762-2487ed846c1c" targetNamespace="http://schemas.microsoft.com/office/2006/metadata/properties" ma:root="true" ma:fieldsID="21fb15d1cb0a07f67bc2296c58cdc3ae" ns2:_="" ns3:_="">
    <xsd:import namespace="0b7d3d12-a688-4a65-9735-5d5242335cee"/>
    <xsd:import namespace="3e03e693-6f57-4a0f-8762-2487ed846c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d3d12-a688-4a65-9735-5d5242335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d429481-e3d0-471e-bc25-7565d51e70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e693-6f57-4a0f-8762-2487ed846c1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24593b5-bb6d-4ace-b8b0-595ce26c6980}" ma:internalName="TaxCatchAll" ma:showField="CatchAllData" ma:web="3e03e693-6f57-4a0f-8762-2487ed846c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d3d12-a688-4a65-9735-5d5242335cee">
      <Terms xmlns="http://schemas.microsoft.com/office/infopath/2007/PartnerControls"/>
    </lcf76f155ced4ddcb4097134ff3c332f>
    <TaxCatchAll xmlns="3e03e693-6f57-4a0f-8762-2487ed846c1c" xsi:nil="true"/>
  </documentManagement>
</p:properties>
</file>

<file path=customXml/itemProps1.xml><?xml version="1.0" encoding="utf-8"?>
<ds:datastoreItem xmlns:ds="http://schemas.openxmlformats.org/officeDocument/2006/customXml" ds:itemID="{AE011D47-9BFA-42DA-A4F8-80BA84161B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7D5876-B1FC-46B0-A032-B39A73843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7d3d12-a688-4a65-9735-5d5242335cee"/>
    <ds:schemaRef ds:uri="3e03e693-6f57-4a0f-8762-2487ed846c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5628B8-75E5-4A2F-84E4-A6C8EAF913C7}">
  <ds:schemaRefs>
    <ds:schemaRef ds:uri="http://schemas.microsoft.com/office/2006/metadata/properties"/>
    <ds:schemaRef ds:uri="http://schemas.microsoft.com/office/infopath/2007/PartnerControls"/>
    <ds:schemaRef ds:uri="0b7d3d12-a688-4a65-9735-5d5242335cee"/>
    <ds:schemaRef ds:uri="3e03e693-6f57-4a0f-8762-2487ed846c1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1094</Words>
  <Application>Microsoft Office PowerPoint</Application>
  <PresentationFormat>Widescreen</PresentationFormat>
  <Paragraphs>196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Adobe Arabic</vt:lpstr>
      <vt:lpstr>Arial</vt:lpstr>
      <vt:lpstr>Calibri</vt:lpstr>
      <vt:lpstr>Calibri Light</vt:lpstr>
      <vt:lpstr>Helvetica Neue</vt:lpstr>
      <vt:lpstr>HelveticaNeueLT Arabic 45 Light</vt:lpstr>
      <vt:lpstr>HelveticaNeueLT Arabic 55 Roman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ibrahim hussein</cp:lastModifiedBy>
  <cp:revision>534</cp:revision>
  <cp:lastPrinted>2024-02-21T09:04:00Z</cp:lastPrinted>
  <dcterms:created xsi:type="dcterms:W3CDTF">2019-06-13T08:00:00Z</dcterms:created>
  <dcterms:modified xsi:type="dcterms:W3CDTF">2025-10-26T18:32:59Z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64F04A3B57AF4474A37317F02637CA1B_12</vt:lpwstr>
  </property>
  <property fmtid="{D5CDD505-2E9C-101B-9397-08002B2CF9AE}" pid="3" name="KSOProductBuildVer">
    <vt:lpwstr>1033-12.2.0.18607</vt:lpwstr>
  </property>
  <property fmtid="{D5CDD505-2E9C-101B-9397-08002B2CF9AE}" pid="4" name="ContentTypeId">
    <vt:lpwstr>0x0101005FCD5A634654594FBBFFA6A58C1B7A05</vt:lpwstr>
  </property>
  <property fmtid="{D5CDD505-2E9C-101B-9397-08002B2CF9AE}" pid="5" name="MediaServiceImageTags">
    <vt:lpwstr/>
  </property>
</Properties>
</file>