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sldIdLst>
    <p:sldId id="274" r:id="rId5"/>
    <p:sldId id="303" r:id="rId6"/>
    <p:sldId id="530" r:id="rId7"/>
    <p:sldId id="537" r:id="rId8"/>
    <p:sldId id="414" r:id="rId9"/>
    <p:sldId id="539" r:id="rId10"/>
    <p:sldId id="544" r:id="rId11"/>
    <p:sldId id="547" r:id="rId12"/>
    <p:sldId id="447" r:id="rId13"/>
    <p:sldId id="538" r:id="rId14"/>
    <p:sldId id="356" r:id="rId15"/>
    <p:sldId id="426" r:id="rId16"/>
    <p:sldId id="442" r:id="rId17"/>
    <p:sldId id="331" r:id="rId18"/>
    <p:sldId id="314" r:id="rId19"/>
    <p:sldId id="406" r:id="rId20"/>
    <p:sldId id="541" r:id="rId21"/>
    <p:sldId id="540" r:id="rId22"/>
    <p:sldId id="439" r:id="rId23"/>
    <p:sldId id="542" r:id="rId24"/>
    <p:sldId id="543" r:id="rId25"/>
    <p:sldId id="545" r:id="rId26"/>
    <p:sldId id="440" r:id="rId27"/>
    <p:sldId id="444" r:id="rId28"/>
    <p:sldId id="445" r:id="rId29"/>
    <p:sldId id="446" r:id="rId30"/>
    <p:sldId id="548" r:id="rId31"/>
    <p:sldId id="557" r:id="rId32"/>
    <p:sldId id="558" r:id="rId33"/>
    <p:sldId id="559" r:id="rId34"/>
    <p:sldId id="436" r:id="rId35"/>
    <p:sldId id="560" r:id="rId36"/>
    <p:sldId id="405" r:id="rId37"/>
    <p:sldId id="561" r:id="rId38"/>
    <p:sldId id="562" r:id="rId39"/>
    <p:sldId id="563" r:id="rId40"/>
    <p:sldId id="549" r:id="rId41"/>
    <p:sldId id="555" r:id="rId42"/>
    <p:sldId id="552" r:id="rId43"/>
    <p:sldId id="550" r:id="rId44"/>
    <p:sldId id="553" r:id="rId45"/>
    <p:sldId id="564" r:id="rId46"/>
    <p:sldId id="311" r:id="rId47"/>
    <p:sldId id="554" r:id="rId48"/>
    <p:sldId id="565" r:id="rId49"/>
    <p:sldId id="566" r:id="rId50"/>
    <p:sldId id="309" r:id="rId51"/>
    <p:sldId id="310"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9" userDrawn="1">
          <p15:clr>
            <a:srgbClr val="A4A3A4"/>
          </p15:clr>
        </p15:guide>
        <p15:guide id="2" pos="381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awiah"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6D7B62-E571-7E53-E8D2-77DD86831185}" v="2" dt="2025-10-05T18:38:46.204"/>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6102" autoAdjust="0"/>
    <p:restoredTop sz="94660"/>
  </p:normalViewPr>
  <p:slideViewPr>
    <p:cSldViewPr snapToGrid="0" showGuides="1">
      <p:cViewPr>
        <p:scale>
          <a:sx n="75" d="100"/>
          <a:sy n="75" d="100"/>
        </p:scale>
        <p:origin x="5" y="528"/>
      </p:cViewPr>
      <p:guideLst>
        <p:guide orient="horz" pos="2059"/>
        <p:guide pos="381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6F202-E086-43E8-BC5F-C161767B9809}" type="datetimeFigureOut">
              <a:rPr lang="en-US" smtClean="0"/>
              <a:t>26-10-2025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6F202-E086-43E8-BC5F-C161767B9809}" type="datetimeFigureOut">
              <a:rPr lang="en-US" smtClean="0"/>
              <a:t>26-10-2025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6F202-E086-43E8-BC5F-C161767B9809}" type="datetimeFigureOut">
              <a:rPr lang="en-US" smtClean="0"/>
              <a:t>26-10-2025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6F202-E086-43E8-BC5F-C161767B9809}" type="datetimeFigureOut">
              <a:rPr lang="en-US" smtClean="0"/>
              <a:t>26-10-2025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F202-E086-43E8-BC5F-C161767B9809}" type="datetimeFigureOut">
              <a:rPr lang="en-US" smtClean="0"/>
              <a:t>26-10-2025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26-10-2025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26-10-2025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6F202-E086-43E8-BC5F-C161767B9809}" type="datetimeFigureOut">
              <a:rPr lang="en-US" smtClean="0"/>
              <a:t>26-10-2025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8DE67-49EB-4AE0-88C0-2B97B80F6F8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slide" Target="slide2.xml"/><Relationship Id="rId7" Type="http://schemas.openxmlformats.org/officeDocument/2006/relationships/slide" Target="slide47.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slide" Target="slide3.xml"/><Relationship Id="rId10" Type="http://schemas.openxmlformats.org/officeDocument/2006/relationships/image" Target="../media/image2.emf"/><Relationship Id="rId4" Type="http://schemas.openxmlformats.org/officeDocument/2006/relationships/slide" Target="slide20.xml"/><Relationship Id="rId9" Type="http://schemas.openxmlformats.org/officeDocument/2006/relationships/slide" Target="slide1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At%20the%20age%20of%20twelve,%20he%20became%20a%20newspaper%20boy%20on%20a%20train.%20He%20worked%20on%20the%20Grand%20Trunk%20Railroa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hyperlink" Target="https://wayground.com/admin/quiz/68ad82c2458a9e3404810b34?source=live_dash_game_complete&amp;gameType=live&amp;players=0"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At%20the%20age%20of%20twelve,%20he%20became%20a%20newspaper%20boy%20on%20a%20train.%20He%20worked%20on%20the%20Grand%20Trunk%20Railroad"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a:hlinkClick r:id="rId2" action="ppaction://hlinksldjump"/>
          </p:cNvPr>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hlinkClick r:id="rId3" action="ppaction://hlinksldjump"/>
              </a:rPr>
              <a:t>OBJECTIVES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2" action="ppaction://hlinksldjump"/>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2" action="ppaction://hlinksldjump"/>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4" action="ppaction://hlinksldjump"/>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2" action="ppaction://hlinksldjump"/>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2" action="ppaction://hlinksldjump"/>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a:hlinkClick r:id="rId5" action="ppaction://hlinksldjump"/>
          </p:cNvPr>
          <p:cNvSpPr/>
          <p:nvPr/>
        </p:nvSpPr>
        <p:spPr>
          <a:xfrm>
            <a:off x="98791" y="1788372"/>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hlinkClick r:id="rId5" action="ppaction://hlinksldjump"/>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4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7" action="ppaction://hlinksldjump"/>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9060" y="5334000"/>
            <a:ext cx="2226945" cy="42418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8" action="ppaction://hlinksldjump"/>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hlinkClick r:id="rId9" action="ppaction://hlinksldjump"/>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4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3253" y="0"/>
            <a:ext cx="5910202" cy="185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32150" y="1938655"/>
            <a:ext cx="8826500" cy="4158511"/>
          </a:xfrm>
          <a:prstGeom prst="rect">
            <a:avLst/>
          </a:prstGeom>
        </p:spPr>
        <p:txBody>
          <a:bodyPr wrap="square">
            <a:spAutoFit/>
          </a:bodyPr>
          <a:lstStyle/>
          <a:p>
            <a:pPr>
              <a:lnSpc>
                <a:spcPct val="150000"/>
              </a:lnSpc>
            </a:pPr>
            <a:r>
              <a:rPr lang="en-US" sz="3600" dirty="0">
                <a:cs typeface="+mj-cs"/>
              </a:rPr>
              <a:t>Unit</a:t>
            </a:r>
            <a:r>
              <a:rPr lang="ar-SA" sz="3600" dirty="0">
                <a:cs typeface="+mj-cs"/>
              </a:rPr>
              <a:t>: </a:t>
            </a:r>
            <a:r>
              <a:rPr lang="en-US" sz="3600" dirty="0">
                <a:cs typeface="+mj-cs"/>
              </a:rPr>
              <a:t> Two</a:t>
            </a:r>
          </a:p>
          <a:p>
            <a:pPr>
              <a:lnSpc>
                <a:spcPct val="150000"/>
              </a:lnSpc>
            </a:pPr>
            <a:r>
              <a:rPr lang="en-US" sz="3600" dirty="0">
                <a:cs typeface="+mj-cs"/>
              </a:rPr>
              <a:t>Lesson</a:t>
            </a:r>
            <a:r>
              <a:rPr lang="ar-SA" sz="3600" dirty="0">
                <a:cs typeface="+mj-cs"/>
              </a:rPr>
              <a:t>:  </a:t>
            </a:r>
            <a:r>
              <a:rPr lang="en-US" sz="3600" dirty="0">
                <a:cs typeface="+mj-cs"/>
              </a:rPr>
              <a:t> 4</a:t>
            </a:r>
          </a:p>
          <a:p>
            <a:pPr>
              <a:lnSpc>
                <a:spcPct val="150000"/>
              </a:lnSpc>
            </a:pPr>
            <a:r>
              <a:rPr lang="en-US" sz="3600" dirty="0">
                <a:cs typeface="+mj-cs"/>
              </a:rPr>
              <a:t>Subject: Reading: Providing Light in The darkness</a:t>
            </a:r>
            <a:endParaRPr lang="ar-SA" sz="3600" dirty="0">
              <a:cs typeface="+mj-cs"/>
            </a:endParaRPr>
          </a:p>
          <a:p>
            <a:pPr>
              <a:lnSpc>
                <a:spcPct val="150000"/>
              </a:lnSpc>
            </a:pPr>
            <a:r>
              <a:rPr lang="en-US" sz="3600" dirty="0">
                <a:cs typeface="+mj-cs"/>
              </a:rPr>
              <a:t>Grade: Nine</a:t>
            </a:r>
            <a:endParaRPr lang="ar-JO" sz="3600" dirty="0">
              <a:cs typeface="+mj-cs"/>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CD1CF-E60A-46BD-8F83-9DD31B42DD92}"/>
              </a:ext>
            </a:extLst>
          </p:cNvPr>
          <p:cNvPicPr>
            <a:picLocks noChangeAspect="1"/>
          </p:cNvPicPr>
          <p:nvPr/>
        </p:nvPicPr>
        <p:blipFill>
          <a:blip r:embed="rId4"/>
          <a:stretch>
            <a:fillRect/>
          </a:stretch>
        </p:blipFill>
        <p:spPr>
          <a:xfrm>
            <a:off x="884415" y="0"/>
            <a:ext cx="10423170" cy="6858000"/>
          </a:xfrm>
          <a:prstGeom prst="rect">
            <a:avLst/>
          </a:prstGeom>
        </p:spPr>
      </p:pic>
      <p:pic>
        <p:nvPicPr>
          <p:cNvPr id="4" name="KS_LD_AUD_U01_p054">
            <a:hlinkClick r:id="" action="ppaction://media"/>
            <a:extLst>
              <a:ext uri="{FF2B5EF4-FFF2-40B4-BE49-F238E27FC236}">
                <a16:creationId xmlns:a16="http://schemas.microsoft.com/office/drawing/2014/main" id="{6201FBB5-2D2F-4532-8D91-28F92BEBCB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487363" cy="487363"/>
          </a:xfrm>
          <a:prstGeom prst="rect">
            <a:avLst/>
          </a:prstGeom>
        </p:spPr>
      </p:pic>
    </p:spTree>
    <p:extLst>
      <p:ext uri="{BB962C8B-B14F-4D97-AF65-F5344CB8AC3E}">
        <p14:creationId xmlns:p14="http://schemas.microsoft.com/office/powerpoint/2010/main" val="81241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5" name="TextBox 24"/>
          <p:cNvSpPr txBox="1"/>
          <p:nvPr/>
        </p:nvSpPr>
        <p:spPr>
          <a:xfrm>
            <a:off x="468630" y="1697990"/>
            <a:ext cx="10521315" cy="76200"/>
          </a:xfrm>
          <a:prstGeom prst="rect">
            <a:avLst/>
          </a:prstGeom>
          <a:noFill/>
        </p:spPr>
        <p:txBody>
          <a:bodyPr wrap="square" rtlCol="1">
            <a:noAutofit/>
          </a:bodyPr>
          <a:lstStyle/>
          <a:p>
            <a:pPr algn="l"/>
            <a:endParaRPr lang="en-US" sz="2000" dirty="0">
              <a:sym typeface="+mn-ea"/>
            </a:endParaRPr>
          </a:p>
          <a:p>
            <a:pPr algn="l"/>
            <a:endParaRPr lang="en-US" sz="2000" dirty="0">
              <a:sym typeface="+mn-ea"/>
            </a:endParaRPr>
          </a:p>
          <a:p>
            <a:pPr algn="l"/>
            <a:endParaRPr lang="en-US" sz="3200" dirty="0"/>
          </a:p>
          <a:p>
            <a:pPr algn="l"/>
            <a:endParaRPr lang="en-US" sz="3200" dirty="0"/>
          </a:p>
        </p:txBody>
      </p:sp>
      <p:sp>
        <p:nvSpPr>
          <p:cNvPr id="45" name="Action Button: Go Home 44">
            <a:hlinkClick r:id="" action="ppaction://hlinkshowjump?jump=firstslide" highlightClick="1"/>
          </p:cNvPr>
          <p:cNvSpPr/>
          <p:nvPr/>
        </p:nvSpPr>
        <p:spPr>
          <a:xfrm>
            <a:off x="6594057" y="151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880" y="1298269"/>
            <a:ext cx="2944172"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PRESENTATION </a:t>
            </a:r>
          </a:p>
        </p:txBody>
      </p:sp>
      <p:sp>
        <p:nvSpPr>
          <p:cNvPr id="3" name="Text Box 2"/>
          <p:cNvSpPr txBox="1"/>
          <p:nvPr/>
        </p:nvSpPr>
        <p:spPr>
          <a:xfrm>
            <a:off x="1268095" y="5080635"/>
            <a:ext cx="9112885" cy="1119505"/>
          </a:xfrm>
          <a:prstGeom prst="rect">
            <a:avLst/>
          </a:prstGeom>
          <a:noFill/>
        </p:spPr>
        <p:txBody>
          <a:bodyPr wrap="square" rtlCol="0">
            <a:noAutofit/>
          </a:bodyPr>
          <a:lstStyle/>
          <a:p>
            <a:endParaRPr lang="en-US"/>
          </a:p>
        </p:txBody>
      </p:sp>
      <p:sp>
        <p:nvSpPr>
          <p:cNvPr id="4" name="Text Box 3"/>
          <p:cNvSpPr txBox="1"/>
          <p:nvPr/>
        </p:nvSpPr>
        <p:spPr>
          <a:xfrm>
            <a:off x="567055" y="2877185"/>
            <a:ext cx="9940290" cy="1069340"/>
          </a:xfrm>
          <a:prstGeom prst="rect">
            <a:avLst/>
          </a:prstGeom>
          <a:noFill/>
        </p:spPr>
        <p:txBody>
          <a:bodyPr wrap="square" rtlCol="0" anchor="t">
            <a:noAutofit/>
          </a:bodyPr>
          <a:lstStyle/>
          <a:p>
            <a:endParaRPr lang="en-US" sz="2800" b="1" dirty="0">
              <a:sym typeface="+mn-ea"/>
            </a:endParaRPr>
          </a:p>
        </p:txBody>
      </p:sp>
      <p:sp>
        <p:nvSpPr>
          <p:cNvPr id="5" name="Text Box 4"/>
          <p:cNvSpPr txBox="1"/>
          <p:nvPr/>
        </p:nvSpPr>
        <p:spPr>
          <a:xfrm>
            <a:off x="810895" y="1868805"/>
            <a:ext cx="9696450" cy="2539365"/>
          </a:xfrm>
          <a:prstGeom prst="rect">
            <a:avLst/>
          </a:prstGeom>
          <a:noFill/>
        </p:spPr>
        <p:txBody>
          <a:bodyPr wrap="square" rtlCol="0">
            <a:noAutofit/>
          </a:bodyPr>
          <a:lstStyle/>
          <a:p>
            <a:pPr marL="0" marR="0" lvl="0" indent="0" algn="l" defTabSz="914400" rtl="0" eaLnBrk="0" fontAlgn="base" latinLnBrk="0" hangingPunct="0">
              <a:lnSpc>
                <a:spcPct val="100000"/>
              </a:lnSpc>
              <a:spcBef>
                <a:spcPct val="0"/>
              </a:spcBef>
              <a:spcAft>
                <a:spcPts val="800"/>
              </a:spcAft>
              <a:buClrTx/>
              <a:buSzTx/>
              <a:buFontTx/>
              <a:buNone/>
            </a:pPr>
            <a:endParaRPr lang="en-US" sz="3600" dirty="0"/>
          </a:p>
        </p:txBody>
      </p:sp>
      <p:sp>
        <p:nvSpPr>
          <p:cNvPr id="6" name="Text Box 5"/>
          <p:cNvSpPr txBox="1"/>
          <p:nvPr/>
        </p:nvSpPr>
        <p:spPr>
          <a:xfrm flipV="1">
            <a:off x="1268095" y="5473065"/>
            <a:ext cx="7779385" cy="185420"/>
          </a:xfrm>
          <a:prstGeom prst="rect">
            <a:avLst/>
          </a:prstGeom>
        </p:spPr>
        <p:txBody>
          <a:bodyPr>
            <a:noAutofit/>
          </a:bodyPr>
          <a:lstStyle/>
          <a:p>
            <a:pPr marL="457200" indent="-228600" defTabSz="266700">
              <a:lnSpc>
                <a:spcPct val="114000"/>
              </a:lnSpc>
              <a:spcAft>
                <a:spcPts val="1000"/>
              </a:spcAft>
            </a:pPr>
            <a:endParaRPr sz="1400">
              <a:latin typeface="Times New Roman" panose="02020603050405020304"/>
              <a:ea typeface="Calibri" panose="020F0502020204030204"/>
            </a:endParaRPr>
          </a:p>
        </p:txBody>
      </p:sp>
      <p:sp>
        <p:nvSpPr>
          <p:cNvPr id="9" name="Text Box 8"/>
          <p:cNvSpPr txBox="1"/>
          <p:nvPr/>
        </p:nvSpPr>
        <p:spPr>
          <a:xfrm>
            <a:off x="566420" y="2350770"/>
            <a:ext cx="10013950" cy="637540"/>
          </a:xfrm>
          <a:prstGeom prst="rect">
            <a:avLst/>
          </a:prstGeom>
          <a:noFill/>
        </p:spPr>
        <p:txBody>
          <a:bodyPr wrap="square" rtlCol="0" anchor="t">
            <a:noAutofit/>
          </a:bodyPr>
          <a:lstStyle/>
          <a:p>
            <a:pPr marL="69850" marR="0" lvl="0" indent="0" algn="l" defTabSz="914400" rtl="0" eaLnBrk="1" fontAlgn="base" latinLnBrk="0" hangingPunct="1">
              <a:lnSpc>
                <a:spcPct val="100000"/>
              </a:lnSpc>
              <a:spcBef>
                <a:spcPct val="20000"/>
              </a:spcBef>
              <a:spcAft>
                <a:spcPct val="0"/>
              </a:spcAft>
              <a:buClr>
                <a:schemeClr val="accent1"/>
              </a:buClr>
              <a:buSzPct val="76000"/>
              <a:buFont typeface="Wingdings 2" panose="05020102010507070707" pitchFamily="18" charset="2"/>
              <a:buNone/>
              <a:defRPr/>
            </a:pPr>
            <a:endParaRPr lang="en-US" sz="3200" noProof="0" dirty="0">
              <a:ln>
                <a:noFill/>
              </a:ln>
              <a:gradFill>
                <a:gsLst>
                  <a:gs pos="0">
                    <a:srgbClr val="012D86"/>
                  </a:gs>
                  <a:gs pos="100000">
                    <a:srgbClr val="0E2557"/>
                  </a:gs>
                </a:gsLst>
                <a:lin scaled="0"/>
              </a:gradFill>
              <a:effectLst/>
              <a:uLnTx/>
              <a:uFillTx/>
              <a:sym typeface="+mn-ea"/>
            </a:endParaRPr>
          </a:p>
        </p:txBody>
      </p:sp>
      <p:pic>
        <p:nvPicPr>
          <p:cNvPr id="24" name="Picture 23">
            <a:extLst>
              <a:ext uri="{FF2B5EF4-FFF2-40B4-BE49-F238E27FC236}">
                <a16:creationId xmlns:a16="http://schemas.microsoft.com/office/drawing/2014/main" id="{B0F2442F-1759-40C6-A059-6B1F9E4E7E05}"/>
              </a:ext>
            </a:extLst>
          </p:cNvPr>
          <p:cNvPicPr>
            <a:picLocks noChangeAspect="1"/>
          </p:cNvPicPr>
          <p:nvPr/>
        </p:nvPicPr>
        <p:blipFill>
          <a:blip r:embed="rId4"/>
          <a:stretch>
            <a:fillRect/>
          </a:stretch>
        </p:blipFill>
        <p:spPr>
          <a:xfrm>
            <a:off x="484811" y="1988243"/>
            <a:ext cx="6992471" cy="2709125"/>
          </a:xfrm>
          <a:prstGeom prst="rect">
            <a:avLst/>
          </a:prstGeom>
        </p:spPr>
      </p:pic>
      <p:sp>
        <p:nvSpPr>
          <p:cNvPr id="26" name="Rectangle 25">
            <a:extLst>
              <a:ext uri="{FF2B5EF4-FFF2-40B4-BE49-F238E27FC236}">
                <a16:creationId xmlns:a16="http://schemas.microsoft.com/office/drawing/2014/main" id="{B3AA2E9F-6BD0-4F43-8BBB-49A42A220560}"/>
              </a:ext>
            </a:extLst>
          </p:cNvPr>
          <p:cNvSpPr/>
          <p:nvPr/>
        </p:nvSpPr>
        <p:spPr>
          <a:xfrm>
            <a:off x="3617113" y="1337635"/>
            <a:ext cx="3345629" cy="6131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lumMod val="25000"/>
                  </a:schemeClr>
                </a:solidFill>
              </a:rPr>
              <a:t>Telegraph </a:t>
            </a:r>
          </a:p>
        </p:txBody>
      </p:sp>
      <p:sp>
        <p:nvSpPr>
          <p:cNvPr id="27" name="Rectangle 26">
            <a:extLst>
              <a:ext uri="{FF2B5EF4-FFF2-40B4-BE49-F238E27FC236}">
                <a16:creationId xmlns:a16="http://schemas.microsoft.com/office/drawing/2014/main" id="{72FD88EF-B0EE-46F7-A0E0-626321F7A80D}"/>
              </a:ext>
            </a:extLst>
          </p:cNvPr>
          <p:cNvSpPr/>
          <p:nvPr/>
        </p:nvSpPr>
        <p:spPr>
          <a:xfrm>
            <a:off x="790626" y="4926398"/>
            <a:ext cx="5357309" cy="17104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lumMod val="50000"/>
                  </a:schemeClr>
                </a:solidFill>
              </a:rPr>
              <a:t>What is a telegraph ? </a:t>
            </a:r>
          </a:p>
          <a:p>
            <a:r>
              <a:rPr lang="en-US" sz="3600" b="1" dirty="0">
                <a:solidFill>
                  <a:schemeClr val="bg1">
                    <a:lumMod val="50000"/>
                  </a:schemeClr>
                </a:solidFill>
              </a:rPr>
              <a:t>When was it invented ? </a:t>
            </a:r>
          </a:p>
        </p:txBody>
      </p:sp>
      <p:pic>
        <p:nvPicPr>
          <p:cNvPr id="28" name="Picture 27">
            <a:extLst>
              <a:ext uri="{FF2B5EF4-FFF2-40B4-BE49-F238E27FC236}">
                <a16:creationId xmlns:a16="http://schemas.microsoft.com/office/drawing/2014/main" id="{AA903625-9480-4EE8-8612-D26C9DDDE060}"/>
              </a:ext>
            </a:extLst>
          </p:cNvPr>
          <p:cNvPicPr>
            <a:picLocks noChangeAspect="1"/>
          </p:cNvPicPr>
          <p:nvPr/>
        </p:nvPicPr>
        <p:blipFill>
          <a:blip r:embed="rId5"/>
          <a:stretch>
            <a:fillRect/>
          </a:stretch>
        </p:blipFill>
        <p:spPr>
          <a:xfrm>
            <a:off x="7934499" y="2862195"/>
            <a:ext cx="2294004" cy="1176225"/>
          </a:xfrm>
          <a:prstGeom prst="rect">
            <a:avLst/>
          </a:prstGeom>
        </p:spPr>
      </p:pic>
      <p:sp>
        <p:nvSpPr>
          <p:cNvPr id="29" name="Rectangle 28">
            <a:extLst>
              <a:ext uri="{FF2B5EF4-FFF2-40B4-BE49-F238E27FC236}">
                <a16:creationId xmlns:a16="http://schemas.microsoft.com/office/drawing/2014/main" id="{35909A5B-A0BB-43C5-A2B6-DAD76FF70AAD}"/>
              </a:ext>
            </a:extLst>
          </p:cNvPr>
          <p:cNvSpPr/>
          <p:nvPr/>
        </p:nvSpPr>
        <p:spPr>
          <a:xfrm>
            <a:off x="8057547" y="5280697"/>
            <a:ext cx="2216076" cy="57015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1:30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10"/>
          <p:cNvSpPr/>
          <p:nvPr/>
        </p:nvSpPr>
        <p:spPr>
          <a:xfrm>
            <a:off x="10889615" y="1152525"/>
            <a:ext cx="1261110" cy="716280"/>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 m</a:t>
            </a:r>
          </a:p>
        </p:txBody>
      </p:sp>
      <p:sp>
        <p:nvSpPr>
          <p:cNvPr id="25" name="TextBox 24"/>
          <p:cNvSpPr txBox="1"/>
          <p:nvPr/>
        </p:nvSpPr>
        <p:spPr>
          <a:xfrm>
            <a:off x="468630" y="1697990"/>
            <a:ext cx="10521315" cy="76200"/>
          </a:xfrm>
          <a:prstGeom prst="rect">
            <a:avLst/>
          </a:prstGeom>
          <a:noFill/>
        </p:spPr>
        <p:txBody>
          <a:bodyPr wrap="square" rtlCol="1">
            <a:noAutofit/>
          </a:bodyPr>
          <a:lstStyle/>
          <a:p>
            <a:pPr algn="l"/>
            <a:endParaRPr lang="en-US" sz="2000" dirty="0">
              <a:sym typeface="+mn-ea"/>
            </a:endParaRPr>
          </a:p>
          <a:p>
            <a:pPr algn="l"/>
            <a:endParaRPr lang="en-US" sz="2000" dirty="0">
              <a:sym typeface="+mn-ea"/>
            </a:endParaRPr>
          </a:p>
          <a:p>
            <a:pPr algn="l"/>
            <a:endParaRPr lang="en-US" sz="3200" dirty="0"/>
          </a:p>
          <a:p>
            <a:pPr algn="l"/>
            <a:endParaRPr lang="en-US" sz="3200" dirty="0"/>
          </a:p>
        </p:txBody>
      </p:sp>
      <p:sp>
        <p:nvSpPr>
          <p:cNvPr id="45" name="Action Button: Go Home 44">
            <a:hlinkClick r:id="" action="ppaction://hlinkshowjump?jump=firstslide" highlightClick="1"/>
          </p:cNvPr>
          <p:cNvSpPr/>
          <p:nvPr/>
        </p:nvSpPr>
        <p:spPr>
          <a:xfrm>
            <a:off x="6594057" y="151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880" y="1298269"/>
            <a:ext cx="2944172"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PRESENTATION </a:t>
            </a:r>
          </a:p>
        </p:txBody>
      </p:sp>
      <p:sp>
        <p:nvSpPr>
          <p:cNvPr id="3" name="Text Box 2"/>
          <p:cNvSpPr txBox="1"/>
          <p:nvPr/>
        </p:nvSpPr>
        <p:spPr>
          <a:xfrm>
            <a:off x="1268095" y="5080635"/>
            <a:ext cx="9112885" cy="1119505"/>
          </a:xfrm>
          <a:prstGeom prst="rect">
            <a:avLst/>
          </a:prstGeom>
          <a:noFill/>
        </p:spPr>
        <p:txBody>
          <a:bodyPr wrap="square" rtlCol="0">
            <a:noAutofit/>
          </a:bodyPr>
          <a:lstStyle/>
          <a:p>
            <a:endParaRPr lang="en-US"/>
          </a:p>
        </p:txBody>
      </p:sp>
      <p:sp>
        <p:nvSpPr>
          <p:cNvPr id="6" name="Text Box 5"/>
          <p:cNvSpPr txBox="1"/>
          <p:nvPr/>
        </p:nvSpPr>
        <p:spPr>
          <a:xfrm flipV="1">
            <a:off x="1268095" y="5473065"/>
            <a:ext cx="7779385" cy="185420"/>
          </a:xfrm>
          <a:prstGeom prst="rect">
            <a:avLst/>
          </a:prstGeom>
        </p:spPr>
        <p:txBody>
          <a:bodyPr>
            <a:noAutofit/>
          </a:bodyPr>
          <a:lstStyle/>
          <a:p>
            <a:pPr marL="457200" indent="-228600" defTabSz="266700">
              <a:lnSpc>
                <a:spcPct val="114000"/>
              </a:lnSpc>
              <a:spcAft>
                <a:spcPts val="1000"/>
              </a:spcAft>
            </a:pPr>
            <a:endParaRPr sz="1400">
              <a:latin typeface="Times New Roman" panose="02020603050405020304"/>
              <a:ea typeface="Calibri" panose="020F0502020204030204"/>
            </a:endParaRPr>
          </a:p>
        </p:txBody>
      </p:sp>
      <p:sp>
        <p:nvSpPr>
          <p:cNvPr id="5" name="Text Box 4"/>
          <p:cNvSpPr txBox="1"/>
          <p:nvPr/>
        </p:nvSpPr>
        <p:spPr>
          <a:xfrm>
            <a:off x="662305" y="1819275"/>
            <a:ext cx="8597900" cy="601345"/>
          </a:xfrm>
          <a:prstGeom prst="rect">
            <a:avLst/>
          </a:prstGeom>
          <a:noFill/>
        </p:spPr>
        <p:txBody>
          <a:bodyPr wrap="square" rtlCol="0" anchor="t">
            <a:noAutofit/>
          </a:bodyPr>
          <a:lstStyle/>
          <a:p>
            <a:pPr algn="l"/>
            <a:endParaRPr lang="en-US" sz="3200" dirty="0">
              <a:sym typeface="+mn-ea"/>
            </a:endParaRPr>
          </a:p>
        </p:txBody>
      </p:sp>
      <p:sp>
        <p:nvSpPr>
          <p:cNvPr id="7" name="Rectangle 6">
            <a:extLst>
              <a:ext uri="{FF2B5EF4-FFF2-40B4-BE49-F238E27FC236}">
                <a16:creationId xmlns:a16="http://schemas.microsoft.com/office/drawing/2014/main" id="{4A5ECD67-3B40-409C-A149-5F964CB33D40}"/>
              </a:ext>
            </a:extLst>
          </p:cNvPr>
          <p:cNvSpPr/>
          <p:nvPr/>
        </p:nvSpPr>
        <p:spPr>
          <a:xfrm>
            <a:off x="683165" y="1942936"/>
            <a:ext cx="9843067" cy="5509200"/>
          </a:xfrm>
          <a:prstGeom prst="rect">
            <a:avLst/>
          </a:prstGeom>
        </p:spPr>
        <p:txBody>
          <a:bodyPr wrap="square">
            <a:spAutoFit/>
          </a:bodyPr>
          <a:lstStyle/>
          <a:p>
            <a:br>
              <a:rPr lang="en-US" sz="2000" dirty="0"/>
            </a:br>
            <a:r>
              <a:rPr lang="en-US" sz="2000" dirty="0">
                <a:solidFill>
                  <a:schemeClr val="accent5"/>
                </a:solidFill>
              </a:rPr>
              <a:t>1- </a:t>
            </a:r>
            <a:r>
              <a:rPr lang="en-US" sz="2800" b="1" dirty="0">
                <a:solidFill>
                  <a:schemeClr val="accent5"/>
                </a:solidFill>
              </a:rPr>
              <a:t>When and where was Edison born ? </a:t>
            </a:r>
            <a:r>
              <a:rPr lang="en-US" sz="2800" b="1" dirty="0">
                <a:highlight>
                  <a:srgbClr val="FFFF00"/>
                </a:highlight>
              </a:rPr>
              <a:t>Student 1</a:t>
            </a:r>
          </a:p>
          <a:p>
            <a:br>
              <a:rPr lang="en-US" sz="2800" b="1" dirty="0">
                <a:solidFill>
                  <a:schemeClr val="accent5"/>
                </a:solidFill>
              </a:rPr>
            </a:br>
            <a:r>
              <a:rPr lang="en-US" sz="2800" b="1" dirty="0">
                <a:solidFill>
                  <a:schemeClr val="accent5"/>
                </a:solidFill>
              </a:rPr>
              <a:t>2- Describe Thomas Edison . </a:t>
            </a:r>
            <a:r>
              <a:rPr lang="en-US" sz="2800" b="1" dirty="0">
                <a:highlight>
                  <a:srgbClr val="FFFF00"/>
                </a:highlight>
              </a:rPr>
              <a:t>Student 4</a:t>
            </a:r>
            <a:endParaRPr lang="en-US" sz="2800" b="1" dirty="0">
              <a:solidFill>
                <a:schemeClr val="accent5"/>
              </a:solidFill>
              <a:highlight>
                <a:srgbClr val="FFFF00"/>
              </a:highlight>
            </a:endParaRPr>
          </a:p>
          <a:p>
            <a:br>
              <a:rPr lang="en-US" sz="2800" b="1" dirty="0">
                <a:solidFill>
                  <a:schemeClr val="accent5"/>
                </a:solidFill>
              </a:rPr>
            </a:br>
            <a:r>
              <a:rPr lang="en-US" sz="2800" b="1" dirty="0">
                <a:solidFill>
                  <a:schemeClr val="accent5"/>
                </a:solidFill>
              </a:rPr>
              <a:t>3- What was his first profession ? At what age ? Where ?</a:t>
            </a:r>
          </a:p>
          <a:p>
            <a:r>
              <a:rPr lang="en-US" sz="2800" b="1" dirty="0">
                <a:highlight>
                  <a:srgbClr val="FFFF00"/>
                </a:highlight>
              </a:rPr>
              <a:t>Student 2</a:t>
            </a:r>
            <a:br>
              <a:rPr lang="en-US" sz="2800" b="1" dirty="0">
                <a:solidFill>
                  <a:schemeClr val="accent5"/>
                </a:solidFill>
              </a:rPr>
            </a:br>
            <a:br>
              <a:rPr lang="en-US" sz="2800" dirty="0">
                <a:solidFill>
                  <a:schemeClr val="accent5"/>
                </a:solidFill>
              </a:rPr>
            </a:br>
            <a:r>
              <a:rPr lang="en-US" sz="2800" b="1" dirty="0">
                <a:solidFill>
                  <a:schemeClr val="accent5"/>
                </a:solidFill>
              </a:rPr>
              <a:t>4. What do Edison’s early actions—like publishing a newspaper on a moving train—reveal about his personality and future potential as an inventor? Explain your reasoning. </a:t>
            </a:r>
            <a:r>
              <a:rPr lang="en-US" sz="2800" b="1" dirty="0">
                <a:highlight>
                  <a:srgbClr val="FFFF00"/>
                </a:highlight>
              </a:rPr>
              <a:t>Student 3</a:t>
            </a:r>
            <a:br>
              <a:rPr lang="en-US" sz="2800" b="1" dirty="0">
                <a:solidFill>
                  <a:schemeClr val="accent5"/>
                </a:solidFill>
              </a:rPr>
            </a:br>
            <a:br>
              <a:rPr lang="en-US" sz="2800" b="1" dirty="0"/>
            </a:br>
            <a:endParaRPr lang="en-US" sz="2400" b="1" dirty="0"/>
          </a:p>
        </p:txBody>
      </p:sp>
      <p:pic>
        <p:nvPicPr>
          <p:cNvPr id="1026" name="Picture 2" descr="Spotlight Classrooms: Kagan 101: Round ...">
            <a:extLst>
              <a:ext uri="{FF2B5EF4-FFF2-40B4-BE49-F238E27FC236}">
                <a16:creationId xmlns:a16="http://schemas.microsoft.com/office/drawing/2014/main" id="{D7122E2B-1937-4089-97E1-563888969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4344" y="2189296"/>
            <a:ext cx="2746649" cy="2479408"/>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33">
            <a:extLst>
              <a:ext uri="{FF2B5EF4-FFF2-40B4-BE49-F238E27FC236}">
                <a16:creationId xmlns:a16="http://schemas.microsoft.com/office/drawing/2014/main" id="{2CF8E9F0-EE9A-4D20-8351-138A01B8DDE2}"/>
              </a:ext>
            </a:extLst>
          </p:cNvPr>
          <p:cNvSpPr/>
          <p:nvPr/>
        </p:nvSpPr>
        <p:spPr>
          <a:xfrm>
            <a:off x="4225730" y="1517029"/>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p:cNvSpPr txBox="1"/>
          <p:nvPr/>
        </p:nvSpPr>
        <p:spPr>
          <a:xfrm>
            <a:off x="381000" y="1268095"/>
            <a:ext cx="3215640"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tx1"/>
                </a:solidFill>
                <a:effectLst>
                  <a:outerShdw blurRad="38100" dist="19050" dir="2700000" algn="tl" rotWithShape="0">
                    <a:schemeClr val="dk1">
                      <a:alpha val="40000"/>
                    </a:schemeClr>
                  </a:outerShdw>
                </a:effectLst>
              </a:rPr>
              <a:t>FORMATIVE ASSESSMENT: </a:t>
            </a:r>
          </a:p>
        </p:txBody>
      </p:sp>
      <p:sp>
        <p:nvSpPr>
          <p:cNvPr id="6" name="Text Box 5"/>
          <p:cNvSpPr txBox="1"/>
          <p:nvPr/>
        </p:nvSpPr>
        <p:spPr>
          <a:xfrm flipV="1">
            <a:off x="607060" y="2922270"/>
            <a:ext cx="9610725" cy="106680"/>
          </a:xfrm>
          <a:prstGeom prst="rect">
            <a:avLst/>
          </a:prstGeom>
          <a:noFill/>
        </p:spPr>
        <p:txBody>
          <a:bodyPr wrap="square" rtlCol="0" anchor="t">
            <a:noAutofit/>
          </a:bodyPr>
          <a:lstStyle/>
          <a:p>
            <a:endParaRPr lang="en-US" sz="4000" dirty="0">
              <a:gradFill>
                <a:gsLst>
                  <a:gs pos="0">
                    <a:srgbClr val="012D86"/>
                  </a:gs>
                  <a:gs pos="100000">
                    <a:srgbClr val="0E2557"/>
                  </a:gs>
                </a:gsLst>
                <a:lin scaled="0"/>
              </a:gradFill>
              <a:sym typeface="+mn-ea"/>
            </a:endParaRPr>
          </a:p>
        </p:txBody>
      </p:sp>
      <p:sp>
        <p:nvSpPr>
          <p:cNvPr id="5" name="Text Box 4"/>
          <p:cNvSpPr txBox="1"/>
          <p:nvPr/>
        </p:nvSpPr>
        <p:spPr>
          <a:xfrm>
            <a:off x="389572" y="2167956"/>
            <a:ext cx="9887585" cy="76200"/>
          </a:xfrm>
          <a:prstGeom prst="rect">
            <a:avLst/>
          </a:prstGeom>
          <a:noFill/>
        </p:spPr>
        <p:txBody>
          <a:bodyPr wrap="square" rtlCol="0">
            <a:noAutofit/>
          </a:bodyPr>
          <a:lstStyle/>
          <a:p>
            <a:r>
              <a:rPr lang="en-US" sz="2800" b="1" dirty="0"/>
              <a:t>1. Where did Edison set up his small laboratory?</a:t>
            </a:r>
            <a:br>
              <a:rPr lang="en-US" sz="2800" dirty="0"/>
            </a:br>
            <a:r>
              <a:rPr lang="en-US" sz="2800" dirty="0"/>
              <a:t>2. </a:t>
            </a:r>
            <a:r>
              <a:rPr lang="en-US" sz="2800" b="1" dirty="0"/>
              <a:t>What caused Edison to be banned from selling newspapers on the train?</a:t>
            </a:r>
            <a:br>
              <a:rPr lang="en-US" sz="2800" dirty="0"/>
            </a:br>
            <a:r>
              <a:rPr lang="en-US" sz="2800" dirty="0"/>
              <a:t>3. </a:t>
            </a:r>
            <a:r>
              <a:rPr lang="en-US" sz="2800" b="1" dirty="0"/>
              <a:t>What was Edison’s first patented invention?</a:t>
            </a:r>
            <a:endParaRPr lang="en-US" sz="2800" dirty="0"/>
          </a:p>
          <a:p>
            <a:r>
              <a:rPr lang="en-US" sz="2800" b="1" dirty="0"/>
              <a:t>4. Why did Congress choose not to use Edison’s vote recorder?</a:t>
            </a:r>
            <a:endParaRPr lang="en-US" sz="2800" dirty="0"/>
          </a:p>
          <a:p>
            <a:r>
              <a:rPr lang="en-US" sz="2800" dirty="0"/>
              <a:t>5.How did Edison’s curiosity and willingness to take risks both help and hurt him in this part of his life?</a:t>
            </a:r>
          </a:p>
          <a:p>
            <a:r>
              <a:rPr lang="en-US" sz="2800" dirty="0"/>
              <a:t>6.Why do you think people sometimes resist using new inventions, even when they can improve processes?</a:t>
            </a:r>
            <a:br>
              <a:rPr lang="en-US" sz="2800" b="1" dirty="0"/>
            </a:br>
            <a:endParaRPr lang="en-US" sz="2800" b="1" dirty="0"/>
          </a:p>
        </p:txBody>
      </p:sp>
    </p:spTree>
    <p:extLst>
      <p:ext uri="{BB962C8B-B14F-4D97-AF65-F5344CB8AC3E}">
        <p14:creationId xmlns:p14="http://schemas.microsoft.com/office/powerpoint/2010/main" val="417224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630" y="1298575"/>
            <a:ext cx="2853055"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ANSWERS</a:t>
            </a:r>
          </a:p>
        </p:txBody>
      </p:sp>
      <p:sp>
        <p:nvSpPr>
          <p:cNvPr id="3" name="Rectangle 39"/>
          <p:cNvSpPr/>
          <p:nvPr/>
        </p:nvSpPr>
        <p:spPr>
          <a:xfrm>
            <a:off x="381000" y="1289050"/>
            <a:ext cx="10304780" cy="525335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61D1A60B-65B7-4EAC-9B65-0105621AAF22}"/>
              </a:ext>
            </a:extLst>
          </p:cNvPr>
          <p:cNvSpPr>
            <a:spLocks noChangeArrowheads="1"/>
          </p:cNvSpPr>
          <p:nvPr/>
        </p:nvSpPr>
        <p:spPr bwMode="auto">
          <a:xfrm>
            <a:off x="884575" y="2413337"/>
            <a:ext cx="708399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2" eaLnBrk="0" fontAlgn="base" hangingPunct="0">
              <a:spcBef>
                <a:spcPct val="0"/>
              </a:spcBef>
              <a:spcAft>
                <a:spcPct val="0"/>
              </a:spcAft>
            </a:pPr>
            <a:r>
              <a:rPr lang="en-US" altLang="en-US" dirty="0">
                <a:latin typeface="Arial" panose="020B0604020202020204" pitchFamily="34" charset="0"/>
              </a:rPr>
              <a:t>1.  </a:t>
            </a:r>
            <a:r>
              <a:rPr kumimoji="0" lang="en-US" altLang="en-US" b="0" i="1" u="none" strike="noStrike" cap="none" normalizeH="0" baseline="0" dirty="0">
                <a:ln>
                  <a:noFill/>
                </a:ln>
                <a:solidFill>
                  <a:schemeClr val="tx1"/>
                </a:solidFill>
                <a:effectLst/>
                <a:latin typeface="Arial" panose="020B0604020202020204" pitchFamily="34" charset="0"/>
              </a:rPr>
              <a:t>In a baggage car on the train.</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2. </a:t>
            </a:r>
            <a:r>
              <a:rPr kumimoji="0" lang="en-US" altLang="en-US" sz="1800" b="0" i="1" u="none" strike="noStrike" cap="none" normalizeH="0" baseline="0" dirty="0">
                <a:ln>
                  <a:noFill/>
                </a:ln>
                <a:solidFill>
                  <a:schemeClr val="tx1"/>
                </a:solidFill>
                <a:effectLst/>
                <a:latin typeface="Arial" panose="020B0604020202020204" pitchFamily="34" charset="0"/>
              </a:rPr>
              <a:t>He accidentally started a fire while experimenting with chemicals.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3. </a:t>
            </a:r>
            <a:r>
              <a:rPr kumimoji="0" lang="en-US" altLang="en-US" sz="1800" b="0" i="1" u="none" strike="noStrike" cap="none" normalizeH="0" baseline="0" dirty="0">
                <a:ln>
                  <a:noFill/>
                </a:ln>
                <a:solidFill>
                  <a:schemeClr val="tx1"/>
                </a:solidFill>
                <a:effectLst/>
                <a:latin typeface="Arial" panose="020B0604020202020204" pitchFamily="34" charset="0"/>
              </a:rPr>
              <a:t>An electrical vote recorder for members of Congress.</a:t>
            </a:r>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b="0" i="1" u="none" strike="noStrike" cap="none" normalizeH="0" baseline="0" dirty="0">
                <a:ln>
                  <a:noFill/>
                </a:ln>
                <a:solidFill>
                  <a:schemeClr val="tx1"/>
                </a:solidFill>
                <a:effectLst/>
                <a:latin typeface="Arial" panose="020B0604020202020204" pitchFamily="34" charset="0"/>
              </a:rPr>
              <a:t>4. They did not want to change the way they had always voted.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08:00 minutes</a:t>
              </a:r>
            </a:p>
          </p:txBody>
        </p:sp>
      </p:grpSp>
      <p:sp>
        <p:nvSpPr>
          <p:cNvPr id="25" name="TextBox 24"/>
          <p:cNvSpPr txBox="1"/>
          <p:nvPr/>
        </p:nvSpPr>
        <p:spPr>
          <a:xfrm>
            <a:off x="468630" y="1697990"/>
            <a:ext cx="10521315" cy="76200"/>
          </a:xfrm>
          <a:prstGeom prst="rect">
            <a:avLst/>
          </a:prstGeom>
          <a:noFill/>
        </p:spPr>
        <p:txBody>
          <a:bodyPr wrap="square" rtlCol="1">
            <a:noAutofit/>
          </a:bodyPr>
          <a:lstStyle/>
          <a:p>
            <a:pPr algn="l"/>
            <a:endParaRPr lang="en-US" sz="2000" dirty="0">
              <a:sym typeface="+mn-ea"/>
            </a:endParaRPr>
          </a:p>
          <a:p>
            <a:pPr algn="l"/>
            <a:endParaRPr lang="en-US" sz="2000" dirty="0">
              <a:sym typeface="+mn-ea"/>
            </a:endParaRPr>
          </a:p>
          <a:p>
            <a:pPr algn="l"/>
            <a:endParaRPr lang="en-US" sz="3200" dirty="0"/>
          </a:p>
          <a:p>
            <a:pPr algn="l"/>
            <a:endParaRPr lang="en-US" sz="3200" dirty="0"/>
          </a:p>
        </p:txBody>
      </p:sp>
      <p:sp>
        <p:nvSpPr>
          <p:cNvPr id="45" name="Action Button: Go Home 44">
            <a:hlinkClick r:id="" action="ppaction://hlinkshowjump?jump=firstslide" highlightClick="1"/>
          </p:cNvPr>
          <p:cNvSpPr/>
          <p:nvPr/>
        </p:nvSpPr>
        <p:spPr>
          <a:xfrm>
            <a:off x="6594057" y="151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880" y="1298269"/>
            <a:ext cx="2944172"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PRESENTATION </a:t>
            </a:r>
          </a:p>
        </p:txBody>
      </p:sp>
      <p:sp>
        <p:nvSpPr>
          <p:cNvPr id="3" name="Text Box 2"/>
          <p:cNvSpPr txBox="1"/>
          <p:nvPr/>
        </p:nvSpPr>
        <p:spPr>
          <a:xfrm>
            <a:off x="1268095" y="5080635"/>
            <a:ext cx="9112885" cy="1119505"/>
          </a:xfrm>
          <a:prstGeom prst="rect">
            <a:avLst/>
          </a:prstGeom>
          <a:noFill/>
        </p:spPr>
        <p:txBody>
          <a:bodyPr wrap="square" rtlCol="0">
            <a:noAutofit/>
          </a:bodyPr>
          <a:lstStyle/>
          <a:p>
            <a:endParaRPr lang="en-US"/>
          </a:p>
        </p:txBody>
      </p:sp>
      <p:sp>
        <p:nvSpPr>
          <p:cNvPr id="4" name="Text Box 3"/>
          <p:cNvSpPr txBox="1"/>
          <p:nvPr/>
        </p:nvSpPr>
        <p:spPr>
          <a:xfrm>
            <a:off x="567055" y="2474595"/>
            <a:ext cx="9940290" cy="1588770"/>
          </a:xfrm>
          <a:prstGeom prst="rect">
            <a:avLst/>
          </a:prstGeom>
          <a:noFill/>
        </p:spPr>
        <p:txBody>
          <a:bodyPr wrap="square" rtlCol="0" anchor="t">
            <a:noAutofit/>
          </a:bodyPr>
          <a:lstStyle/>
          <a:p>
            <a:endParaRPr lang="en-US" sz="2800" b="1" dirty="0">
              <a:sym typeface="+mn-ea"/>
            </a:endParaRPr>
          </a:p>
        </p:txBody>
      </p:sp>
      <p:sp>
        <p:nvSpPr>
          <p:cNvPr id="6" name="Text Box 5"/>
          <p:cNvSpPr txBox="1"/>
          <p:nvPr/>
        </p:nvSpPr>
        <p:spPr>
          <a:xfrm flipV="1">
            <a:off x="1268095" y="5473065"/>
            <a:ext cx="7779385" cy="185420"/>
          </a:xfrm>
          <a:prstGeom prst="rect">
            <a:avLst/>
          </a:prstGeom>
        </p:spPr>
        <p:txBody>
          <a:bodyPr>
            <a:noAutofit/>
          </a:bodyPr>
          <a:lstStyle/>
          <a:p>
            <a:pPr marL="457200" indent="-228600" defTabSz="266700">
              <a:lnSpc>
                <a:spcPct val="114000"/>
              </a:lnSpc>
              <a:spcAft>
                <a:spcPts val="1000"/>
              </a:spcAft>
            </a:pPr>
            <a:endParaRPr sz="1400">
              <a:latin typeface="Times New Roman" panose="02020603050405020304"/>
              <a:ea typeface="Calibri" panose="020F0502020204030204"/>
            </a:endParaRPr>
          </a:p>
        </p:txBody>
      </p:sp>
      <p:sp>
        <p:nvSpPr>
          <p:cNvPr id="9" name="Text Box 8"/>
          <p:cNvSpPr txBox="1"/>
          <p:nvPr/>
        </p:nvSpPr>
        <p:spPr>
          <a:xfrm>
            <a:off x="817245" y="2786380"/>
            <a:ext cx="10013950" cy="76200"/>
          </a:xfrm>
          <a:prstGeom prst="rect">
            <a:avLst/>
          </a:prstGeom>
          <a:noFill/>
        </p:spPr>
        <p:txBody>
          <a:bodyPr wrap="square" rtlCol="0" anchor="t">
            <a:noAutofit/>
          </a:bodyPr>
          <a:lstStyle/>
          <a:p>
            <a:pPr marL="69850" marR="0" lvl="0" indent="0" algn="l" defTabSz="914400" rtl="0" eaLnBrk="1" fontAlgn="base" latinLnBrk="0" hangingPunct="1">
              <a:lnSpc>
                <a:spcPct val="100000"/>
              </a:lnSpc>
              <a:spcBef>
                <a:spcPct val="20000"/>
              </a:spcBef>
              <a:spcAft>
                <a:spcPct val="0"/>
              </a:spcAft>
              <a:buClr>
                <a:schemeClr val="accent1"/>
              </a:buClr>
              <a:buSzPct val="76000"/>
              <a:buFont typeface="Wingdings 2" panose="05020102010507070707" pitchFamily="18" charset="2"/>
              <a:buNone/>
              <a:defRPr/>
            </a:pPr>
            <a:endParaRPr lang="en-US" sz="3200" noProof="0" dirty="0">
              <a:ln>
                <a:noFill/>
              </a:ln>
              <a:gradFill>
                <a:gsLst>
                  <a:gs pos="0">
                    <a:srgbClr val="012D86"/>
                  </a:gs>
                  <a:gs pos="100000">
                    <a:srgbClr val="0E2557"/>
                  </a:gs>
                </a:gsLst>
                <a:lin scaled="0"/>
              </a:gradFill>
              <a:effectLst/>
              <a:uLnTx/>
              <a:uFillTx/>
              <a:sym typeface="+mn-ea"/>
            </a:endParaRPr>
          </a:p>
        </p:txBody>
      </p:sp>
      <p:sp>
        <p:nvSpPr>
          <p:cNvPr id="5" name="Text Box 4"/>
          <p:cNvSpPr txBox="1"/>
          <p:nvPr/>
        </p:nvSpPr>
        <p:spPr>
          <a:xfrm>
            <a:off x="662305" y="1820349"/>
            <a:ext cx="9718675" cy="5041900"/>
          </a:xfrm>
          <a:prstGeom prst="rect">
            <a:avLst/>
          </a:prstGeom>
          <a:noFill/>
        </p:spPr>
        <p:txBody>
          <a:bodyPr wrap="square" rtlCol="0" anchor="t">
            <a:noAutofit/>
          </a:bodyPr>
          <a:lstStyle/>
          <a:p>
            <a:pPr algn="l"/>
            <a:endParaRPr lang="en-US" sz="3200" dirty="0">
              <a:sym typeface="+mn-ea"/>
            </a:endParaRPr>
          </a:p>
        </p:txBody>
      </p:sp>
      <p:pic>
        <p:nvPicPr>
          <p:cNvPr id="8" name="Picture 7">
            <a:extLst>
              <a:ext uri="{FF2B5EF4-FFF2-40B4-BE49-F238E27FC236}">
                <a16:creationId xmlns:a16="http://schemas.microsoft.com/office/drawing/2014/main" id="{FD98EC61-9FA6-452A-8257-F48DC0863EC8}"/>
              </a:ext>
            </a:extLst>
          </p:cNvPr>
          <p:cNvPicPr>
            <a:picLocks noChangeAspect="1"/>
          </p:cNvPicPr>
          <p:nvPr/>
        </p:nvPicPr>
        <p:blipFill>
          <a:blip r:embed="rId6"/>
          <a:stretch>
            <a:fillRect/>
          </a:stretch>
        </p:blipFill>
        <p:spPr>
          <a:xfrm>
            <a:off x="725380" y="1697049"/>
            <a:ext cx="8864814" cy="5491537"/>
          </a:xfrm>
          <a:prstGeom prst="rect">
            <a:avLst/>
          </a:prstGeom>
        </p:spPr>
      </p:pic>
      <p:pic>
        <p:nvPicPr>
          <p:cNvPr id="10" name="KS_LD_AUD_U01_p054">
            <a:hlinkClick r:id="" action="ppaction://media"/>
            <a:extLst>
              <a:ext uri="{FF2B5EF4-FFF2-40B4-BE49-F238E27FC236}">
                <a16:creationId xmlns:a16="http://schemas.microsoft.com/office/drawing/2014/main" id="{E9A0336C-A5A5-461B-81DC-8E408EF3CD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29287" y="1377347"/>
            <a:ext cx="487363" cy="487363"/>
          </a:xfrm>
          <a:prstGeom prst="rect">
            <a:avLst/>
          </a:prstGeom>
        </p:spPr>
      </p:pic>
      <p:sp>
        <p:nvSpPr>
          <p:cNvPr id="7" name="TextBox 6">
            <a:extLst>
              <a:ext uri="{FF2B5EF4-FFF2-40B4-BE49-F238E27FC236}">
                <a16:creationId xmlns:a16="http://schemas.microsoft.com/office/drawing/2014/main" id="{573B732E-90E0-47AC-A61E-774E6D6B124E}"/>
              </a:ext>
            </a:extLst>
          </p:cNvPr>
          <p:cNvSpPr txBox="1"/>
          <p:nvPr/>
        </p:nvSpPr>
        <p:spPr>
          <a:xfrm>
            <a:off x="9653268" y="2631606"/>
            <a:ext cx="2405255" cy="2308324"/>
          </a:xfrm>
          <a:prstGeom prst="rect">
            <a:avLst/>
          </a:prstGeom>
          <a:noFill/>
        </p:spPr>
        <p:txBody>
          <a:bodyPr wrap="square" rtlCol="0">
            <a:spAutoFit/>
          </a:bodyPr>
          <a:lstStyle/>
          <a:p>
            <a:r>
              <a:rPr lang="en-US" dirty="0">
                <a:highlight>
                  <a:srgbClr val="FFFF00"/>
                </a:highlight>
              </a:rPr>
              <a:t>Inquisitive</a:t>
            </a:r>
            <a:r>
              <a:rPr lang="en-US" dirty="0"/>
              <a:t>: curious</a:t>
            </a:r>
          </a:p>
          <a:p>
            <a:r>
              <a:rPr lang="en-US" dirty="0">
                <a:highlight>
                  <a:srgbClr val="FFFF00"/>
                </a:highlight>
              </a:rPr>
              <a:t>Restless</a:t>
            </a:r>
            <a:r>
              <a:rPr lang="en-US" dirty="0"/>
              <a:t>: hard-working</a:t>
            </a:r>
          </a:p>
          <a:p>
            <a:r>
              <a:rPr lang="en-US" dirty="0">
                <a:solidFill>
                  <a:srgbClr val="FF0000"/>
                </a:solidFill>
              </a:rPr>
              <a:t>took advantage ( make use of)</a:t>
            </a:r>
          </a:p>
          <a:p>
            <a:r>
              <a:rPr lang="en-US" dirty="0">
                <a:solidFill>
                  <a:srgbClr val="FF0000"/>
                </a:solidFill>
              </a:rPr>
              <a:t>pungent( strong )</a:t>
            </a:r>
          </a:p>
          <a:p>
            <a:r>
              <a:rPr lang="en-US" dirty="0">
                <a:solidFill>
                  <a:srgbClr val="FF0000"/>
                </a:solidFill>
              </a:rPr>
              <a:t>conductor( manager) </a:t>
            </a:r>
            <a:r>
              <a:rPr lang="en-US" dirty="0"/>
              <a:t>,</a:t>
            </a:r>
            <a:endParaRPr lang="en-US" dirty="0">
              <a:solidFill>
                <a:srgbClr val="FF0000"/>
              </a:solidFill>
            </a:endParaRPr>
          </a:p>
          <a:p>
            <a:r>
              <a:rPr lang="en-US" dirty="0">
                <a:solidFill>
                  <a:schemeClr val="bg1">
                    <a:lumMod val="25000"/>
                  </a:schemeClr>
                </a:solidFill>
              </a:rPr>
              <a:t>banned</a:t>
            </a:r>
            <a:r>
              <a:rPr lang="en-US" dirty="0">
                <a:solidFill>
                  <a:srgbClr val="FF0000"/>
                </a:solidFill>
              </a:rPr>
              <a:t>( stopped)</a:t>
            </a:r>
            <a:endParaRPr lang="en-US" dirty="0"/>
          </a:p>
          <a:p>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630" y="1298575"/>
            <a:ext cx="2853055"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ANSWERS</a:t>
            </a:r>
          </a:p>
        </p:txBody>
      </p:sp>
      <p:sp>
        <p:nvSpPr>
          <p:cNvPr id="3" name="Rectangle 39"/>
          <p:cNvSpPr/>
          <p:nvPr/>
        </p:nvSpPr>
        <p:spPr>
          <a:xfrm>
            <a:off x="381000" y="1289050"/>
            <a:ext cx="10304780" cy="525335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F5F16F-6F31-41DD-A3D1-8AE4D3E94781}"/>
              </a:ext>
            </a:extLst>
          </p:cNvPr>
          <p:cNvSpPr/>
          <p:nvPr/>
        </p:nvSpPr>
        <p:spPr>
          <a:xfrm>
            <a:off x="574158" y="2269802"/>
            <a:ext cx="7408763" cy="34962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was born in Milan, Ohio, in 1847</a:t>
            </a:r>
          </a:p>
        </p:txBody>
      </p:sp>
      <p:sp>
        <p:nvSpPr>
          <p:cNvPr id="18" name="Rectangle 17">
            <a:extLst>
              <a:ext uri="{FF2B5EF4-FFF2-40B4-BE49-F238E27FC236}">
                <a16:creationId xmlns:a16="http://schemas.microsoft.com/office/drawing/2014/main" id="{5D17B0EF-6618-4622-93A0-2BB1BC9ADDDF}"/>
              </a:ext>
            </a:extLst>
          </p:cNvPr>
          <p:cNvSpPr/>
          <p:nvPr/>
        </p:nvSpPr>
        <p:spPr>
          <a:xfrm>
            <a:off x="574158" y="2833478"/>
            <a:ext cx="7408763" cy="35839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Curious , hardworking</a:t>
            </a:r>
          </a:p>
        </p:txBody>
      </p:sp>
      <p:sp>
        <p:nvSpPr>
          <p:cNvPr id="19" name="Rectangle 18">
            <a:hlinkClick r:id="rId4" action="ppaction://hlinkfile"/>
            <a:extLst>
              <a:ext uri="{FF2B5EF4-FFF2-40B4-BE49-F238E27FC236}">
                <a16:creationId xmlns:a16="http://schemas.microsoft.com/office/drawing/2014/main" id="{302ACB37-1023-4F14-AC0B-16336E4B8FEA}"/>
              </a:ext>
            </a:extLst>
          </p:cNvPr>
          <p:cNvSpPr/>
          <p:nvPr/>
        </p:nvSpPr>
        <p:spPr>
          <a:xfrm>
            <a:off x="592233" y="3595445"/>
            <a:ext cx="8170334" cy="64313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a:p>
            <a:pPr algn="ctr"/>
            <a:endParaRPr lang="en-US" dirty="0">
              <a:solidFill>
                <a:schemeClr val="bg1">
                  <a:lumMod val="50000"/>
                </a:schemeClr>
              </a:solidFill>
            </a:endParaRPr>
          </a:p>
          <a:p>
            <a:pPr algn="ctr"/>
            <a:r>
              <a:rPr lang="en-US" b="1" dirty="0">
                <a:solidFill>
                  <a:schemeClr val="tx1"/>
                </a:solidFill>
              </a:rPr>
              <a:t>At the age of twelve, he became a newspaper boy on a train. He worked on the Grand Trunk Railroad</a:t>
            </a:r>
            <a:br>
              <a:rPr lang="en-US" sz="2000" dirty="0"/>
            </a:br>
            <a:endParaRPr lang="en-US" sz="2000" dirty="0"/>
          </a:p>
          <a:p>
            <a:pPr algn="ctr"/>
            <a:endParaRPr lang="en-US" dirty="0">
              <a:solidFill>
                <a:schemeClr val="tx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B31EDFE0-3B00-40DC-9C97-217F4B6AEDF5}"/>
              </a:ext>
            </a:extLst>
          </p:cNvPr>
          <p:cNvSpPr/>
          <p:nvPr/>
        </p:nvSpPr>
        <p:spPr>
          <a:xfrm>
            <a:off x="895269" y="902272"/>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 name="TextBox 2">
            <a:extLst>
              <a:ext uri="{FF2B5EF4-FFF2-40B4-BE49-F238E27FC236}">
                <a16:creationId xmlns:a16="http://schemas.microsoft.com/office/drawing/2014/main" id="{4B274373-7D13-4924-A228-614CCE543429}"/>
              </a:ext>
            </a:extLst>
          </p:cNvPr>
          <p:cNvSpPr txBox="1"/>
          <p:nvPr/>
        </p:nvSpPr>
        <p:spPr>
          <a:xfrm>
            <a:off x="1267326" y="1740568"/>
            <a:ext cx="7499685" cy="3416320"/>
          </a:xfrm>
          <a:prstGeom prst="rect">
            <a:avLst/>
          </a:prstGeom>
          <a:noFill/>
        </p:spPr>
        <p:txBody>
          <a:bodyPr wrap="square" rtlCol="0">
            <a:spAutoFit/>
          </a:bodyPr>
          <a:lstStyle/>
          <a:p>
            <a:r>
              <a:rPr lang="en-US" sz="5400" dirty="0"/>
              <a:t>Edison worked hard from a young age. What is something you have worked hard on ?</a:t>
            </a:r>
          </a:p>
        </p:txBody>
      </p:sp>
      <p:pic>
        <p:nvPicPr>
          <p:cNvPr id="2050" name="Picture 2" descr="Buzz Me In: Remote Learning Buzzers and ...">
            <a:extLst>
              <a:ext uri="{FF2B5EF4-FFF2-40B4-BE49-F238E27FC236}">
                <a16:creationId xmlns:a16="http://schemas.microsoft.com/office/drawing/2014/main" id="{333E944F-5B93-49FB-BD54-CA511652E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398" y="3241257"/>
            <a:ext cx="30289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892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C7495E-06F4-45ED-A21F-5DF48C4DF9AC}"/>
              </a:ext>
            </a:extLst>
          </p:cNvPr>
          <p:cNvSpPr txBox="1"/>
          <p:nvPr/>
        </p:nvSpPr>
        <p:spPr>
          <a:xfrm>
            <a:off x="657727" y="244967"/>
            <a:ext cx="11478126" cy="5509200"/>
          </a:xfrm>
          <a:prstGeom prst="rect">
            <a:avLst/>
          </a:prstGeom>
          <a:noFill/>
        </p:spPr>
        <p:txBody>
          <a:bodyPr wrap="square">
            <a:spAutoFit/>
          </a:bodyPr>
          <a:lstStyle/>
          <a:p>
            <a:r>
              <a:rPr lang="en-US" sz="3200" b="1" dirty="0">
                <a:highlight>
                  <a:srgbClr val="FFFF00"/>
                </a:highlight>
              </a:rPr>
              <a:t>Student 1:</a:t>
            </a:r>
            <a:endParaRPr lang="en-US" sz="3200" dirty="0">
              <a:highlight>
                <a:srgbClr val="FFFF00"/>
              </a:highlight>
            </a:endParaRPr>
          </a:p>
          <a:p>
            <a:pPr>
              <a:buFont typeface="+mj-lt"/>
              <a:buAutoNum type="arabicPeriod"/>
            </a:pPr>
            <a:r>
              <a:rPr lang="en-US" sz="3200" dirty="0"/>
              <a:t>At what age did Edison become a telegraph operator?</a:t>
            </a:r>
          </a:p>
          <a:p>
            <a:r>
              <a:rPr lang="en-US" sz="3200" b="1" dirty="0">
                <a:highlight>
                  <a:srgbClr val="FFFF00"/>
                </a:highlight>
              </a:rPr>
              <a:t>Student 4</a:t>
            </a:r>
            <a:br>
              <a:rPr lang="en-US" sz="3200" dirty="0"/>
            </a:br>
            <a:r>
              <a:rPr lang="en-US" sz="3200" dirty="0"/>
              <a:t>2. What was Edison’s first patented invention, and what was its purpose?</a:t>
            </a:r>
          </a:p>
          <a:p>
            <a:r>
              <a:rPr lang="en-US" sz="3200" b="1" dirty="0">
                <a:highlight>
                  <a:srgbClr val="FFFF00"/>
                </a:highlight>
              </a:rPr>
              <a:t>Student 2</a:t>
            </a:r>
            <a:br>
              <a:rPr lang="en-US" sz="3200" dirty="0"/>
            </a:br>
            <a:r>
              <a:rPr lang="en-US" sz="3200" dirty="0"/>
              <a:t>3. Why do you think Edison’s electrical vote recorder was not used by Congress, even though it could have sped up the voting process?</a:t>
            </a:r>
          </a:p>
          <a:p>
            <a:r>
              <a:rPr lang="en-US" sz="3200" b="1" dirty="0">
                <a:highlight>
                  <a:srgbClr val="FFFF00"/>
                </a:highlight>
              </a:rPr>
              <a:t>Student 3– </a:t>
            </a:r>
            <a:r>
              <a:rPr lang="en-US" sz="3200" b="1" dirty="0"/>
              <a:t>Critical Thinking (higher-order thinking):</a:t>
            </a:r>
            <a:br>
              <a:rPr lang="en-US" sz="3200" dirty="0"/>
            </a:br>
            <a:r>
              <a:rPr lang="en-US" sz="3200" dirty="0"/>
              <a:t>4. How do Edison’s early experiences as a telegraph operator help explain his later success as an inventor?</a:t>
            </a:r>
          </a:p>
        </p:txBody>
      </p:sp>
      <p:pic>
        <p:nvPicPr>
          <p:cNvPr id="4" name="Picture 2" descr="Spotlight Classrooms: Kagan 101: Round ...">
            <a:extLst>
              <a:ext uri="{FF2B5EF4-FFF2-40B4-BE49-F238E27FC236}">
                <a16:creationId xmlns:a16="http://schemas.microsoft.com/office/drawing/2014/main" id="{FF26E79C-9D4B-4CC1-B39F-1D35DECBA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8695" y="5198924"/>
            <a:ext cx="1837898" cy="165907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3">
            <a:extLst>
              <a:ext uri="{FF2B5EF4-FFF2-40B4-BE49-F238E27FC236}">
                <a16:creationId xmlns:a16="http://schemas.microsoft.com/office/drawing/2014/main" id="{64BA12C3-ACD1-4A5F-85CC-B709BCE6DAC2}"/>
              </a:ext>
            </a:extLst>
          </p:cNvPr>
          <p:cNvSpPr/>
          <p:nvPr/>
        </p:nvSpPr>
        <p:spPr>
          <a:xfrm>
            <a:off x="5443206" y="3132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Tree>
    <p:extLst>
      <p:ext uri="{BB962C8B-B14F-4D97-AF65-F5344CB8AC3E}">
        <p14:creationId xmlns:p14="http://schemas.microsoft.com/office/powerpoint/2010/main" val="3734310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10"/>
          <p:cNvSpPr/>
          <p:nvPr/>
        </p:nvSpPr>
        <p:spPr>
          <a:xfrm>
            <a:off x="10889615" y="1152525"/>
            <a:ext cx="1261110" cy="716280"/>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10m</a:t>
            </a:r>
          </a:p>
        </p:txBody>
      </p:sp>
      <p:sp>
        <p:nvSpPr>
          <p:cNvPr id="25" name="TextBox 24"/>
          <p:cNvSpPr txBox="1"/>
          <p:nvPr/>
        </p:nvSpPr>
        <p:spPr>
          <a:xfrm>
            <a:off x="468630" y="1697990"/>
            <a:ext cx="10521315" cy="76200"/>
          </a:xfrm>
          <a:prstGeom prst="rect">
            <a:avLst/>
          </a:prstGeom>
          <a:noFill/>
        </p:spPr>
        <p:txBody>
          <a:bodyPr wrap="square" rtlCol="1">
            <a:noAutofit/>
          </a:bodyPr>
          <a:lstStyle/>
          <a:p>
            <a:pPr algn="l"/>
            <a:endParaRPr lang="en-US" sz="2000" dirty="0">
              <a:sym typeface="+mn-ea"/>
            </a:endParaRPr>
          </a:p>
          <a:p>
            <a:pPr algn="l"/>
            <a:endParaRPr lang="en-US" sz="2000" dirty="0">
              <a:sym typeface="+mn-ea"/>
            </a:endParaRPr>
          </a:p>
          <a:p>
            <a:pPr algn="l"/>
            <a:endParaRPr lang="en-US" sz="3200" dirty="0"/>
          </a:p>
          <a:p>
            <a:pPr algn="l"/>
            <a:endParaRPr lang="en-US" sz="3200" dirty="0"/>
          </a:p>
        </p:txBody>
      </p:sp>
      <p:sp>
        <p:nvSpPr>
          <p:cNvPr id="45" name="Action Button: Go Home 44">
            <a:hlinkClick r:id="" action="ppaction://hlinkshowjump?jump=firstslide" highlightClick="1"/>
          </p:cNvPr>
          <p:cNvSpPr/>
          <p:nvPr/>
        </p:nvSpPr>
        <p:spPr>
          <a:xfrm>
            <a:off x="6594057" y="151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880" y="1298269"/>
            <a:ext cx="2944172"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PRESENTATION </a:t>
            </a:r>
          </a:p>
        </p:txBody>
      </p:sp>
      <p:sp>
        <p:nvSpPr>
          <p:cNvPr id="3" name="Text Box 2"/>
          <p:cNvSpPr txBox="1"/>
          <p:nvPr/>
        </p:nvSpPr>
        <p:spPr>
          <a:xfrm>
            <a:off x="1268095" y="5080635"/>
            <a:ext cx="9112885" cy="1119505"/>
          </a:xfrm>
          <a:prstGeom prst="rect">
            <a:avLst/>
          </a:prstGeom>
          <a:noFill/>
        </p:spPr>
        <p:txBody>
          <a:bodyPr wrap="square" rtlCol="0">
            <a:noAutofit/>
          </a:bodyPr>
          <a:lstStyle/>
          <a:p>
            <a:endParaRPr lang="en-US"/>
          </a:p>
        </p:txBody>
      </p:sp>
      <p:sp>
        <p:nvSpPr>
          <p:cNvPr id="6" name="Text Box 5"/>
          <p:cNvSpPr txBox="1"/>
          <p:nvPr/>
        </p:nvSpPr>
        <p:spPr>
          <a:xfrm flipV="1">
            <a:off x="1268095" y="5473065"/>
            <a:ext cx="7779385" cy="185420"/>
          </a:xfrm>
          <a:prstGeom prst="rect">
            <a:avLst/>
          </a:prstGeom>
        </p:spPr>
        <p:txBody>
          <a:bodyPr>
            <a:noAutofit/>
          </a:bodyPr>
          <a:lstStyle/>
          <a:p>
            <a:pPr marL="457200" indent="-228600" defTabSz="266700">
              <a:lnSpc>
                <a:spcPct val="114000"/>
              </a:lnSpc>
              <a:spcAft>
                <a:spcPts val="1000"/>
              </a:spcAft>
            </a:pPr>
            <a:endParaRPr sz="1400">
              <a:latin typeface="Times New Roman" panose="02020603050405020304"/>
              <a:ea typeface="Calibri" panose="020F0502020204030204"/>
            </a:endParaRPr>
          </a:p>
        </p:txBody>
      </p:sp>
      <p:sp>
        <p:nvSpPr>
          <p:cNvPr id="5" name="Text Box 4"/>
          <p:cNvSpPr txBox="1"/>
          <p:nvPr/>
        </p:nvSpPr>
        <p:spPr>
          <a:xfrm>
            <a:off x="662305" y="1819275"/>
            <a:ext cx="8597900" cy="601345"/>
          </a:xfrm>
          <a:prstGeom prst="rect">
            <a:avLst/>
          </a:prstGeom>
          <a:noFill/>
        </p:spPr>
        <p:txBody>
          <a:bodyPr wrap="square" rtlCol="0" anchor="t">
            <a:noAutofit/>
          </a:bodyPr>
          <a:lstStyle/>
          <a:p>
            <a:pPr algn="l"/>
            <a:endParaRPr lang="en-US" sz="3200" dirty="0">
              <a:sym typeface="+mn-ea"/>
            </a:endParaRPr>
          </a:p>
        </p:txBody>
      </p:sp>
      <p:pic>
        <p:nvPicPr>
          <p:cNvPr id="8" name="Picture 7">
            <a:extLst>
              <a:ext uri="{FF2B5EF4-FFF2-40B4-BE49-F238E27FC236}">
                <a16:creationId xmlns:a16="http://schemas.microsoft.com/office/drawing/2014/main" id="{A43BA31C-F24E-437D-8196-72F0FC636A8D}"/>
              </a:ext>
            </a:extLst>
          </p:cNvPr>
          <p:cNvPicPr>
            <a:picLocks noChangeAspect="1"/>
          </p:cNvPicPr>
          <p:nvPr/>
        </p:nvPicPr>
        <p:blipFill>
          <a:blip r:embed="rId4"/>
          <a:stretch>
            <a:fillRect/>
          </a:stretch>
        </p:blipFill>
        <p:spPr>
          <a:xfrm>
            <a:off x="1255713" y="2242514"/>
            <a:ext cx="8277225" cy="3981450"/>
          </a:xfrm>
          <a:prstGeom prst="rect">
            <a:avLst/>
          </a:prstGeom>
        </p:spPr>
      </p:pic>
    </p:spTree>
    <p:extLst>
      <p:ext uri="{BB962C8B-B14F-4D97-AF65-F5344CB8AC3E}">
        <p14:creationId xmlns:p14="http://schemas.microsoft.com/office/powerpoint/2010/main" val="279403875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468576" y="6737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25" name="TextBox 24"/>
          <p:cNvSpPr txBox="1"/>
          <p:nvPr/>
        </p:nvSpPr>
        <p:spPr>
          <a:xfrm>
            <a:off x="2125980" y="2745105"/>
            <a:ext cx="9925050" cy="4300855"/>
          </a:xfrm>
          <a:prstGeom prst="rect">
            <a:avLst/>
          </a:prstGeom>
          <a:noFill/>
        </p:spPr>
        <p:txBody>
          <a:bodyPr wrap="square" rtlCol="1">
            <a:noAutofit/>
          </a:bodyPr>
          <a:lstStyle/>
          <a:p>
            <a:pPr marL="0" indent="0" rtl="1">
              <a:buNone/>
            </a:pPr>
            <a:endParaRPr lang="en-US" sz="2400" b="1" dirty="0">
              <a:solidFill>
                <a:schemeClr val="tx2"/>
              </a:solidFill>
            </a:endParaRPr>
          </a:p>
        </p:txBody>
      </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630" y="1298575"/>
            <a:ext cx="1820545" cy="659130"/>
          </a:xfrm>
          <a:prstGeom prst="rect">
            <a:avLst/>
          </a:prstGeom>
        </p:spPr>
        <p:style>
          <a:lnRef idx="3">
            <a:schemeClr val="lt1"/>
          </a:lnRef>
          <a:fillRef idx="1">
            <a:schemeClr val="accent1"/>
          </a:fillRef>
          <a:effectRef idx="1">
            <a:schemeClr val="accent1"/>
          </a:effectRef>
          <a:fontRef idx="minor">
            <a:schemeClr val="lt1"/>
          </a:fontRef>
        </p:style>
        <p:txBody>
          <a:bodyPr wrap="square" rtlCol="0">
            <a:noAutofit/>
          </a:bodyPr>
          <a:lstStyle/>
          <a:p>
            <a:r>
              <a:rPr lang="en-US" sz="2400" b="1" dirty="0"/>
              <a:t>Objectives </a:t>
            </a:r>
          </a:p>
        </p:txBody>
      </p:sp>
      <p:sp>
        <p:nvSpPr>
          <p:cNvPr id="3" name="TextBox 24"/>
          <p:cNvSpPr txBox="1"/>
          <p:nvPr/>
        </p:nvSpPr>
        <p:spPr>
          <a:xfrm>
            <a:off x="2252980" y="2861945"/>
            <a:ext cx="9925050" cy="141605"/>
          </a:xfrm>
          <a:prstGeom prst="rect">
            <a:avLst/>
          </a:prstGeom>
          <a:noFill/>
        </p:spPr>
        <p:txBody>
          <a:bodyPr wrap="square" rtlCol="1">
            <a:noAutofit/>
          </a:bodyPr>
          <a:lstStyle/>
          <a:p>
            <a:pPr marL="0" indent="0" rtl="1">
              <a:buNone/>
            </a:pPr>
            <a:endParaRPr lang="en-US" sz="2400" b="1" dirty="0">
              <a:solidFill>
                <a:schemeClr val="tx2"/>
              </a:solidFill>
            </a:endParaRPr>
          </a:p>
        </p:txBody>
      </p:sp>
      <p:sp>
        <p:nvSpPr>
          <p:cNvPr id="6" name="TextBox 24"/>
          <p:cNvSpPr txBox="1"/>
          <p:nvPr/>
        </p:nvSpPr>
        <p:spPr>
          <a:xfrm>
            <a:off x="2379980" y="2988945"/>
            <a:ext cx="4715510" cy="1409700"/>
          </a:xfrm>
          <a:prstGeom prst="rect">
            <a:avLst/>
          </a:prstGeom>
          <a:noFill/>
        </p:spPr>
        <p:txBody>
          <a:bodyPr wrap="square" rtlCol="1">
            <a:noAutofit/>
          </a:bodyPr>
          <a:lstStyle/>
          <a:p>
            <a:pPr marL="0" indent="0" rtl="1">
              <a:buNone/>
            </a:pPr>
            <a:endParaRPr lang="en-US" sz="2400" b="1" dirty="0">
              <a:solidFill>
                <a:schemeClr val="tx2"/>
              </a:solidFill>
            </a:endParaRPr>
          </a:p>
        </p:txBody>
      </p:sp>
      <p:sp>
        <p:nvSpPr>
          <p:cNvPr id="8" name="Text Box 7"/>
          <p:cNvSpPr txBox="1"/>
          <p:nvPr/>
        </p:nvSpPr>
        <p:spPr>
          <a:xfrm>
            <a:off x="763905" y="1957705"/>
            <a:ext cx="9533890" cy="4504055"/>
          </a:xfrm>
          <a:prstGeom prst="rect">
            <a:avLst/>
          </a:prstGeom>
          <a:noFill/>
        </p:spPr>
        <p:txBody>
          <a:bodyPr wrap="square" rtlCol="0" anchor="t">
            <a:noAutofit/>
          </a:bodyPr>
          <a:lstStyle/>
          <a:p>
            <a:r>
              <a:rPr lang="en-US" sz="3200" b="1" dirty="0">
                <a:solidFill>
                  <a:schemeClr val="tx2"/>
                </a:solidFill>
                <a:sym typeface="+mn-ea"/>
              </a:rPr>
              <a:t>Lesson Objectives:</a:t>
            </a:r>
          </a:p>
          <a:p>
            <a:endParaRPr lang="en-US" sz="3200" b="1" dirty="0">
              <a:solidFill>
                <a:schemeClr val="tx2"/>
              </a:solidFill>
              <a:sym typeface="+mn-ea"/>
            </a:endParaRPr>
          </a:p>
          <a:p>
            <a:pPr lvl="0"/>
            <a:r>
              <a:rPr lang="en-US" sz="2800" b="1" dirty="0">
                <a:solidFill>
                  <a:schemeClr val="tx2"/>
                </a:solidFill>
                <a:sym typeface="+mn-ea"/>
              </a:rPr>
              <a:t>Students should be able to:</a:t>
            </a:r>
          </a:p>
          <a:p>
            <a:r>
              <a:rPr lang="en-US" sz="2400" b="1" dirty="0"/>
              <a:t>1.</a:t>
            </a:r>
            <a:r>
              <a:rPr lang="en-US" sz="2400" dirty="0"/>
              <a:t> </a:t>
            </a:r>
            <a:r>
              <a:rPr lang="en-US" sz="2400" b="1" dirty="0">
                <a:latin typeface="+mj-lt"/>
              </a:rPr>
              <a:t>Read and </a:t>
            </a:r>
            <a:r>
              <a:rPr lang="en-US" sz="2400" b="1" dirty="0">
                <a:latin typeface="+mj-lt"/>
                <a:cs typeface="Times New Roman" panose="02020603050405020304" pitchFamily="18" charset="0"/>
              </a:rPr>
              <a:t>Analyze an informational text</a:t>
            </a:r>
          </a:p>
          <a:p>
            <a:r>
              <a:rPr lang="en-US" sz="2400" b="1" dirty="0">
                <a:latin typeface="+mj-lt"/>
                <a:cs typeface="Times New Roman" panose="02020603050405020304" pitchFamily="18" charset="0"/>
              </a:rPr>
              <a:t>2.  Identify key facts about Thomas Edison and his major inventions, particularly the incandescent light bulb</a:t>
            </a:r>
            <a:r>
              <a:rPr lang="en-US" sz="3200" b="1" dirty="0">
                <a:latin typeface="+mj-lt"/>
                <a:cs typeface="Times New Roman" panose="02020603050405020304" pitchFamily="18" charset="0"/>
              </a:rPr>
              <a:t>.</a:t>
            </a:r>
          </a:p>
          <a:p>
            <a:pPr lvl="0"/>
            <a:endParaRPr lang="en-US" sz="3200" b="1" dirty="0">
              <a:latin typeface="+mj-lt"/>
            </a:endParaRPr>
          </a:p>
          <a:p>
            <a:pPr lvl="0"/>
            <a:endParaRPr lang="en-US" sz="3200" b="1" dirty="0">
              <a:solidFill>
                <a:schemeClr val="tx2"/>
              </a:solidFill>
            </a:endParaRPr>
          </a:p>
          <a:p>
            <a:endParaRPr lang="en-US" sz="3200" b="1" dirty="0">
              <a:solidFill>
                <a:schemeClr val="tx2"/>
              </a:solidFill>
              <a:sym typeface="+mn-ea"/>
            </a:endParaRPr>
          </a:p>
          <a:p>
            <a:endParaRPr lang="en-US" sz="3200" b="1" dirty="0">
              <a:solidFill>
                <a:schemeClr val="tx2"/>
              </a:solidFill>
              <a:sym typeface="+mn-ea"/>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F7794E-6ECD-4BC4-A850-D21EAF411431}"/>
              </a:ext>
            </a:extLst>
          </p:cNvPr>
          <p:cNvSpPr txBox="1"/>
          <p:nvPr/>
        </p:nvSpPr>
        <p:spPr>
          <a:xfrm>
            <a:off x="826168" y="302359"/>
            <a:ext cx="10732169" cy="5693866"/>
          </a:xfrm>
          <a:prstGeom prst="rect">
            <a:avLst/>
          </a:prstGeom>
          <a:noFill/>
        </p:spPr>
        <p:txBody>
          <a:bodyPr wrap="square">
            <a:spAutoFit/>
          </a:bodyPr>
          <a:lstStyle/>
          <a:p>
            <a:pPr>
              <a:buFont typeface="+mj-lt"/>
              <a:buAutoNum type="arabicPeriod"/>
            </a:pPr>
            <a:r>
              <a:rPr lang="en-US" sz="2800" dirty="0"/>
              <a:t>Edison became a telegraph operator at the age of </a:t>
            </a:r>
            <a:r>
              <a:rPr lang="en-US" sz="2800" b="1" dirty="0"/>
              <a:t>sixteen</a:t>
            </a:r>
            <a:r>
              <a:rPr lang="en-US" sz="2800" dirty="0"/>
              <a:t>.</a:t>
            </a:r>
          </a:p>
          <a:p>
            <a:endParaRPr lang="en-US" sz="2800" dirty="0"/>
          </a:p>
          <a:p>
            <a:r>
              <a:rPr lang="en-US" sz="2800" dirty="0"/>
              <a:t>2. Edison’s first patented invention was an </a:t>
            </a:r>
            <a:r>
              <a:rPr lang="en-US" sz="2800" b="1" dirty="0"/>
              <a:t>electrical vote recorder</a:t>
            </a:r>
            <a:r>
              <a:rPr lang="en-US" sz="2800" dirty="0"/>
              <a:t>, meant for </a:t>
            </a:r>
            <a:r>
              <a:rPr lang="en-US" sz="2800" b="1" dirty="0"/>
              <a:t>members of Congress to vote “yes” or “no” more quickly</a:t>
            </a:r>
            <a:r>
              <a:rPr lang="en-US" sz="2800" dirty="0"/>
              <a:t>.</a:t>
            </a:r>
          </a:p>
          <a:p>
            <a:br>
              <a:rPr lang="en-US" sz="2800" dirty="0"/>
            </a:br>
            <a:r>
              <a:rPr lang="en-US" sz="2800" dirty="0"/>
              <a:t>3. Edison’s device was not used because </a:t>
            </a:r>
            <a:r>
              <a:rPr lang="en-US" sz="2800" b="1" dirty="0"/>
              <a:t>members of Congress did not want to change the way they had always voted</a:t>
            </a:r>
            <a:r>
              <a:rPr lang="en-US" sz="2800" dirty="0"/>
              <a:t>, even though it could have made the process faster.</a:t>
            </a:r>
          </a:p>
          <a:p>
            <a:endParaRPr lang="en-US" sz="2800" dirty="0"/>
          </a:p>
          <a:p>
            <a:r>
              <a:rPr lang="en-US" sz="2800" b="1" dirty="0"/>
              <a:t>Critical Thinking:</a:t>
            </a:r>
            <a:br>
              <a:rPr lang="en-US" sz="2800" dirty="0"/>
            </a:br>
            <a:r>
              <a:rPr lang="en-US" sz="2800" dirty="0"/>
              <a:t>4. Edison’s early experiences as a telegraph operator helped him </a:t>
            </a:r>
            <a:r>
              <a:rPr lang="en-US" sz="2800" b="1" dirty="0"/>
              <a:t>travel, gain practical skills, understand technology, and improve equipment</a:t>
            </a:r>
            <a:r>
              <a:rPr lang="en-US" sz="2800" dirty="0"/>
              <a:t>, which contributed to his later success as an inventor.</a:t>
            </a:r>
          </a:p>
        </p:txBody>
      </p:sp>
    </p:spTree>
    <p:extLst>
      <p:ext uri="{BB962C8B-B14F-4D97-AF65-F5344CB8AC3E}">
        <p14:creationId xmlns:p14="http://schemas.microsoft.com/office/powerpoint/2010/main" val="283095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C20722-B125-4F2F-8367-1C3932D49489}"/>
              </a:ext>
            </a:extLst>
          </p:cNvPr>
          <p:cNvSpPr txBox="1"/>
          <p:nvPr/>
        </p:nvSpPr>
        <p:spPr>
          <a:xfrm>
            <a:off x="529390" y="1074509"/>
            <a:ext cx="10154652" cy="4708981"/>
          </a:xfrm>
          <a:prstGeom prst="rect">
            <a:avLst/>
          </a:prstGeom>
          <a:noFill/>
        </p:spPr>
        <p:txBody>
          <a:bodyPr wrap="square" rtlCol="0">
            <a:spAutoFit/>
          </a:bodyPr>
          <a:lstStyle/>
          <a:p>
            <a:r>
              <a:rPr lang="en-US" sz="6000" dirty="0"/>
              <a:t>Do you think Edison's inventions would have been possible without his early experiences as a telegraph operator? Why or why not?</a:t>
            </a:r>
          </a:p>
        </p:txBody>
      </p:sp>
      <p:pic>
        <p:nvPicPr>
          <p:cNvPr id="3" name="Picture 2" descr="Buzz Me In: Remote Learning Buzzers and ...">
            <a:extLst>
              <a:ext uri="{FF2B5EF4-FFF2-40B4-BE49-F238E27FC236}">
                <a16:creationId xmlns:a16="http://schemas.microsoft.com/office/drawing/2014/main" id="{261F0A3B-F18A-4859-8D12-37EED55DC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1703" y="867709"/>
            <a:ext cx="2003759" cy="100188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42">
            <a:extLst>
              <a:ext uri="{FF2B5EF4-FFF2-40B4-BE49-F238E27FC236}">
                <a16:creationId xmlns:a16="http://schemas.microsoft.com/office/drawing/2014/main" id="{BE219DB6-128E-4694-94E5-71EC18976926}"/>
              </a:ext>
            </a:extLst>
          </p:cNvPr>
          <p:cNvSpPr/>
          <p:nvPr/>
        </p:nvSpPr>
        <p:spPr>
          <a:xfrm>
            <a:off x="1100739" y="262141"/>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Tree>
    <p:extLst>
      <p:ext uri="{BB962C8B-B14F-4D97-AF65-F5344CB8AC3E}">
        <p14:creationId xmlns:p14="http://schemas.microsoft.com/office/powerpoint/2010/main" val="2647286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5B7845-7CC5-49F8-BFAA-408645B2CAEA}"/>
              </a:ext>
            </a:extLst>
          </p:cNvPr>
          <p:cNvSpPr txBox="1"/>
          <p:nvPr/>
        </p:nvSpPr>
        <p:spPr>
          <a:xfrm>
            <a:off x="1018673" y="1291390"/>
            <a:ext cx="10435389" cy="3693319"/>
          </a:xfrm>
          <a:prstGeom prst="rect">
            <a:avLst/>
          </a:prstGeom>
          <a:noFill/>
        </p:spPr>
        <p:txBody>
          <a:bodyPr wrap="square" rtlCol="0">
            <a:spAutoFit/>
          </a:bodyPr>
          <a:lstStyle/>
          <a:p>
            <a:r>
              <a:rPr lang="en-US" dirty="0"/>
              <a:t>What was Edison's second invention? Was it successful?</a:t>
            </a:r>
          </a:p>
          <a:p>
            <a:endParaRPr lang="en-US" dirty="0"/>
          </a:p>
          <a:p>
            <a:r>
              <a:rPr lang="en-US" dirty="0"/>
              <a:t>Who did his invention help and how?</a:t>
            </a:r>
          </a:p>
          <a:p>
            <a:endParaRPr lang="en-US" dirty="0"/>
          </a:p>
          <a:p>
            <a:r>
              <a:rPr lang="en-US" dirty="0"/>
              <a:t>What did he make improvement to?</a:t>
            </a:r>
          </a:p>
          <a:p>
            <a:endParaRPr lang="en-US" dirty="0"/>
          </a:p>
          <a:p>
            <a:r>
              <a:rPr lang="en-US" dirty="0"/>
              <a:t>Mention another invention ?</a:t>
            </a:r>
          </a:p>
          <a:p>
            <a:endParaRPr lang="en-US" dirty="0"/>
          </a:p>
          <a:p>
            <a:r>
              <a:rPr lang="en-US" dirty="0"/>
              <a:t>After sound ,what did he focus on inventing ? What was his goal and how did he plan to achieve it?</a:t>
            </a:r>
          </a:p>
          <a:p>
            <a:endParaRPr lang="en-US" dirty="0"/>
          </a:p>
          <a:p>
            <a:r>
              <a:rPr lang="en-US" dirty="0"/>
              <a:t>Were investors willing to back him up why?</a:t>
            </a:r>
          </a:p>
          <a:p>
            <a:endParaRPr lang="en-US" dirty="0"/>
          </a:p>
          <a:p>
            <a:endParaRPr lang="en-US" dirty="0"/>
          </a:p>
        </p:txBody>
      </p:sp>
    </p:spTree>
    <p:extLst>
      <p:ext uri="{BB962C8B-B14F-4D97-AF65-F5344CB8AC3E}">
        <p14:creationId xmlns:p14="http://schemas.microsoft.com/office/powerpoint/2010/main" val="2178507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10"/>
          <p:cNvSpPr/>
          <p:nvPr/>
        </p:nvSpPr>
        <p:spPr>
          <a:xfrm>
            <a:off x="10889615" y="1152525"/>
            <a:ext cx="1261110" cy="716280"/>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10m</a:t>
            </a:r>
          </a:p>
        </p:txBody>
      </p:sp>
      <p:sp>
        <p:nvSpPr>
          <p:cNvPr id="25" name="TextBox 24"/>
          <p:cNvSpPr txBox="1"/>
          <p:nvPr/>
        </p:nvSpPr>
        <p:spPr>
          <a:xfrm>
            <a:off x="468630" y="1697990"/>
            <a:ext cx="10521315" cy="76200"/>
          </a:xfrm>
          <a:prstGeom prst="rect">
            <a:avLst/>
          </a:prstGeom>
          <a:noFill/>
        </p:spPr>
        <p:txBody>
          <a:bodyPr wrap="square" rtlCol="1">
            <a:noAutofit/>
          </a:bodyPr>
          <a:lstStyle/>
          <a:p>
            <a:pPr algn="l"/>
            <a:endParaRPr lang="en-US" sz="2000" dirty="0">
              <a:sym typeface="+mn-ea"/>
            </a:endParaRPr>
          </a:p>
          <a:p>
            <a:pPr algn="l"/>
            <a:endParaRPr lang="en-US" sz="2000" dirty="0">
              <a:sym typeface="+mn-ea"/>
            </a:endParaRPr>
          </a:p>
          <a:p>
            <a:pPr algn="l"/>
            <a:endParaRPr lang="en-US" sz="3200" dirty="0"/>
          </a:p>
          <a:p>
            <a:pPr algn="l"/>
            <a:endParaRPr lang="en-US" sz="3200" dirty="0"/>
          </a:p>
        </p:txBody>
      </p:sp>
      <p:sp>
        <p:nvSpPr>
          <p:cNvPr id="45" name="Action Button: Go Home 44">
            <a:hlinkClick r:id="" action="ppaction://hlinkshowjump?jump=firstslide" highlightClick="1"/>
          </p:cNvPr>
          <p:cNvSpPr/>
          <p:nvPr/>
        </p:nvSpPr>
        <p:spPr>
          <a:xfrm>
            <a:off x="6594057" y="151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880" y="1298269"/>
            <a:ext cx="2944172"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PRESENTATION </a:t>
            </a:r>
          </a:p>
        </p:txBody>
      </p:sp>
      <p:sp>
        <p:nvSpPr>
          <p:cNvPr id="3" name="Text Box 2"/>
          <p:cNvSpPr txBox="1"/>
          <p:nvPr/>
        </p:nvSpPr>
        <p:spPr>
          <a:xfrm>
            <a:off x="1268095" y="5080635"/>
            <a:ext cx="9112885" cy="1119505"/>
          </a:xfrm>
          <a:prstGeom prst="rect">
            <a:avLst/>
          </a:prstGeom>
          <a:noFill/>
        </p:spPr>
        <p:txBody>
          <a:bodyPr wrap="square" rtlCol="0">
            <a:noAutofit/>
          </a:bodyPr>
          <a:lstStyle/>
          <a:p>
            <a:endParaRPr lang="en-US"/>
          </a:p>
        </p:txBody>
      </p:sp>
      <p:sp>
        <p:nvSpPr>
          <p:cNvPr id="6" name="Text Box 5"/>
          <p:cNvSpPr txBox="1"/>
          <p:nvPr/>
        </p:nvSpPr>
        <p:spPr>
          <a:xfrm flipV="1">
            <a:off x="1268095" y="5473065"/>
            <a:ext cx="7779385" cy="185420"/>
          </a:xfrm>
          <a:prstGeom prst="rect">
            <a:avLst/>
          </a:prstGeom>
        </p:spPr>
        <p:txBody>
          <a:bodyPr>
            <a:noAutofit/>
          </a:bodyPr>
          <a:lstStyle/>
          <a:p>
            <a:pPr marL="457200" indent="-228600" defTabSz="266700">
              <a:lnSpc>
                <a:spcPct val="114000"/>
              </a:lnSpc>
              <a:spcAft>
                <a:spcPts val="1000"/>
              </a:spcAft>
            </a:pPr>
            <a:endParaRPr sz="1400">
              <a:latin typeface="Times New Roman" panose="02020603050405020304"/>
              <a:ea typeface="Calibri" panose="020F0502020204030204"/>
            </a:endParaRPr>
          </a:p>
        </p:txBody>
      </p:sp>
      <p:sp>
        <p:nvSpPr>
          <p:cNvPr id="5" name="Text Box 4"/>
          <p:cNvSpPr txBox="1"/>
          <p:nvPr/>
        </p:nvSpPr>
        <p:spPr>
          <a:xfrm>
            <a:off x="662305" y="1819275"/>
            <a:ext cx="8597900" cy="601345"/>
          </a:xfrm>
          <a:prstGeom prst="rect">
            <a:avLst/>
          </a:prstGeom>
          <a:noFill/>
        </p:spPr>
        <p:txBody>
          <a:bodyPr wrap="square" rtlCol="0" anchor="t">
            <a:noAutofit/>
          </a:bodyPr>
          <a:lstStyle/>
          <a:p>
            <a:pPr algn="l"/>
            <a:endParaRPr lang="en-US" sz="3200" dirty="0">
              <a:sym typeface="+mn-ea"/>
            </a:endParaRPr>
          </a:p>
        </p:txBody>
      </p:sp>
      <p:sp>
        <p:nvSpPr>
          <p:cNvPr id="7" name="Rectangle 6">
            <a:extLst>
              <a:ext uri="{FF2B5EF4-FFF2-40B4-BE49-F238E27FC236}">
                <a16:creationId xmlns:a16="http://schemas.microsoft.com/office/drawing/2014/main" id="{4A5ECD67-3B40-409C-A149-5F964CB33D40}"/>
              </a:ext>
            </a:extLst>
          </p:cNvPr>
          <p:cNvSpPr/>
          <p:nvPr/>
        </p:nvSpPr>
        <p:spPr>
          <a:xfrm>
            <a:off x="683165" y="1942936"/>
            <a:ext cx="9843067" cy="954107"/>
          </a:xfrm>
          <a:prstGeom prst="rect">
            <a:avLst/>
          </a:prstGeom>
        </p:spPr>
        <p:txBody>
          <a:bodyPr wrap="square">
            <a:spAutoFit/>
          </a:bodyPr>
          <a:lstStyle/>
          <a:p>
            <a:br>
              <a:rPr lang="en-US" dirty="0"/>
            </a:br>
            <a:br>
              <a:rPr lang="en-US" sz="2000" b="1" dirty="0"/>
            </a:br>
            <a:endParaRPr lang="en-US" b="1" dirty="0"/>
          </a:p>
        </p:txBody>
      </p:sp>
      <p:pic>
        <p:nvPicPr>
          <p:cNvPr id="18" name="Picture 17">
            <a:extLst>
              <a:ext uri="{FF2B5EF4-FFF2-40B4-BE49-F238E27FC236}">
                <a16:creationId xmlns:a16="http://schemas.microsoft.com/office/drawing/2014/main" id="{08AF4295-8913-4F0E-B8A3-EBE107D30ED2}"/>
              </a:ext>
            </a:extLst>
          </p:cNvPr>
          <p:cNvPicPr>
            <a:picLocks noChangeAspect="1"/>
          </p:cNvPicPr>
          <p:nvPr/>
        </p:nvPicPr>
        <p:blipFill>
          <a:blip r:embed="rId4"/>
          <a:stretch>
            <a:fillRect/>
          </a:stretch>
        </p:blipFill>
        <p:spPr>
          <a:xfrm>
            <a:off x="584242" y="1027496"/>
            <a:ext cx="9941990" cy="5837195"/>
          </a:xfrm>
          <a:prstGeom prst="rect">
            <a:avLst/>
          </a:prstGeom>
        </p:spPr>
      </p:pic>
    </p:spTree>
    <p:extLst>
      <p:ext uri="{BB962C8B-B14F-4D97-AF65-F5344CB8AC3E}">
        <p14:creationId xmlns:p14="http://schemas.microsoft.com/office/powerpoint/2010/main" val="2300104283"/>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10"/>
          <p:cNvSpPr/>
          <p:nvPr/>
        </p:nvSpPr>
        <p:spPr>
          <a:xfrm>
            <a:off x="10889615" y="1152525"/>
            <a:ext cx="1261110" cy="716280"/>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10m</a:t>
            </a:r>
          </a:p>
        </p:txBody>
      </p:sp>
      <p:sp>
        <p:nvSpPr>
          <p:cNvPr id="25" name="TextBox 24"/>
          <p:cNvSpPr txBox="1"/>
          <p:nvPr/>
        </p:nvSpPr>
        <p:spPr>
          <a:xfrm>
            <a:off x="468630" y="1697990"/>
            <a:ext cx="10521315" cy="76200"/>
          </a:xfrm>
          <a:prstGeom prst="rect">
            <a:avLst/>
          </a:prstGeom>
          <a:noFill/>
        </p:spPr>
        <p:txBody>
          <a:bodyPr wrap="square" rtlCol="1">
            <a:noAutofit/>
          </a:bodyPr>
          <a:lstStyle/>
          <a:p>
            <a:pPr algn="l"/>
            <a:endParaRPr lang="en-US" sz="2000" dirty="0">
              <a:sym typeface="+mn-ea"/>
            </a:endParaRPr>
          </a:p>
          <a:p>
            <a:pPr algn="l"/>
            <a:endParaRPr lang="en-US" sz="2000" dirty="0">
              <a:sym typeface="+mn-ea"/>
            </a:endParaRPr>
          </a:p>
          <a:p>
            <a:pPr algn="l"/>
            <a:endParaRPr lang="en-US" sz="3200" dirty="0"/>
          </a:p>
          <a:p>
            <a:pPr algn="l"/>
            <a:endParaRPr lang="en-US" sz="3200" dirty="0"/>
          </a:p>
        </p:txBody>
      </p:sp>
      <p:sp>
        <p:nvSpPr>
          <p:cNvPr id="45" name="Action Button: Go Home 44">
            <a:hlinkClick r:id="" action="ppaction://hlinkshowjump?jump=firstslide" highlightClick="1"/>
          </p:cNvPr>
          <p:cNvSpPr/>
          <p:nvPr/>
        </p:nvSpPr>
        <p:spPr>
          <a:xfrm>
            <a:off x="6594057" y="151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880" y="1298269"/>
            <a:ext cx="2944172"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PRESENTATION </a:t>
            </a:r>
          </a:p>
        </p:txBody>
      </p:sp>
      <p:sp>
        <p:nvSpPr>
          <p:cNvPr id="3" name="Text Box 2"/>
          <p:cNvSpPr txBox="1"/>
          <p:nvPr/>
        </p:nvSpPr>
        <p:spPr>
          <a:xfrm>
            <a:off x="1268095" y="5080635"/>
            <a:ext cx="9112885" cy="1119505"/>
          </a:xfrm>
          <a:prstGeom prst="rect">
            <a:avLst/>
          </a:prstGeom>
          <a:noFill/>
        </p:spPr>
        <p:txBody>
          <a:bodyPr wrap="square" rtlCol="0">
            <a:noAutofit/>
          </a:bodyPr>
          <a:lstStyle/>
          <a:p>
            <a:endParaRPr lang="en-US"/>
          </a:p>
        </p:txBody>
      </p:sp>
      <p:sp>
        <p:nvSpPr>
          <p:cNvPr id="6" name="Text Box 5"/>
          <p:cNvSpPr txBox="1"/>
          <p:nvPr/>
        </p:nvSpPr>
        <p:spPr>
          <a:xfrm flipV="1">
            <a:off x="1268095" y="5473065"/>
            <a:ext cx="7779385" cy="185420"/>
          </a:xfrm>
          <a:prstGeom prst="rect">
            <a:avLst/>
          </a:prstGeom>
        </p:spPr>
        <p:txBody>
          <a:bodyPr>
            <a:noAutofit/>
          </a:bodyPr>
          <a:lstStyle/>
          <a:p>
            <a:pPr marL="457200" indent="-228600" defTabSz="266700">
              <a:lnSpc>
                <a:spcPct val="114000"/>
              </a:lnSpc>
              <a:spcAft>
                <a:spcPts val="1000"/>
              </a:spcAft>
            </a:pPr>
            <a:endParaRPr sz="1400">
              <a:latin typeface="Times New Roman" panose="02020603050405020304"/>
              <a:ea typeface="Calibri" panose="020F0502020204030204"/>
            </a:endParaRPr>
          </a:p>
        </p:txBody>
      </p:sp>
      <p:sp>
        <p:nvSpPr>
          <p:cNvPr id="5" name="Text Box 4"/>
          <p:cNvSpPr txBox="1"/>
          <p:nvPr/>
        </p:nvSpPr>
        <p:spPr>
          <a:xfrm>
            <a:off x="662305" y="1819275"/>
            <a:ext cx="8597900" cy="601345"/>
          </a:xfrm>
          <a:prstGeom prst="rect">
            <a:avLst/>
          </a:prstGeom>
          <a:noFill/>
        </p:spPr>
        <p:txBody>
          <a:bodyPr wrap="square" rtlCol="0" anchor="t">
            <a:noAutofit/>
          </a:bodyPr>
          <a:lstStyle/>
          <a:p>
            <a:pPr algn="l"/>
            <a:endParaRPr lang="en-US" sz="3200" dirty="0">
              <a:sym typeface="+mn-ea"/>
            </a:endParaRPr>
          </a:p>
        </p:txBody>
      </p:sp>
      <p:sp>
        <p:nvSpPr>
          <p:cNvPr id="7" name="Rectangle 6">
            <a:extLst>
              <a:ext uri="{FF2B5EF4-FFF2-40B4-BE49-F238E27FC236}">
                <a16:creationId xmlns:a16="http://schemas.microsoft.com/office/drawing/2014/main" id="{4A5ECD67-3B40-409C-A149-5F964CB33D40}"/>
              </a:ext>
            </a:extLst>
          </p:cNvPr>
          <p:cNvSpPr/>
          <p:nvPr/>
        </p:nvSpPr>
        <p:spPr>
          <a:xfrm>
            <a:off x="683165" y="1942936"/>
            <a:ext cx="9843067" cy="954107"/>
          </a:xfrm>
          <a:prstGeom prst="rect">
            <a:avLst/>
          </a:prstGeom>
        </p:spPr>
        <p:txBody>
          <a:bodyPr wrap="square">
            <a:spAutoFit/>
          </a:bodyPr>
          <a:lstStyle/>
          <a:p>
            <a:br>
              <a:rPr lang="en-US" dirty="0"/>
            </a:br>
            <a:br>
              <a:rPr lang="en-US" sz="2000" b="1" dirty="0"/>
            </a:br>
            <a:endParaRPr lang="en-US" b="1" dirty="0"/>
          </a:p>
        </p:txBody>
      </p:sp>
      <p:pic>
        <p:nvPicPr>
          <p:cNvPr id="19" name="Picture 18">
            <a:extLst>
              <a:ext uri="{FF2B5EF4-FFF2-40B4-BE49-F238E27FC236}">
                <a16:creationId xmlns:a16="http://schemas.microsoft.com/office/drawing/2014/main" id="{8AA92F17-5CD9-4F3C-97B4-CF9AB6F2F046}"/>
              </a:ext>
            </a:extLst>
          </p:cNvPr>
          <p:cNvPicPr>
            <a:picLocks noChangeAspect="1"/>
          </p:cNvPicPr>
          <p:nvPr/>
        </p:nvPicPr>
        <p:blipFill>
          <a:blip r:embed="rId4"/>
          <a:stretch>
            <a:fillRect/>
          </a:stretch>
        </p:blipFill>
        <p:spPr>
          <a:xfrm>
            <a:off x="293277" y="2069753"/>
            <a:ext cx="3750415" cy="2748396"/>
          </a:xfrm>
          <a:prstGeom prst="rect">
            <a:avLst/>
          </a:prstGeom>
        </p:spPr>
      </p:pic>
      <p:pic>
        <p:nvPicPr>
          <p:cNvPr id="20" name="Picture 19">
            <a:extLst>
              <a:ext uri="{FF2B5EF4-FFF2-40B4-BE49-F238E27FC236}">
                <a16:creationId xmlns:a16="http://schemas.microsoft.com/office/drawing/2014/main" id="{24CC9511-68F8-4F0F-9E76-D3718C8754F5}"/>
              </a:ext>
            </a:extLst>
          </p:cNvPr>
          <p:cNvPicPr>
            <a:picLocks noChangeAspect="1"/>
          </p:cNvPicPr>
          <p:nvPr/>
        </p:nvPicPr>
        <p:blipFill>
          <a:blip r:embed="rId5"/>
          <a:stretch>
            <a:fillRect/>
          </a:stretch>
        </p:blipFill>
        <p:spPr>
          <a:xfrm>
            <a:off x="4419123" y="2069753"/>
            <a:ext cx="1676400" cy="2724150"/>
          </a:xfrm>
          <a:prstGeom prst="rect">
            <a:avLst/>
          </a:prstGeom>
        </p:spPr>
      </p:pic>
      <p:pic>
        <p:nvPicPr>
          <p:cNvPr id="21" name="Picture 20">
            <a:extLst>
              <a:ext uri="{FF2B5EF4-FFF2-40B4-BE49-F238E27FC236}">
                <a16:creationId xmlns:a16="http://schemas.microsoft.com/office/drawing/2014/main" id="{F8D26AB3-7C9F-44BF-B6B9-23558709E4F2}"/>
              </a:ext>
            </a:extLst>
          </p:cNvPr>
          <p:cNvPicPr>
            <a:picLocks noChangeAspect="1"/>
          </p:cNvPicPr>
          <p:nvPr/>
        </p:nvPicPr>
        <p:blipFill>
          <a:blip r:embed="rId6"/>
          <a:stretch>
            <a:fillRect/>
          </a:stretch>
        </p:blipFill>
        <p:spPr>
          <a:xfrm>
            <a:off x="6470954" y="2044787"/>
            <a:ext cx="2776258" cy="2724150"/>
          </a:xfrm>
          <a:prstGeom prst="rect">
            <a:avLst/>
          </a:prstGeom>
        </p:spPr>
      </p:pic>
      <p:sp>
        <p:nvSpPr>
          <p:cNvPr id="23" name="Rectangle 22">
            <a:extLst>
              <a:ext uri="{FF2B5EF4-FFF2-40B4-BE49-F238E27FC236}">
                <a16:creationId xmlns:a16="http://schemas.microsoft.com/office/drawing/2014/main" id="{8C0390AD-01F3-44F5-898E-09800815D00B}"/>
              </a:ext>
            </a:extLst>
          </p:cNvPr>
          <p:cNvSpPr/>
          <p:nvPr/>
        </p:nvSpPr>
        <p:spPr>
          <a:xfrm>
            <a:off x="366592" y="4901277"/>
            <a:ext cx="3585152" cy="5715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Stock Exchange </a:t>
            </a:r>
          </a:p>
        </p:txBody>
      </p:sp>
      <p:sp>
        <p:nvSpPr>
          <p:cNvPr id="24" name="Rectangle 23">
            <a:extLst>
              <a:ext uri="{FF2B5EF4-FFF2-40B4-BE49-F238E27FC236}">
                <a16:creationId xmlns:a16="http://schemas.microsoft.com/office/drawing/2014/main" id="{3BF58B20-6F74-492E-973E-B426E06DF99A}"/>
              </a:ext>
            </a:extLst>
          </p:cNvPr>
          <p:cNvSpPr/>
          <p:nvPr/>
        </p:nvSpPr>
        <p:spPr>
          <a:xfrm>
            <a:off x="6470954" y="4901277"/>
            <a:ext cx="2776258" cy="6130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Investors </a:t>
            </a:r>
          </a:p>
        </p:txBody>
      </p:sp>
      <p:pic>
        <p:nvPicPr>
          <p:cNvPr id="26" name="Picture 25">
            <a:extLst>
              <a:ext uri="{FF2B5EF4-FFF2-40B4-BE49-F238E27FC236}">
                <a16:creationId xmlns:a16="http://schemas.microsoft.com/office/drawing/2014/main" id="{FCD88397-60B6-4ACB-89A5-EAED5110FC7C}"/>
              </a:ext>
            </a:extLst>
          </p:cNvPr>
          <p:cNvPicPr>
            <a:picLocks noChangeAspect="1"/>
          </p:cNvPicPr>
          <p:nvPr/>
        </p:nvPicPr>
        <p:blipFill>
          <a:blip r:embed="rId7"/>
          <a:stretch>
            <a:fillRect/>
          </a:stretch>
        </p:blipFill>
        <p:spPr>
          <a:xfrm>
            <a:off x="4083707" y="4901277"/>
            <a:ext cx="2319398" cy="1298863"/>
          </a:xfrm>
          <a:prstGeom prst="rect">
            <a:avLst/>
          </a:prstGeom>
        </p:spPr>
      </p:pic>
    </p:spTree>
    <p:extLst>
      <p:ext uri="{BB962C8B-B14F-4D97-AF65-F5344CB8AC3E}">
        <p14:creationId xmlns:p14="http://schemas.microsoft.com/office/powerpoint/2010/main" val="275955239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p:cNvSpPr txBox="1"/>
          <p:nvPr/>
        </p:nvSpPr>
        <p:spPr>
          <a:xfrm>
            <a:off x="381000" y="1268095"/>
            <a:ext cx="3215640"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tx1"/>
                </a:solidFill>
                <a:effectLst>
                  <a:outerShdw blurRad="38100" dist="19050" dir="2700000" algn="tl" rotWithShape="0">
                    <a:schemeClr val="dk1">
                      <a:alpha val="40000"/>
                    </a:schemeClr>
                  </a:outerShdw>
                </a:effectLst>
              </a:rPr>
              <a:t>FORMATIVE ASSESSMENT: </a:t>
            </a:r>
          </a:p>
        </p:txBody>
      </p:sp>
      <p:sp>
        <p:nvSpPr>
          <p:cNvPr id="6" name="Text Box 5"/>
          <p:cNvSpPr txBox="1"/>
          <p:nvPr/>
        </p:nvSpPr>
        <p:spPr>
          <a:xfrm flipV="1">
            <a:off x="607060" y="2922270"/>
            <a:ext cx="9610725" cy="106680"/>
          </a:xfrm>
          <a:prstGeom prst="rect">
            <a:avLst/>
          </a:prstGeom>
          <a:noFill/>
        </p:spPr>
        <p:txBody>
          <a:bodyPr wrap="square" rtlCol="0" anchor="t">
            <a:noAutofit/>
          </a:bodyPr>
          <a:lstStyle/>
          <a:p>
            <a:endParaRPr lang="en-US" sz="4000" dirty="0">
              <a:gradFill>
                <a:gsLst>
                  <a:gs pos="0">
                    <a:srgbClr val="012D86"/>
                  </a:gs>
                  <a:gs pos="100000">
                    <a:srgbClr val="0E2557"/>
                  </a:gs>
                </a:gsLst>
                <a:lin scaled="0"/>
              </a:gradFill>
              <a:sym typeface="+mn-ea"/>
            </a:endParaRPr>
          </a:p>
        </p:txBody>
      </p:sp>
      <p:sp>
        <p:nvSpPr>
          <p:cNvPr id="5" name="Text Box 4"/>
          <p:cNvSpPr txBox="1"/>
          <p:nvPr/>
        </p:nvSpPr>
        <p:spPr>
          <a:xfrm>
            <a:off x="389572" y="2167956"/>
            <a:ext cx="9887585" cy="76200"/>
          </a:xfrm>
          <a:prstGeom prst="rect">
            <a:avLst/>
          </a:prstGeom>
          <a:noFill/>
        </p:spPr>
        <p:txBody>
          <a:bodyPr wrap="square" rtlCol="0">
            <a:noAutofit/>
          </a:bodyPr>
          <a:lstStyle/>
          <a:p>
            <a:br>
              <a:rPr lang="en-US" sz="2800" b="1" dirty="0">
                <a:solidFill>
                  <a:schemeClr val="accent5"/>
                </a:solidFill>
              </a:rPr>
            </a:br>
            <a:br>
              <a:rPr lang="en-US" sz="2800" b="1" dirty="0"/>
            </a:br>
            <a:endParaRPr lang="en-US" sz="2800" b="1" dirty="0"/>
          </a:p>
        </p:txBody>
      </p:sp>
      <p:sp>
        <p:nvSpPr>
          <p:cNvPr id="17" name="Title 1">
            <a:extLst>
              <a:ext uri="{FF2B5EF4-FFF2-40B4-BE49-F238E27FC236}">
                <a16:creationId xmlns:a16="http://schemas.microsoft.com/office/drawing/2014/main" id="{533B730A-7D8E-4D64-B21D-18F729C1CCEC}"/>
              </a:ext>
            </a:extLst>
          </p:cNvPr>
          <p:cNvSpPr txBox="1">
            <a:spLocks/>
          </p:cNvSpPr>
          <p:nvPr/>
        </p:nvSpPr>
        <p:spPr>
          <a:xfrm>
            <a:off x="504739" y="2021508"/>
            <a:ext cx="8430775" cy="43313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0000"/>
                </a:solidFill>
                <a:latin typeface="Times New Roman" panose="02020603050405020304" pitchFamily="18" charset="0"/>
                <a:cs typeface="Times New Roman" panose="02020603050405020304" pitchFamily="18" charset="0"/>
              </a:rPr>
              <a:t>Problem</a:t>
            </a:r>
            <a:r>
              <a:rPr lang="en-US" dirty="0">
                <a:latin typeface="Times New Roman" panose="02020603050405020304" pitchFamily="18" charset="0"/>
                <a:cs typeface="Times New Roman" panose="02020603050405020304" pitchFamily="18" charset="0"/>
              </a:rPr>
              <a:t> : </a:t>
            </a:r>
            <a:r>
              <a:rPr lang="en-US" sz="2800" dirty="0">
                <a:latin typeface="Times New Roman" panose="02020603050405020304" pitchFamily="18" charset="0"/>
                <a:cs typeface="Times New Roman" panose="02020603050405020304" pitchFamily="18" charset="0"/>
              </a:rPr>
              <a:t>obtaining real-time stock prices from the New York Stock Exchange was a slow and inefficient process. "Runners" were tasked with physically carrying the latest prices from the exchange floor to brokers and investors. This often led to delays and inaccuracies. </a:t>
            </a:r>
          </a:p>
        </p:txBody>
      </p:sp>
      <p:sp>
        <p:nvSpPr>
          <p:cNvPr id="18" name="Rectangle 17">
            <a:extLst>
              <a:ext uri="{FF2B5EF4-FFF2-40B4-BE49-F238E27FC236}">
                <a16:creationId xmlns:a16="http://schemas.microsoft.com/office/drawing/2014/main" id="{0096C806-DF3B-41CC-8016-720068CE1A2D}"/>
              </a:ext>
            </a:extLst>
          </p:cNvPr>
          <p:cNvSpPr/>
          <p:nvPr/>
        </p:nvSpPr>
        <p:spPr>
          <a:xfrm>
            <a:off x="504739" y="4552281"/>
            <a:ext cx="8046721" cy="192561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lumMod val="50000"/>
                  </a:schemeClr>
                </a:solidFill>
                <a:latin typeface="Times New Roman" panose="02020603050405020304" pitchFamily="18" charset="0"/>
                <a:cs typeface="Times New Roman" panose="02020603050405020304" pitchFamily="18" charset="0"/>
              </a:rPr>
              <a:t>Work with your partner and try to think of a solution to deliver the information from the stock exchange to the investors directly to save time.</a:t>
            </a:r>
          </a:p>
        </p:txBody>
      </p:sp>
    </p:spTree>
    <p:extLst>
      <p:ext uri="{BB962C8B-B14F-4D97-AF65-F5344CB8AC3E}">
        <p14:creationId xmlns:p14="http://schemas.microsoft.com/office/powerpoint/2010/main" val="134307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p:cNvSpPr txBox="1"/>
          <p:nvPr/>
        </p:nvSpPr>
        <p:spPr>
          <a:xfrm>
            <a:off x="381000" y="1268095"/>
            <a:ext cx="3215640"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tx1"/>
                </a:solidFill>
                <a:effectLst>
                  <a:outerShdw blurRad="38100" dist="19050" dir="2700000" algn="tl" rotWithShape="0">
                    <a:schemeClr val="dk1">
                      <a:alpha val="40000"/>
                    </a:schemeClr>
                  </a:outerShdw>
                </a:effectLst>
              </a:rPr>
              <a:t>FORMATIVE ASSESSMENT: </a:t>
            </a:r>
          </a:p>
        </p:txBody>
      </p:sp>
      <p:sp>
        <p:nvSpPr>
          <p:cNvPr id="6" name="Text Box 5"/>
          <p:cNvSpPr txBox="1"/>
          <p:nvPr/>
        </p:nvSpPr>
        <p:spPr>
          <a:xfrm flipV="1">
            <a:off x="607060" y="2922270"/>
            <a:ext cx="9610725" cy="106680"/>
          </a:xfrm>
          <a:prstGeom prst="rect">
            <a:avLst/>
          </a:prstGeom>
          <a:noFill/>
        </p:spPr>
        <p:txBody>
          <a:bodyPr wrap="square" rtlCol="0" anchor="t">
            <a:noAutofit/>
          </a:bodyPr>
          <a:lstStyle/>
          <a:p>
            <a:endParaRPr lang="en-US" sz="4000" dirty="0">
              <a:gradFill>
                <a:gsLst>
                  <a:gs pos="0">
                    <a:srgbClr val="012D86"/>
                  </a:gs>
                  <a:gs pos="100000">
                    <a:srgbClr val="0E2557"/>
                  </a:gs>
                </a:gsLst>
                <a:lin scaled="0"/>
              </a:gradFill>
              <a:sym typeface="+mn-ea"/>
            </a:endParaRPr>
          </a:p>
        </p:txBody>
      </p:sp>
      <p:sp>
        <p:nvSpPr>
          <p:cNvPr id="5" name="Text Box 4"/>
          <p:cNvSpPr txBox="1"/>
          <p:nvPr/>
        </p:nvSpPr>
        <p:spPr>
          <a:xfrm>
            <a:off x="389572" y="2167956"/>
            <a:ext cx="9887585" cy="76200"/>
          </a:xfrm>
          <a:prstGeom prst="rect">
            <a:avLst/>
          </a:prstGeom>
          <a:noFill/>
        </p:spPr>
        <p:txBody>
          <a:bodyPr wrap="square" rtlCol="0">
            <a:noAutofit/>
          </a:bodyPr>
          <a:lstStyle/>
          <a:p>
            <a:br>
              <a:rPr lang="en-US" sz="2800" b="1" dirty="0">
                <a:solidFill>
                  <a:schemeClr val="accent5"/>
                </a:solidFill>
              </a:rPr>
            </a:br>
            <a:br>
              <a:rPr lang="en-US" sz="2800" b="1" dirty="0"/>
            </a:br>
            <a:endParaRPr lang="en-US" sz="2800" b="1" dirty="0"/>
          </a:p>
        </p:txBody>
      </p:sp>
      <p:sp>
        <p:nvSpPr>
          <p:cNvPr id="17" name="Title 1">
            <a:extLst>
              <a:ext uri="{FF2B5EF4-FFF2-40B4-BE49-F238E27FC236}">
                <a16:creationId xmlns:a16="http://schemas.microsoft.com/office/drawing/2014/main" id="{533B730A-7D8E-4D64-B21D-18F729C1CCEC}"/>
              </a:ext>
            </a:extLst>
          </p:cNvPr>
          <p:cNvSpPr txBox="1">
            <a:spLocks/>
          </p:cNvSpPr>
          <p:nvPr/>
        </p:nvSpPr>
        <p:spPr>
          <a:xfrm>
            <a:off x="504739" y="2021508"/>
            <a:ext cx="8430775" cy="43313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4362599B-D47E-4E65-BEF8-AED008D25436}"/>
              </a:ext>
            </a:extLst>
          </p:cNvPr>
          <p:cNvSpPr/>
          <p:nvPr/>
        </p:nvSpPr>
        <p:spPr>
          <a:xfrm>
            <a:off x="1172205" y="1916993"/>
            <a:ext cx="4946074" cy="14547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lumMod val="10000"/>
                  </a:schemeClr>
                </a:solidFill>
                <a:latin typeface="Times New Roman" panose="02020603050405020304" pitchFamily="18" charset="0"/>
                <a:cs typeface="Times New Roman" panose="02020603050405020304" pitchFamily="18" charset="0"/>
              </a:rPr>
              <a:t>Alexander Graham Bell</a:t>
            </a:r>
          </a:p>
        </p:txBody>
      </p:sp>
      <p:pic>
        <p:nvPicPr>
          <p:cNvPr id="20" name="Picture 19">
            <a:extLst>
              <a:ext uri="{FF2B5EF4-FFF2-40B4-BE49-F238E27FC236}">
                <a16:creationId xmlns:a16="http://schemas.microsoft.com/office/drawing/2014/main" id="{94BC65E8-A7C0-437A-9A77-A6F0BFBE9965}"/>
              </a:ext>
            </a:extLst>
          </p:cNvPr>
          <p:cNvPicPr>
            <a:picLocks noChangeAspect="1"/>
          </p:cNvPicPr>
          <p:nvPr/>
        </p:nvPicPr>
        <p:blipFill>
          <a:blip r:embed="rId4"/>
          <a:stretch>
            <a:fillRect/>
          </a:stretch>
        </p:blipFill>
        <p:spPr>
          <a:xfrm>
            <a:off x="6502743" y="1807455"/>
            <a:ext cx="2432771" cy="3037938"/>
          </a:xfrm>
          <a:prstGeom prst="rect">
            <a:avLst/>
          </a:prstGeom>
          <a:solidFill>
            <a:schemeClr val="accent2"/>
          </a:solidFill>
        </p:spPr>
      </p:pic>
      <p:pic>
        <p:nvPicPr>
          <p:cNvPr id="24" name="Picture 23">
            <a:extLst>
              <a:ext uri="{FF2B5EF4-FFF2-40B4-BE49-F238E27FC236}">
                <a16:creationId xmlns:a16="http://schemas.microsoft.com/office/drawing/2014/main" id="{80A42A9A-1BA2-4369-B35B-0AB56FBA626D}"/>
              </a:ext>
            </a:extLst>
          </p:cNvPr>
          <p:cNvPicPr>
            <a:picLocks noChangeAspect="1"/>
          </p:cNvPicPr>
          <p:nvPr/>
        </p:nvPicPr>
        <p:blipFill>
          <a:blip r:embed="rId5"/>
          <a:stretch>
            <a:fillRect/>
          </a:stretch>
        </p:blipFill>
        <p:spPr>
          <a:xfrm>
            <a:off x="3127429" y="3582950"/>
            <a:ext cx="2990850" cy="1533525"/>
          </a:xfrm>
          <a:prstGeom prst="rect">
            <a:avLst/>
          </a:prstGeom>
          <a:solidFill>
            <a:schemeClr val="accent2"/>
          </a:solidFill>
        </p:spPr>
      </p:pic>
      <p:sp>
        <p:nvSpPr>
          <p:cNvPr id="25" name="Rectangle 24">
            <a:extLst>
              <a:ext uri="{FF2B5EF4-FFF2-40B4-BE49-F238E27FC236}">
                <a16:creationId xmlns:a16="http://schemas.microsoft.com/office/drawing/2014/main" id="{8E783CBF-9338-477B-BA37-4E052038E835}"/>
              </a:ext>
            </a:extLst>
          </p:cNvPr>
          <p:cNvSpPr/>
          <p:nvPr/>
        </p:nvSpPr>
        <p:spPr>
          <a:xfrm>
            <a:off x="715006" y="5327705"/>
            <a:ext cx="8011391" cy="94308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lumMod val="10000"/>
                  </a:schemeClr>
                </a:solidFill>
              </a:rPr>
              <a:t>What is Edison’s contribution  to Alexander Graham Bell’s invention?</a:t>
            </a:r>
          </a:p>
        </p:txBody>
      </p:sp>
    </p:spTree>
    <p:extLst>
      <p:ext uri="{BB962C8B-B14F-4D97-AF65-F5344CB8AC3E}">
        <p14:creationId xmlns:p14="http://schemas.microsoft.com/office/powerpoint/2010/main" val="243948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3:00 minutes</a:t>
              </a:r>
            </a:p>
          </p:txBody>
        </p:sp>
      </p:grpSp>
      <p:sp>
        <p:nvSpPr>
          <p:cNvPr id="25" name="TextBox 24"/>
          <p:cNvSpPr txBox="1"/>
          <p:nvPr/>
        </p:nvSpPr>
        <p:spPr>
          <a:xfrm>
            <a:off x="995210" y="1969909"/>
            <a:ext cx="9994900" cy="5132705"/>
          </a:xfrm>
          <a:prstGeom prst="rect">
            <a:avLst/>
          </a:prstGeom>
          <a:noFill/>
        </p:spPr>
        <p:txBody>
          <a:bodyPr wrap="square" rtlCol="1">
            <a:noAutofit/>
          </a:bodyPr>
          <a:lstStyle/>
          <a:p>
            <a:r>
              <a:rPr lang="en-US" sz="3200" dirty="0">
                <a:highlight>
                  <a:srgbClr val="FFFF00"/>
                </a:highlight>
              </a:rPr>
              <a:t>Which invention was more successful?</a:t>
            </a:r>
          </a:p>
          <a:p>
            <a:r>
              <a:rPr lang="en-US" sz="3200" dirty="0"/>
              <a:t>A) Stock ticker</a:t>
            </a:r>
            <a:br>
              <a:rPr lang="en-US" sz="3200" dirty="0"/>
            </a:br>
            <a:r>
              <a:rPr lang="en-US" sz="3200" dirty="0"/>
              <a:t>B) Electrical vote recorder</a:t>
            </a:r>
            <a:br>
              <a:rPr lang="en-US" sz="3200" dirty="0"/>
            </a:br>
            <a:endParaRPr lang="en-US" sz="3200" dirty="0"/>
          </a:p>
        </p:txBody>
      </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630" y="1298575"/>
            <a:ext cx="2707005"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r>
              <a:rPr lang="en-US" sz="2000" b="1" dirty="0"/>
              <a:t> </a:t>
            </a:r>
          </a:p>
        </p:txBody>
      </p:sp>
      <p:pic>
        <p:nvPicPr>
          <p:cNvPr id="1026" name="Picture 2" descr="Universal Ir Remote PNG Transparent ...">
            <a:extLst>
              <a:ext uri="{FF2B5EF4-FFF2-40B4-BE49-F238E27FC236}">
                <a16:creationId xmlns:a16="http://schemas.microsoft.com/office/drawing/2014/main" id="{FB382ED0-DA90-48CD-ACA2-A9E15EE75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9452" y="262999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56720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3:00 minutes</a:t>
              </a:r>
            </a:p>
          </p:txBody>
        </p:sp>
      </p:grpSp>
      <p:sp>
        <p:nvSpPr>
          <p:cNvPr id="25" name="TextBox 24"/>
          <p:cNvSpPr txBox="1"/>
          <p:nvPr/>
        </p:nvSpPr>
        <p:spPr>
          <a:xfrm>
            <a:off x="995210" y="1969909"/>
            <a:ext cx="9994900" cy="5132705"/>
          </a:xfrm>
          <a:prstGeom prst="rect">
            <a:avLst/>
          </a:prstGeom>
          <a:noFill/>
        </p:spPr>
        <p:txBody>
          <a:bodyPr wrap="square" rtlCol="1">
            <a:noAutofit/>
          </a:bodyPr>
          <a:lstStyle/>
          <a:p>
            <a:r>
              <a:rPr lang="en-US" sz="3200" dirty="0">
                <a:highlight>
                  <a:srgbClr val="FFFF00"/>
                </a:highlight>
              </a:rPr>
              <a:t>The kinetophone combines?</a:t>
            </a:r>
          </a:p>
          <a:p>
            <a:r>
              <a:rPr lang="en-US" sz="3200" dirty="0"/>
              <a:t>A) Light and sound</a:t>
            </a:r>
            <a:br>
              <a:rPr lang="en-US" sz="3200" dirty="0"/>
            </a:br>
            <a:r>
              <a:rPr lang="en-US" sz="3200" dirty="0"/>
              <a:t>B) Film and sound</a:t>
            </a:r>
            <a:br>
              <a:rPr lang="en-US" sz="3200" dirty="0"/>
            </a:br>
            <a:endParaRPr lang="en-US" sz="3200" dirty="0"/>
          </a:p>
        </p:txBody>
      </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630" y="1298575"/>
            <a:ext cx="2707005"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r>
              <a:rPr lang="en-US" sz="2000" b="1" dirty="0"/>
              <a:t> </a:t>
            </a:r>
          </a:p>
        </p:txBody>
      </p:sp>
      <p:pic>
        <p:nvPicPr>
          <p:cNvPr id="1026" name="Picture 2" descr="Universal Ir Remote PNG Transparent ...">
            <a:extLst>
              <a:ext uri="{FF2B5EF4-FFF2-40B4-BE49-F238E27FC236}">
                <a16:creationId xmlns:a16="http://schemas.microsoft.com/office/drawing/2014/main" id="{FB382ED0-DA90-48CD-ACA2-A9E15EE75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9452" y="262999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39335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B31EDFE0-3B00-40DC-9C97-217F4B6AEDF5}"/>
              </a:ext>
            </a:extLst>
          </p:cNvPr>
          <p:cNvSpPr/>
          <p:nvPr/>
        </p:nvSpPr>
        <p:spPr>
          <a:xfrm>
            <a:off x="895269" y="902272"/>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 name="TextBox 2">
            <a:extLst>
              <a:ext uri="{FF2B5EF4-FFF2-40B4-BE49-F238E27FC236}">
                <a16:creationId xmlns:a16="http://schemas.microsoft.com/office/drawing/2014/main" id="{4B274373-7D13-4924-A228-614CCE543429}"/>
              </a:ext>
            </a:extLst>
          </p:cNvPr>
          <p:cNvSpPr txBox="1"/>
          <p:nvPr/>
        </p:nvSpPr>
        <p:spPr>
          <a:xfrm>
            <a:off x="1267326" y="1740568"/>
            <a:ext cx="7499685" cy="3416320"/>
          </a:xfrm>
          <a:prstGeom prst="rect">
            <a:avLst/>
          </a:prstGeom>
          <a:noFill/>
        </p:spPr>
        <p:txBody>
          <a:bodyPr wrap="square" rtlCol="0">
            <a:spAutoFit/>
          </a:bodyPr>
          <a:lstStyle/>
          <a:p>
            <a:r>
              <a:rPr lang="en-US" sz="5400" dirty="0"/>
              <a:t>Edison worked hard from a young age. What is something you have worked hard on ?</a:t>
            </a:r>
          </a:p>
        </p:txBody>
      </p:sp>
      <p:pic>
        <p:nvPicPr>
          <p:cNvPr id="2050" name="Picture 2" descr="Buzz Me In: Remote Learning Buzzers and ...">
            <a:extLst>
              <a:ext uri="{FF2B5EF4-FFF2-40B4-BE49-F238E27FC236}">
                <a16:creationId xmlns:a16="http://schemas.microsoft.com/office/drawing/2014/main" id="{333E944F-5B93-49FB-BD54-CA511652E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398" y="3244334"/>
            <a:ext cx="3028950" cy="1514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3C78F4-E7D0-4A33-A0CE-CAAD83E4B9A4}"/>
              </a:ext>
            </a:extLst>
          </p:cNvPr>
          <p:cNvSpPr txBox="1"/>
          <p:nvPr/>
        </p:nvSpPr>
        <p:spPr>
          <a:xfrm>
            <a:off x="3048000" y="3244334"/>
            <a:ext cx="6096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1487674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9" name="Picture 8" descr="mustafa"/>
          <p:cNvPicPr>
            <a:picLocks noChangeAspect="1"/>
          </p:cNvPicPr>
          <p:nvPr/>
        </p:nvPicPr>
        <p:blipFill>
          <a:blip r:embed="rId4"/>
          <a:stretch>
            <a:fillRect/>
          </a:stretch>
        </p:blipFill>
        <p:spPr>
          <a:xfrm>
            <a:off x="3696335" y="1195070"/>
            <a:ext cx="5330190" cy="4098290"/>
          </a:xfrm>
          <a:prstGeom prst="rect">
            <a:avLst/>
          </a:prstGeom>
        </p:spPr>
      </p:pic>
      <p:sp>
        <p:nvSpPr>
          <p:cNvPr id="11" name="Text Box 10"/>
          <p:cNvSpPr txBox="1"/>
          <p:nvPr/>
        </p:nvSpPr>
        <p:spPr>
          <a:xfrm>
            <a:off x="2588260" y="5365750"/>
            <a:ext cx="7922260" cy="645160"/>
          </a:xfrm>
          <a:prstGeom prst="rect">
            <a:avLst/>
          </a:prstGeom>
          <a:noFill/>
        </p:spPr>
        <p:txBody>
          <a:bodyPr wrap="square" rtlCol="0" anchor="t">
            <a:spAutoFit/>
          </a:bodyPr>
          <a:lstStyle/>
          <a:p>
            <a:r>
              <a:rPr lang="en-US" altLang="en-US" dirty="0">
                <a:hlinkClick r:id="rId5"/>
              </a:rPr>
              <a:t>https://wayground.com/admin/quiz/68ad82c2458a9e3404810b34?source=live_dash_game_complete&amp;gameType=live&amp;players=0</a:t>
            </a:r>
            <a:endParaRPr lang="en-US" dirty="0"/>
          </a:p>
        </p:txBody>
      </p:sp>
      <p:grpSp>
        <p:nvGrpSpPr>
          <p:cNvPr id="15" name="Group 14"/>
          <p:cNvGrpSpPr/>
          <p:nvPr/>
        </p:nvGrpSpPr>
        <p:grpSpPr>
          <a:xfrm>
            <a:off x="9823781" y="1323656"/>
            <a:ext cx="1261271" cy="716434"/>
            <a:chOff x="7446246" y="205862"/>
            <a:chExt cx="1544854" cy="691058"/>
          </a:xfrm>
        </p:grpSpPr>
        <p:sp>
          <p:nvSpPr>
            <p:cNvPr id="17"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Parlor Kinetoscope |">
            <a:extLst>
              <a:ext uri="{FF2B5EF4-FFF2-40B4-BE49-F238E27FC236}">
                <a16:creationId xmlns:a16="http://schemas.microsoft.com/office/drawing/2014/main" id="{49CC3A60-AF13-40F5-87FA-718B2FDB0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867" y="80211"/>
            <a:ext cx="58467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netophone, 1895 Art Print by Science ...">
            <a:extLst>
              <a:ext uri="{FF2B5EF4-FFF2-40B4-BE49-F238E27FC236}">
                <a16:creationId xmlns:a16="http://schemas.microsoft.com/office/drawing/2014/main" id="{9EC957C0-D5D9-4006-B414-AA89F6D08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7759" y="1269517"/>
            <a:ext cx="3522746" cy="4721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270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LESSON:3</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UNIT:2</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630" y="1298575"/>
            <a:ext cx="2853055"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r>
              <a:rPr lang="en-US" sz="2000" b="1" dirty="0"/>
              <a:t> </a:t>
            </a:r>
          </a:p>
        </p:txBody>
      </p:sp>
      <p:sp>
        <p:nvSpPr>
          <p:cNvPr id="3" name="TextBox 24"/>
          <p:cNvSpPr txBox="1"/>
          <p:nvPr/>
        </p:nvSpPr>
        <p:spPr>
          <a:xfrm>
            <a:off x="595630" y="1995170"/>
            <a:ext cx="10520680" cy="76200"/>
          </a:xfrm>
          <a:prstGeom prst="rect">
            <a:avLst/>
          </a:prstGeom>
          <a:noFill/>
        </p:spPr>
        <p:txBody>
          <a:bodyPr wrap="square" rtlCol="1">
            <a:noAutofit/>
          </a:bodyPr>
          <a:lstStyle/>
          <a:p>
            <a:pPr algn="l"/>
            <a:endParaRPr lang="en-US" sz="2800" b="1" dirty="0">
              <a:sym typeface="+mn-ea"/>
            </a:endParaRPr>
          </a:p>
        </p:txBody>
      </p:sp>
      <p:sp>
        <p:nvSpPr>
          <p:cNvPr id="5" name="TextBox 24"/>
          <p:cNvSpPr txBox="1"/>
          <p:nvPr/>
        </p:nvSpPr>
        <p:spPr>
          <a:xfrm rot="10800000">
            <a:off x="-575945" y="1858010"/>
            <a:ext cx="9807575" cy="76200"/>
          </a:xfrm>
          <a:prstGeom prst="rect">
            <a:avLst/>
          </a:prstGeom>
          <a:noFill/>
        </p:spPr>
        <p:txBody>
          <a:bodyPr wrap="square" rtlCol="1">
            <a:noAutofit/>
          </a:bodyPr>
          <a:lstStyle/>
          <a:p>
            <a:pPr algn="l"/>
            <a:endParaRPr lang="en-US" sz="2800" b="1" dirty="0">
              <a:sym typeface="+mn-ea"/>
            </a:endParaRPr>
          </a:p>
        </p:txBody>
      </p:sp>
      <p:sp>
        <p:nvSpPr>
          <p:cNvPr id="6" name="TextBox 24"/>
          <p:cNvSpPr txBox="1"/>
          <p:nvPr/>
        </p:nvSpPr>
        <p:spPr>
          <a:xfrm flipV="1">
            <a:off x="165100" y="1737995"/>
            <a:ext cx="10520680" cy="182245"/>
          </a:xfrm>
          <a:prstGeom prst="rect">
            <a:avLst/>
          </a:prstGeom>
          <a:noFill/>
        </p:spPr>
        <p:txBody>
          <a:bodyPr wrap="square" rtlCol="1">
            <a:noAutofit/>
          </a:bodyPr>
          <a:lstStyle/>
          <a:p>
            <a:pPr algn="l"/>
            <a:endParaRPr lang="en-US" sz="2800" b="1" dirty="0">
              <a:sym typeface="+mn-ea"/>
            </a:endParaRPr>
          </a:p>
        </p:txBody>
      </p:sp>
      <p:sp>
        <p:nvSpPr>
          <p:cNvPr id="10" name="Rectangle 9">
            <a:extLst>
              <a:ext uri="{FF2B5EF4-FFF2-40B4-BE49-F238E27FC236}">
                <a16:creationId xmlns:a16="http://schemas.microsoft.com/office/drawing/2014/main" id="{43B560CF-739F-46C1-95B9-74E46C527D08}"/>
              </a:ext>
            </a:extLst>
          </p:cNvPr>
          <p:cNvSpPr/>
          <p:nvPr/>
        </p:nvSpPr>
        <p:spPr>
          <a:xfrm>
            <a:off x="595630" y="5847198"/>
            <a:ext cx="6900323" cy="905886"/>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sz="3200" b="1" dirty="0"/>
              <a:t>Group work should be done quietly.</a:t>
            </a:r>
          </a:p>
        </p:txBody>
      </p:sp>
      <p:sp>
        <p:nvSpPr>
          <p:cNvPr id="46" name="Title 1">
            <a:extLst>
              <a:ext uri="{FF2B5EF4-FFF2-40B4-BE49-F238E27FC236}">
                <a16:creationId xmlns:a16="http://schemas.microsoft.com/office/drawing/2014/main" id="{F207C221-183C-4F2A-B552-AB7A0EA55BD1}"/>
              </a:ext>
            </a:extLst>
          </p:cNvPr>
          <p:cNvSpPr txBox="1">
            <a:spLocks/>
          </p:cNvSpPr>
          <p:nvPr/>
        </p:nvSpPr>
        <p:spPr>
          <a:xfrm>
            <a:off x="3587762" y="1442177"/>
            <a:ext cx="3675355" cy="656411"/>
          </a:xfrm>
          <a:prstGeom prst="rect">
            <a:avLst/>
          </a:prstGeom>
          <a:solidFill>
            <a:schemeClr val="bg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Differentiation </a:t>
            </a:r>
          </a:p>
        </p:txBody>
      </p:sp>
      <p:sp>
        <p:nvSpPr>
          <p:cNvPr id="47" name="Rectangle 46">
            <a:extLst>
              <a:ext uri="{FF2B5EF4-FFF2-40B4-BE49-F238E27FC236}">
                <a16:creationId xmlns:a16="http://schemas.microsoft.com/office/drawing/2014/main" id="{098DE212-B0F7-4503-8C63-EE7619FB3E73}"/>
              </a:ext>
            </a:extLst>
          </p:cNvPr>
          <p:cNvSpPr/>
          <p:nvPr/>
        </p:nvSpPr>
        <p:spPr>
          <a:xfrm>
            <a:off x="1137480" y="2293748"/>
            <a:ext cx="3844636" cy="346519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bg1">
                  <a:lumMod val="25000"/>
                </a:schemeClr>
              </a:solidFill>
              <a:latin typeface="Times New Roman" panose="02020603050405020304" pitchFamily="18" charset="0"/>
              <a:cs typeface="Times New Roman" panose="02020603050405020304" pitchFamily="18" charset="0"/>
            </a:endParaRPr>
          </a:p>
          <a:p>
            <a:pPr algn="ctr"/>
            <a:endParaRPr lang="en-US" sz="2400" b="1" dirty="0">
              <a:solidFill>
                <a:schemeClr val="bg1">
                  <a:lumMod val="25000"/>
                </a:schemeClr>
              </a:solidFill>
              <a:latin typeface="Times New Roman" panose="02020603050405020304" pitchFamily="18" charset="0"/>
              <a:cs typeface="Times New Roman" panose="02020603050405020304" pitchFamily="18" charset="0"/>
            </a:endParaRPr>
          </a:p>
          <a:p>
            <a:pPr algn="ctr"/>
            <a:endParaRPr lang="en-US" sz="2400" b="1"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48" name="Rectangle 47">
            <a:extLst>
              <a:ext uri="{FF2B5EF4-FFF2-40B4-BE49-F238E27FC236}">
                <a16:creationId xmlns:a16="http://schemas.microsoft.com/office/drawing/2014/main" id="{B3564561-FC19-4245-AB2A-375B79F37B2D}"/>
              </a:ext>
            </a:extLst>
          </p:cNvPr>
          <p:cNvSpPr/>
          <p:nvPr/>
        </p:nvSpPr>
        <p:spPr>
          <a:xfrm>
            <a:off x="5537646" y="2312641"/>
            <a:ext cx="3948546" cy="339021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50000"/>
                </a:schemeClr>
              </a:solidFill>
              <a:latin typeface="Times New Roman" panose="02020603050405020304" pitchFamily="18" charset="0"/>
              <a:cs typeface="Times New Roman" panose="02020603050405020304" pitchFamily="18" charset="0"/>
            </a:endParaRPr>
          </a:p>
          <a:p>
            <a:pPr algn="ctr"/>
            <a:endParaRPr lang="en-US" sz="2400" b="1" dirty="0">
              <a:solidFill>
                <a:schemeClr val="bg1">
                  <a:lumMod val="50000"/>
                </a:schemeClr>
              </a:solidFill>
              <a:latin typeface="Times New Roman" panose="02020603050405020304" pitchFamily="18" charset="0"/>
              <a:cs typeface="Times New Roman" panose="02020603050405020304" pitchFamily="18" charset="0"/>
            </a:endParaRPr>
          </a:p>
          <a:p>
            <a:pPr algn="ctr"/>
            <a:endParaRPr lang="en-US" sz="2400" b="1"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49" name="Rectangle 1">
            <a:extLst>
              <a:ext uri="{FF2B5EF4-FFF2-40B4-BE49-F238E27FC236}">
                <a16:creationId xmlns:a16="http://schemas.microsoft.com/office/drawing/2014/main" id="{7CEF372D-8380-4984-A270-5ADAF98F3B30}"/>
              </a:ext>
            </a:extLst>
          </p:cNvPr>
          <p:cNvSpPr>
            <a:spLocks noChangeArrowheads="1"/>
          </p:cNvSpPr>
          <p:nvPr/>
        </p:nvSpPr>
        <p:spPr bwMode="auto">
          <a:xfrm>
            <a:off x="1334454" y="3135529"/>
            <a:ext cx="3498515"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600" b="1" dirty="0">
                <a:latin typeface="Arial" panose="020B0604020202020204" pitchFamily="34" charset="0"/>
              </a:rPr>
              <a:t>W</a:t>
            </a:r>
            <a:r>
              <a:rPr kumimoji="0" lang="en-US" altLang="en-US" sz="1600" b="1" i="0" u="none" strike="noStrike" cap="none" normalizeH="0" baseline="0" dirty="0">
                <a:ln>
                  <a:noFill/>
                </a:ln>
                <a:solidFill>
                  <a:schemeClr val="tx1"/>
                </a:solidFill>
                <a:effectLst/>
                <a:latin typeface="Arial" panose="020B0604020202020204" pitchFamily="34" charset="0"/>
              </a:rPr>
              <a:t>rite a timeline</a:t>
            </a:r>
            <a:r>
              <a:rPr kumimoji="0" lang="en-US" altLang="en-US" sz="1600" b="0" i="0" u="none" strike="noStrike" cap="none" normalizeH="0" baseline="0" dirty="0">
                <a:ln>
                  <a:noFill/>
                </a:ln>
                <a:solidFill>
                  <a:schemeClr val="tx1"/>
                </a:solidFill>
                <a:effectLst/>
                <a:latin typeface="Arial" panose="020B0604020202020204" pitchFamily="34" charset="0"/>
              </a:rPr>
              <a:t> showing the major inventions Edison worked on, in the correct order.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Include at least </a:t>
            </a:r>
            <a:r>
              <a:rPr kumimoji="0" lang="en-US" altLang="en-US" sz="1600" b="1" i="0" u="none" strike="noStrike" cap="none" normalizeH="0" baseline="0" dirty="0">
                <a:ln>
                  <a:noFill/>
                </a:ln>
                <a:solidFill>
                  <a:schemeClr val="tx1"/>
                </a:solidFill>
                <a:effectLst/>
                <a:latin typeface="Arial" panose="020B0604020202020204" pitchFamily="34" charset="0"/>
              </a:rPr>
              <a:t>4 key inventions</a:t>
            </a:r>
            <a:r>
              <a:rPr kumimoji="0" lang="en-US" altLang="en-US" sz="1600" b="0" i="0" u="none" strike="noStrike" cap="none" normalizeH="0" baseline="0" dirty="0">
                <a:ln>
                  <a:noFill/>
                </a:ln>
                <a:solidFill>
                  <a:schemeClr val="tx1"/>
                </a:solidFill>
                <a:effectLst/>
                <a:latin typeface="Arial" panose="020B0604020202020204" pitchFamily="34" charset="0"/>
              </a:rPr>
              <a:t> from the passage.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For each invention, </a:t>
            </a:r>
            <a:r>
              <a:rPr kumimoji="0" lang="en-US" altLang="en-US" sz="1600" b="1" i="0" u="none" strike="noStrike" cap="none" normalizeH="0" baseline="0" dirty="0">
                <a:ln>
                  <a:noFill/>
                </a:ln>
                <a:solidFill>
                  <a:schemeClr val="tx1"/>
                </a:solidFill>
                <a:effectLst/>
                <a:latin typeface="Arial" panose="020B0604020202020204" pitchFamily="34" charset="0"/>
              </a:rPr>
              <a:t>write 1–2 sentences</a:t>
            </a:r>
            <a:r>
              <a:rPr kumimoji="0" lang="en-US" altLang="en-US" sz="1600" b="0" i="0" u="none" strike="noStrike" cap="none" normalizeH="0" baseline="0" dirty="0">
                <a:ln>
                  <a:noFill/>
                </a:ln>
                <a:solidFill>
                  <a:schemeClr val="tx1"/>
                </a:solidFill>
                <a:effectLst/>
                <a:latin typeface="Arial" panose="020B0604020202020204" pitchFamily="34" charset="0"/>
              </a:rPr>
              <a:t> explaining: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What the invention did</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How it changed life for people at the time</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443E5BC5-C77B-4687-BDE9-EBCC964B03C4}"/>
              </a:ext>
            </a:extLst>
          </p:cNvPr>
          <p:cNvSpPr/>
          <p:nvPr/>
        </p:nvSpPr>
        <p:spPr>
          <a:xfrm>
            <a:off x="1506279" y="2446377"/>
            <a:ext cx="2799906" cy="46019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Students 1 and 3</a:t>
            </a:r>
          </a:p>
        </p:txBody>
      </p:sp>
      <p:sp>
        <p:nvSpPr>
          <p:cNvPr id="50" name="Rectangle 49">
            <a:extLst>
              <a:ext uri="{FF2B5EF4-FFF2-40B4-BE49-F238E27FC236}">
                <a16:creationId xmlns:a16="http://schemas.microsoft.com/office/drawing/2014/main" id="{345D19F5-6E34-4FCB-B042-86F8914FF0AE}"/>
              </a:ext>
            </a:extLst>
          </p:cNvPr>
          <p:cNvSpPr/>
          <p:nvPr/>
        </p:nvSpPr>
        <p:spPr>
          <a:xfrm>
            <a:off x="5947974" y="2753892"/>
            <a:ext cx="2799906" cy="46019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Students 1 and 3</a:t>
            </a:r>
          </a:p>
        </p:txBody>
      </p:sp>
      <p:sp>
        <p:nvSpPr>
          <p:cNvPr id="29" name="Rectangle 1">
            <a:extLst>
              <a:ext uri="{FF2B5EF4-FFF2-40B4-BE49-F238E27FC236}">
                <a16:creationId xmlns:a16="http://schemas.microsoft.com/office/drawing/2014/main" id="{C404FAFF-2819-449D-8363-64A6CC700990}"/>
              </a:ext>
            </a:extLst>
          </p:cNvPr>
          <p:cNvSpPr>
            <a:spLocks noChangeArrowheads="1"/>
          </p:cNvSpPr>
          <p:nvPr/>
        </p:nvSpPr>
        <p:spPr bwMode="auto">
          <a:xfrm>
            <a:off x="5571793" y="3268001"/>
            <a:ext cx="365983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Match each invention</a:t>
            </a:r>
            <a:r>
              <a:rPr kumimoji="0" lang="en-US" altLang="en-US" sz="1600" b="0" i="0" u="none" strike="noStrike" cap="none" normalizeH="0" baseline="0" dirty="0">
                <a:ln>
                  <a:noFill/>
                </a:ln>
                <a:solidFill>
                  <a:schemeClr val="tx1"/>
                </a:solidFill>
                <a:effectLst/>
                <a:latin typeface="Arial" panose="020B0604020202020204" pitchFamily="34" charset="0"/>
              </a:rPr>
              <a:t> to its use: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Stock Ticker →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Telephone →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Phonograph →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Light Bulb →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tx1"/>
                </a:solidFill>
                <a:effectLst/>
                <a:latin typeface="Arial" panose="020B0604020202020204" pitchFamily="34" charset="0"/>
              </a:rPr>
              <a:t>Draw a picture</a:t>
            </a:r>
            <a:r>
              <a:rPr kumimoji="0" lang="en-US" altLang="en-US" sz="1600" b="0" i="0" u="none" strike="noStrike" cap="none" normalizeH="0" baseline="0" dirty="0">
                <a:ln>
                  <a:noFill/>
                </a:ln>
                <a:solidFill>
                  <a:schemeClr val="tx1"/>
                </a:solidFill>
                <a:effectLst/>
                <a:latin typeface="Arial" panose="020B0604020202020204" pitchFamily="34" charset="0"/>
              </a:rPr>
              <a:t> of your favorite invention from the list</a:t>
            </a:r>
            <a:r>
              <a:rPr kumimoji="0" lang="en-US" altLang="en-US" sz="1200" b="0" i="0" u="none" strike="noStrike" cap="none" normalizeH="0" baseline="0" dirty="0">
                <a:ln>
                  <a:noFill/>
                </a:ln>
                <a:solidFill>
                  <a:schemeClr val="tx1"/>
                </a:solidFill>
                <a:effectLst/>
                <a:latin typeface="Arial" panose="020B0604020202020204" pitchFamily="34" charset="0"/>
              </a:rPr>
              <a:t>.</a:t>
            </a: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6FCA5-E63E-4156-BE0C-23328DD82B8F}"/>
              </a:ext>
            </a:extLst>
          </p:cNvPr>
          <p:cNvPicPr>
            <a:picLocks noChangeAspect="1"/>
          </p:cNvPicPr>
          <p:nvPr/>
        </p:nvPicPr>
        <p:blipFill>
          <a:blip r:embed="rId2"/>
          <a:stretch>
            <a:fillRect/>
          </a:stretch>
        </p:blipFill>
        <p:spPr>
          <a:xfrm>
            <a:off x="1557337" y="838200"/>
            <a:ext cx="9077325" cy="5181600"/>
          </a:xfrm>
          <a:prstGeom prst="rect">
            <a:avLst/>
          </a:prstGeom>
        </p:spPr>
      </p:pic>
    </p:spTree>
    <p:extLst>
      <p:ext uri="{BB962C8B-B14F-4D97-AF65-F5344CB8AC3E}">
        <p14:creationId xmlns:p14="http://schemas.microsoft.com/office/powerpoint/2010/main" val="2642460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p:cNvSpPr txBox="1"/>
          <p:nvPr/>
        </p:nvSpPr>
        <p:spPr>
          <a:xfrm>
            <a:off x="381000" y="1268095"/>
            <a:ext cx="3215640" cy="89255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b="1" dirty="0">
                <a:solidFill>
                  <a:schemeClr val="tx1"/>
                </a:solidFill>
                <a:effectLst>
                  <a:outerShdw blurRad="38100" dist="19050" dir="2700000" algn="tl" rotWithShape="0">
                    <a:schemeClr val="dk1">
                      <a:alpha val="40000"/>
                    </a:schemeClr>
                  </a:outerShdw>
                </a:effectLst>
              </a:rPr>
              <a:t>Differentiation</a:t>
            </a:r>
            <a:r>
              <a:rPr lang="en-US" sz="2000" b="1" dirty="0">
                <a:solidFill>
                  <a:schemeClr val="tx1"/>
                </a:solidFill>
                <a:effectLst>
                  <a:outerShdw blurRad="38100" dist="19050" dir="2700000" algn="tl" rotWithShape="0">
                    <a:schemeClr val="dk1">
                      <a:alpha val="40000"/>
                    </a:schemeClr>
                  </a:outerShdw>
                </a:effectLst>
              </a:rPr>
              <a:t> </a:t>
            </a:r>
          </a:p>
          <a:p>
            <a:endParaRPr lang="en-US" sz="2000" b="1" dirty="0">
              <a:solidFill>
                <a:schemeClr val="tx1"/>
              </a:solidFill>
              <a:effectLst>
                <a:outerShdw blurRad="38100" dist="19050" dir="2700000" algn="tl" rotWithShape="0">
                  <a:schemeClr val="dk1">
                    <a:alpha val="40000"/>
                  </a:schemeClr>
                </a:outerShdw>
              </a:effectLst>
            </a:endParaRPr>
          </a:p>
        </p:txBody>
      </p:sp>
      <p:sp>
        <p:nvSpPr>
          <p:cNvPr id="6" name="Text Box 5"/>
          <p:cNvSpPr txBox="1"/>
          <p:nvPr/>
        </p:nvSpPr>
        <p:spPr>
          <a:xfrm flipV="1">
            <a:off x="607060" y="2922270"/>
            <a:ext cx="9610725" cy="106680"/>
          </a:xfrm>
          <a:prstGeom prst="rect">
            <a:avLst/>
          </a:prstGeom>
          <a:noFill/>
        </p:spPr>
        <p:txBody>
          <a:bodyPr wrap="square" rtlCol="0" anchor="t">
            <a:noAutofit/>
          </a:bodyPr>
          <a:lstStyle/>
          <a:p>
            <a:endParaRPr lang="en-US" sz="4000" dirty="0">
              <a:gradFill>
                <a:gsLst>
                  <a:gs pos="0">
                    <a:srgbClr val="012D86"/>
                  </a:gs>
                  <a:gs pos="100000">
                    <a:srgbClr val="0E2557"/>
                  </a:gs>
                </a:gsLst>
                <a:lin scaled="0"/>
              </a:gradFill>
              <a:sym typeface="+mn-ea"/>
            </a:endParaRPr>
          </a:p>
        </p:txBody>
      </p:sp>
      <p:sp>
        <p:nvSpPr>
          <p:cNvPr id="2" name="Rectangle 1">
            <a:extLst>
              <a:ext uri="{FF2B5EF4-FFF2-40B4-BE49-F238E27FC236}">
                <a16:creationId xmlns:a16="http://schemas.microsoft.com/office/drawing/2014/main" id="{761879C3-1DBC-4D7C-A7A7-4856E83AEF56}"/>
              </a:ext>
            </a:extLst>
          </p:cNvPr>
          <p:cNvSpPr>
            <a:spLocks noChangeArrowheads="1"/>
          </p:cNvSpPr>
          <p:nvPr/>
        </p:nvSpPr>
        <p:spPr bwMode="auto">
          <a:xfrm>
            <a:off x="420489" y="2241444"/>
            <a:ext cx="941796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solidFill>
                  <a:schemeClr val="tx1"/>
                </a:solidFill>
                <a:effectLst/>
                <a:highlight>
                  <a:srgbClr val="FFFF00"/>
                </a:highlight>
                <a:latin typeface="Arial" panose="020B0604020202020204" pitchFamily="34" charset="0"/>
              </a:rPr>
              <a:t>1. Student 2</a:t>
            </a:r>
          </a:p>
          <a:p>
            <a:pPr marL="0" marR="0" lvl="0" indent="0" algn="l"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solidFill>
                  <a:schemeClr val="tx1"/>
                </a:solidFill>
                <a:effectLst/>
                <a:latin typeface="Arial" panose="020B0604020202020204" pitchFamily="34" charset="0"/>
              </a:rPr>
              <a:t> What did Edison do before he had actually finished inventing the electric light? </a:t>
            </a:r>
            <a:br>
              <a:rPr kumimoji="0" lang="en-US" altLang="en-US" b="0" i="0" u="none" strike="noStrike" cap="none" normalizeH="0" baseline="0" dirty="0">
                <a:ln>
                  <a:noFill/>
                </a:ln>
                <a:solidFill>
                  <a:schemeClr val="tx1"/>
                </a:solidFill>
                <a:effectLst/>
                <a:latin typeface="Arial" panose="020B0604020202020204" pitchFamily="34" charset="0"/>
              </a:rPr>
            </a:br>
            <a:br>
              <a:rPr kumimoji="0" lang="en-US" altLang="en-US" b="0" i="0" u="none" strike="noStrike" cap="none" normalizeH="0" baseline="0" dirty="0">
                <a:ln>
                  <a:noFill/>
                </a:ln>
                <a:solidFill>
                  <a:schemeClr val="tx1"/>
                </a:solidFill>
                <a:effectLst/>
                <a:latin typeface="Arial" panose="020B0604020202020204" pitchFamily="34" charset="0"/>
              </a:rPr>
            </a:br>
            <a:r>
              <a:rPr lang="en-US" altLang="en-US" dirty="0">
                <a:highlight>
                  <a:srgbClr val="FFFF00"/>
                </a:highlight>
                <a:latin typeface="Arial" panose="020B0604020202020204" pitchFamily="34" charset="0"/>
              </a:rPr>
              <a:t>Student 4 </a:t>
            </a:r>
            <a:endParaRPr kumimoji="0" lang="en-US" altLang="en-US"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solidFill>
                  <a:schemeClr val="tx1"/>
                </a:solidFill>
                <a:effectLst/>
                <a:latin typeface="Arial" panose="020B0604020202020204" pitchFamily="34" charset="0"/>
              </a:rPr>
              <a:t>2. What was the most difficult part of inventing the electric light bulb?</a:t>
            </a:r>
            <a:br>
              <a:rPr kumimoji="0" lang="en-US" altLang="en-US" b="0" i="0" u="none" strike="noStrike" cap="none" normalizeH="0" baseline="0" dirty="0">
                <a:ln>
                  <a:noFill/>
                </a:ln>
                <a:solidFill>
                  <a:schemeClr val="tx1"/>
                </a:solidFill>
                <a:effectLst/>
                <a:latin typeface="Arial" panose="020B0604020202020204" pitchFamily="34" charset="0"/>
              </a:rPr>
            </a:br>
            <a:endParaRPr kumimoji="0" lang="en-US" altLang="en-US"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pPr>
            <a:r>
              <a:rPr lang="en-US" altLang="en-US" dirty="0">
                <a:highlight>
                  <a:srgbClr val="FFFF00"/>
                </a:highlight>
                <a:latin typeface="Arial" panose="020B0604020202020204" pitchFamily="34" charset="0"/>
              </a:rPr>
              <a:t>Student 1 </a:t>
            </a:r>
            <a:endParaRPr kumimoji="0" lang="en-US" altLang="en-US"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b="1" i="0" u="none" strike="noStrike" cap="none" normalizeH="0" baseline="0" dirty="0">
                <a:ln>
                  <a:noFill/>
                </a:ln>
                <a:solidFill>
                  <a:schemeClr val="tx1"/>
                </a:solidFill>
                <a:effectLst/>
                <a:latin typeface="Arial" panose="020B0604020202020204" pitchFamily="34" charset="0"/>
              </a:rPr>
              <a:t>3. What material did Edison and his team finally use for the element inside the bulb?</a:t>
            </a:r>
            <a:br>
              <a:rPr kumimoji="0" lang="en-US" altLang="en-US" b="0" i="0" u="none" strike="noStrike" cap="none" normalizeH="0" baseline="0" dirty="0">
                <a:ln>
                  <a:noFill/>
                </a:ln>
                <a:solidFill>
                  <a:schemeClr val="tx1"/>
                </a:solidFill>
                <a:effectLst/>
                <a:latin typeface="Arial" panose="020B0604020202020204" pitchFamily="34" charset="0"/>
              </a:rPr>
            </a:br>
            <a:endParaRPr kumimoji="0" lang="en-US" altLang="en-US"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pPr>
            <a:r>
              <a:rPr lang="en-US" altLang="en-US" dirty="0">
                <a:highlight>
                  <a:srgbClr val="FFFF00"/>
                </a:highlight>
                <a:latin typeface="Arial" panose="020B0604020202020204" pitchFamily="34" charset="0"/>
              </a:rPr>
              <a:t>Student 3  critical thinking </a:t>
            </a:r>
            <a:endParaRPr kumimoji="0" lang="en-US" altLang="en-US" b="0" i="0" u="none" strike="noStrike" cap="none" normalizeH="0" baseline="0" dirty="0">
              <a:ln>
                <a:noFill/>
              </a:ln>
              <a:solidFill>
                <a:schemeClr val="tx1"/>
              </a:solidFill>
              <a:effectLst/>
              <a:highlight>
                <a:srgbClr val="FFFF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br>
              <a:rPr kumimoji="0" lang="en-US" altLang="en-US" b="0" i="0" u="none" strike="noStrike" cap="none" normalizeH="0" baseline="0" dirty="0">
                <a:ln>
                  <a:noFill/>
                </a:ln>
                <a:solidFill>
                  <a:schemeClr val="tx1"/>
                </a:solidFill>
                <a:effectLst/>
                <a:latin typeface="Arial" panose="020B0604020202020204" pitchFamily="34" charset="0"/>
              </a:rPr>
            </a:b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7EC4C231-DCAC-4037-88D9-DEDFAEE33CE4}"/>
              </a:ext>
            </a:extLst>
          </p:cNvPr>
          <p:cNvSpPr/>
          <p:nvPr/>
        </p:nvSpPr>
        <p:spPr>
          <a:xfrm>
            <a:off x="468880" y="5128285"/>
            <a:ext cx="10009490" cy="707886"/>
          </a:xfrm>
          <a:prstGeom prst="rect">
            <a:avLst/>
          </a:prstGeom>
        </p:spPr>
        <p:txBody>
          <a:bodyPr wrap="square">
            <a:spAutoFit/>
          </a:bodyPr>
          <a:lstStyle/>
          <a:p>
            <a:r>
              <a:rPr lang="en-US" sz="2000" b="1" dirty="0"/>
              <a:t>4. Why do you think Edison made the announcement about his invention before it was finished? Was it a smart move? Why or why not?</a:t>
            </a:r>
          </a:p>
        </p:txBody>
      </p:sp>
      <p:pic>
        <p:nvPicPr>
          <p:cNvPr id="2050" name="Picture 2" descr="Spotlight Classrooms: Kagan 101: Round ...">
            <a:extLst>
              <a:ext uri="{FF2B5EF4-FFF2-40B4-BE49-F238E27FC236}">
                <a16:creationId xmlns:a16="http://schemas.microsoft.com/office/drawing/2014/main" id="{E58ED599-F852-4A24-98AF-FA8710553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4767" y="1141119"/>
            <a:ext cx="1762125"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962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C2ECC-0726-4D57-AB0C-5594F2787B40}"/>
              </a:ext>
            </a:extLst>
          </p:cNvPr>
          <p:cNvPicPr>
            <a:picLocks noChangeAspect="1"/>
          </p:cNvPicPr>
          <p:nvPr/>
        </p:nvPicPr>
        <p:blipFill>
          <a:blip r:embed="rId4"/>
          <a:stretch>
            <a:fillRect/>
          </a:stretch>
        </p:blipFill>
        <p:spPr>
          <a:xfrm>
            <a:off x="811373" y="240632"/>
            <a:ext cx="8718390" cy="5260055"/>
          </a:xfrm>
          <a:prstGeom prst="rect">
            <a:avLst/>
          </a:prstGeom>
        </p:spPr>
      </p:pic>
      <p:pic>
        <p:nvPicPr>
          <p:cNvPr id="4" name="KS_LD_AUD_U01_p054">
            <a:hlinkClick r:id="" action="ppaction://media"/>
            <a:extLst>
              <a:ext uri="{FF2B5EF4-FFF2-40B4-BE49-F238E27FC236}">
                <a16:creationId xmlns:a16="http://schemas.microsoft.com/office/drawing/2014/main" id="{A9175D0F-7292-488E-8151-1BFED86102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9314" y="1849071"/>
            <a:ext cx="487363" cy="487363"/>
          </a:xfrm>
          <a:prstGeom prst="rect">
            <a:avLst/>
          </a:prstGeom>
        </p:spPr>
      </p:pic>
    </p:spTree>
    <p:extLst>
      <p:ext uri="{BB962C8B-B14F-4D97-AF65-F5344CB8AC3E}">
        <p14:creationId xmlns:p14="http://schemas.microsoft.com/office/powerpoint/2010/main" val="81987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630" y="1298575"/>
            <a:ext cx="2853055"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t>ANSWERS</a:t>
            </a:r>
          </a:p>
        </p:txBody>
      </p:sp>
      <p:sp>
        <p:nvSpPr>
          <p:cNvPr id="3" name="Rectangle 39"/>
          <p:cNvSpPr/>
          <p:nvPr/>
        </p:nvSpPr>
        <p:spPr>
          <a:xfrm>
            <a:off x="381000" y="1289050"/>
            <a:ext cx="10304780" cy="525335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F5F16F-6F31-41DD-A3D1-8AE4D3E94781}"/>
              </a:ext>
            </a:extLst>
          </p:cNvPr>
          <p:cNvSpPr/>
          <p:nvPr/>
        </p:nvSpPr>
        <p:spPr>
          <a:xfrm>
            <a:off x="574158" y="1946412"/>
            <a:ext cx="7408763" cy="67301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solidFill>
                  <a:schemeClr val="tx1"/>
                </a:solidFill>
                <a:latin typeface="Arial" panose="020B0604020202020204" pitchFamily="34" charset="0"/>
              </a:rPr>
              <a:t>He announced it to the New York newspapers and told the public it was ready before it actually was</a:t>
            </a:r>
            <a:endParaRPr lang="en-US" b="1" dirty="0">
              <a:solidFill>
                <a:schemeClr val="tx1"/>
              </a:solidFill>
            </a:endParaRPr>
          </a:p>
        </p:txBody>
      </p:sp>
      <p:sp>
        <p:nvSpPr>
          <p:cNvPr id="18" name="Rectangle 17">
            <a:extLst>
              <a:ext uri="{FF2B5EF4-FFF2-40B4-BE49-F238E27FC236}">
                <a16:creationId xmlns:a16="http://schemas.microsoft.com/office/drawing/2014/main" id="{5D17B0EF-6618-4622-93A0-2BB1BC9ADDDF}"/>
              </a:ext>
            </a:extLst>
          </p:cNvPr>
          <p:cNvSpPr/>
          <p:nvPr/>
        </p:nvSpPr>
        <p:spPr>
          <a:xfrm>
            <a:off x="574158" y="3542641"/>
            <a:ext cx="7408763" cy="64313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dirty="0">
                <a:solidFill>
                  <a:schemeClr val="tx1"/>
                </a:solidFill>
                <a:latin typeface="Arial" panose="020B0604020202020204" pitchFamily="34" charset="0"/>
              </a:rPr>
              <a:t>Finding the right element (the part that lights up) that would glow without burning out.</a:t>
            </a:r>
          </a:p>
        </p:txBody>
      </p:sp>
      <p:sp>
        <p:nvSpPr>
          <p:cNvPr id="19" name="Rectangle 18">
            <a:hlinkClick r:id="rId4" action="ppaction://hlinkfile"/>
            <a:extLst>
              <a:ext uri="{FF2B5EF4-FFF2-40B4-BE49-F238E27FC236}">
                <a16:creationId xmlns:a16="http://schemas.microsoft.com/office/drawing/2014/main" id="{302ACB37-1023-4F14-AC0B-16336E4B8FEA}"/>
              </a:ext>
            </a:extLst>
          </p:cNvPr>
          <p:cNvSpPr/>
          <p:nvPr/>
        </p:nvSpPr>
        <p:spPr>
          <a:xfrm>
            <a:off x="501867" y="4916294"/>
            <a:ext cx="8170334" cy="64313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a:p>
            <a:pPr algn="ctr"/>
            <a:endParaRPr lang="en-US" dirty="0">
              <a:solidFill>
                <a:schemeClr val="bg1">
                  <a:lumMod val="50000"/>
                </a:schemeClr>
              </a:solidFill>
            </a:endParaRPr>
          </a:p>
          <a:p>
            <a:pPr algn="ctr"/>
            <a:r>
              <a:rPr lang="en-US" b="1" dirty="0">
                <a:solidFill>
                  <a:schemeClr val="tx1"/>
                </a:solidFill>
              </a:rPr>
              <a:t>Made of Wire </a:t>
            </a:r>
            <a:endParaRPr lang="en-US" sz="2000" dirty="0"/>
          </a:p>
          <a:p>
            <a:pPr algn="ctr"/>
            <a:endParaRPr lang="en-US" dirty="0">
              <a:solidFill>
                <a:schemeClr val="tx1"/>
              </a:solidFill>
            </a:endParaRPr>
          </a:p>
        </p:txBody>
      </p:sp>
    </p:spTree>
    <p:extLst>
      <p:ext uri="{BB962C8B-B14F-4D97-AF65-F5344CB8AC3E}">
        <p14:creationId xmlns:p14="http://schemas.microsoft.com/office/powerpoint/2010/main" val="166852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D859E1-A420-43DA-989D-7B7DE78E416F}"/>
              </a:ext>
            </a:extLst>
          </p:cNvPr>
          <p:cNvPicPr>
            <a:picLocks noChangeAspect="1"/>
          </p:cNvPicPr>
          <p:nvPr/>
        </p:nvPicPr>
        <p:blipFill>
          <a:blip r:embed="rId4"/>
          <a:stretch>
            <a:fillRect/>
          </a:stretch>
        </p:blipFill>
        <p:spPr>
          <a:xfrm>
            <a:off x="1341020" y="370974"/>
            <a:ext cx="6686550" cy="3581400"/>
          </a:xfrm>
          <a:prstGeom prst="rect">
            <a:avLst/>
          </a:prstGeom>
        </p:spPr>
      </p:pic>
      <p:pic>
        <p:nvPicPr>
          <p:cNvPr id="4" name="KS_LD_AUD_U01_p054">
            <a:hlinkClick r:id="" action="ppaction://media"/>
            <a:extLst>
              <a:ext uri="{FF2B5EF4-FFF2-40B4-BE49-F238E27FC236}">
                <a16:creationId xmlns:a16="http://schemas.microsoft.com/office/drawing/2014/main" id="{35DCE29F-5B27-4911-94ED-4EFF890E2B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9314" y="1849071"/>
            <a:ext cx="487363" cy="487363"/>
          </a:xfrm>
          <a:prstGeom prst="rect">
            <a:avLst/>
          </a:prstGeom>
        </p:spPr>
      </p:pic>
      <p:sp>
        <p:nvSpPr>
          <p:cNvPr id="7" name="TextBox 6">
            <a:extLst>
              <a:ext uri="{FF2B5EF4-FFF2-40B4-BE49-F238E27FC236}">
                <a16:creationId xmlns:a16="http://schemas.microsoft.com/office/drawing/2014/main" id="{8AA633C0-EF1C-4FB7-AF46-2822A6E4D9F1}"/>
              </a:ext>
            </a:extLst>
          </p:cNvPr>
          <p:cNvSpPr txBox="1"/>
          <p:nvPr/>
        </p:nvSpPr>
        <p:spPr>
          <a:xfrm>
            <a:off x="1844842" y="4443209"/>
            <a:ext cx="6096000" cy="2031325"/>
          </a:xfrm>
          <a:prstGeom prst="rect">
            <a:avLst/>
          </a:prstGeom>
          <a:noFill/>
        </p:spPr>
        <p:txBody>
          <a:bodyPr wrap="square">
            <a:spAutoFit/>
          </a:bodyPr>
          <a:lstStyle/>
          <a:p>
            <a:r>
              <a:rPr lang="en-US" dirty="0"/>
              <a:t>Spurred on → pushed or encouraged someone to take action.</a:t>
            </a:r>
          </a:p>
          <a:p>
            <a:r>
              <a:rPr lang="en-US" dirty="0"/>
              <a:t>Characteristic → something typical of him.</a:t>
            </a:r>
          </a:p>
          <a:p>
            <a:r>
              <a:rPr lang="en-US" dirty="0"/>
              <a:t>Tenacity → determination; not giving up easily.</a:t>
            </a:r>
          </a:p>
          <a:p>
            <a:r>
              <a:rPr lang="en-US" dirty="0"/>
              <a:t>Feverish : doing something with intense energy, activity, or emotion.</a:t>
            </a:r>
          </a:p>
          <a:p>
            <a:r>
              <a:rPr lang="en-US" b="1" dirty="0"/>
              <a:t>“incessantly”</a:t>
            </a:r>
            <a:r>
              <a:rPr lang="en-US" dirty="0"/>
              <a:t> means </a:t>
            </a:r>
            <a:r>
              <a:rPr lang="en-US" b="1" dirty="0"/>
              <a:t>continuously, without stopping, or constantly</a:t>
            </a:r>
            <a:r>
              <a:rPr lang="en-US" dirty="0"/>
              <a:t>.</a:t>
            </a:r>
          </a:p>
        </p:txBody>
      </p:sp>
    </p:spTree>
    <p:extLst>
      <p:ext uri="{BB962C8B-B14F-4D97-AF65-F5344CB8AC3E}">
        <p14:creationId xmlns:p14="http://schemas.microsoft.com/office/powerpoint/2010/main" val="16875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938488-3640-4D72-9D01-C1B86B32BAA9}"/>
              </a:ext>
            </a:extLst>
          </p:cNvPr>
          <p:cNvPicPr>
            <a:picLocks noChangeAspect="1"/>
          </p:cNvPicPr>
          <p:nvPr/>
        </p:nvPicPr>
        <p:blipFill>
          <a:blip r:embed="rId2"/>
          <a:stretch>
            <a:fillRect/>
          </a:stretch>
        </p:blipFill>
        <p:spPr>
          <a:xfrm>
            <a:off x="1018674" y="0"/>
            <a:ext cx="8256066" cy="6858000"/>
          </a:xfrm>
          <a:prstGeom prst="rect">
            <a:avLst/>
          </a:prstGeom>
        </p:spPr>
      </p:pic>
    </p:spTree>
    <p:extLst>
      <p:ext uri="{BB962C8B-B14F-4D97-AF65-F5344CB8AC3E}">
        <p14:creationId xmlns:p14="http://schemas.microsoft.com/office/powerpoint/2010/main" val="3116314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Parlor Kinetoscope |">
            <a:extLst>
              <a:ext uri="{FF2B5EF4-FFF2-40B4-BE49-F238E27FC236}">
                <a16:creationId xmlns:a16="http://schemas.microsoft.com/office/drawing/2014/main" id="{136920EE-86DB-456E-901A-C927931FD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825" y="0"/>
            <a:ext cx="5846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025367-DE9B-49FF-9E93-5F12A3BB3CDC}"/>
              </a:ext>
            </a:extLst>
          </p:cNvPr>
          <p:cNvSpPr txBox="1"/>
          <p:nvPr/>
        </p:nvSpPr>
        <p:spPr>
          <a:xfrm>
            <a:off x="409073" y="1475874"/>
            <a:ext cx="2679031" cy="4801314"/>
          </a:xfrm>
          <a:prstGeom prst="rect">
            <a:avLst/>
          </a:prstGeom>
          <a:noFill/>
        </p:spPr>
        <p:txBody>
          <a:bodyPr wrap="square" rtlCol="0">
            <a:spAutoFit/>
          </a:bodyPr>
          <a:lstStyle/>
          <a:p>
            <a:r>
              <a:rPr lang="en-US" sz="3200" dirty="0">
                <a:highlight>
                  <a:srgbClr val="FFFF00"/>
                </a:highlight>
              </a:rPr>
              <a:t>Kinetoscope</a:t>
            </a:r>
          </a:p>
          <a:p>
            <a:r>
              <a:rPr lang="en-US" sz="3200" dirty="0"/>
              <a:t>an object containing a very small hole through which a person watched a film in the early days of film</a:t>
            </a:r>
          </a:p>
          <a:p>
            <a:endParaRPr lang="en-US" dirty="0"/>
          </a:p>
        </p:txBody>
      </p:sp>
    </p:spTree>
    <p:extLst>
      <p:ext uri="{BB962C8B-B14F-4D97-AF65-F5344CB8AC3E}">
        <p14:creationId xmlns:p14="http://schemas.microsoft.com/office/powerpoint/2010/main" val="1497051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B7EDE7-4754-44CE-8992-EAF34B10B01E}"/>
              </a:ext>
            </a:extLst>
          </p:cNvPr>
          <p:cNvSpPr txBox="1"/>
          <p:nvPr/>
        </p:nvSpPr>
        <p:spPr>
          <a:xfrm>
            <a:off x="962525" y="1046020"/>
            <a:ext cx="10844463" cy="5632311"/>
          </a:xfrm>
          <a:prstGeom prst="rect">
            <a:avLst/>
          </a:prstGeom>
          <a:noFill/>
        </p:spPr>
        <p:txBody>
          <a:bodyPr wrap="square">
            <a:spAutoFit/>
          </a:bodyPr>
          <a:lstStyle/>
          <a:p>
            <a:r>
              <a:rPr lang="en-US" sz="3600" dirty="0">
                <a:highlight>
                  <a:srgbClr val="FFFF00"/>
                </a:highlight>
              </a:rPr>
              <a:t>Student 1</a:t>
            </a:r>
          </a:p>
          <a:p>
            <a:r>
              <a:rPr lang="en-US" sz="3600" dirty="0"/>
              <a:t>How many patents did Edison secure by the end of his life?</a:t>
            </a:r>
          </a:p>
          <a:p>
            <a:r>
              <a:rPr lang="en-US" sz="3600" dirty="0">
                <a:highlight>
                  <a:srgbClr val="FFFF00"/>
                </a:highlight>
              </a:rPr>
              <a:t>Student 4</a:t>
            </a:r>
          </a:p>
          <a:p>
            <a:r>
              <a:rPr lang="en-US" sz="3600" dirty="0"/>
              <a:t>What is a kinetophone?</a:t>
            </a:r>
          </a:p>
          <a:p>
            <a:r>
              <a:rPr lang="en-US" sz="3600" dirty="0">
                <a:highlight>
                  <a:srgbClr val="FFFF00"/>
                </a:highlight>
              </a:rPr>
              <a:t>Student 2</a:t>
            </a:r>
          </a:p>
          <a:p>
            <a:r>
              <a:rPr lang="en-US" sz="3600" dirty="0"/>
              <a:t>Why was the kinetophone abandoned in 1915?</a:t>
            </a:r>
          </a:p>
          <a:p>
            <a:r>
              <a:rPr lang="en-US" sz="3600" dirty="0">
                <a:highlight>
                  <a:srgbClr val="FFFF00"/>
                </a:highlight>
              </a:rPr>
              <a:t>Student 3</a:t>
            </a:r>
          </a:p>
          <a:p>
            <a:r>
              <a:rPr lang="en-US" sz="3600" dirty="0"/>
              <a:t>What does Edison’s quote about finding 10,000 ways that didn’t work tell us about his approach to invention?</a:t>
            </a:r>
          </a:p>
        </p:txBody>
      </p:sp>
      <p:pic>
        <p:nvPicPr>
          <p:cNvPr id="3074" name="Picture 2" descr="Spotlight Classrooms: Kagan 101: Round ...">
            <a:extLst>
              <a:ext uri="{FF2B5EF4-FFF2-40B4-BE49-F238E27FC236}">
                <a16:creationId xmlns:a16="http://schemas.microsoft.com/office/drawing/2014/main" id="{E9BB94E1-A35A-472C-8A04-D9B0BBB7A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822" y="0"/>
            <a:ext cx="1762125"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127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agan Structure: RallyRobin – Fountain Middle School Teacher's Programs and  Strategies Website">
            <a:extLst>
              <a:ext uri="{FF2B5EF4-FFF2-40B4-BE49-F238E27FC236}">
                <a16:creationId xmlns:a16="http://schemas.microsoft.com/office/drawing/2014/main" id="{E1F259E4-E186-4AF5-9CC4-48ECBF747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26" y="1162050"/>
            <a:ext cx="4605338" cy="40825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3C7C4E-F10F-449D-B3D6-8E52FD1ED032}"/>
              </a:ext>
            </a:extLst>
          </p:cNvPr>
          <p:cNvSpPr txBox="1"/>
          <p:nvPr/>
        </p:nvSpPr>
        <p:spPr>
          <a:xfrm>
            <a:off x="1535458" y="900440"/>
            <a:ext cx="3817592"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Warm-Up</a:t>
            </a:r>
            <a:endParaRPr lang="ar-JO"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4C785AB-DB73-472D-B25E-237963DF083B}"/>
              </a:ext>
            </a:extLst>
          </p:cNvPr>
          <p:cNvSpPr txBox="1"/>
          <p:nvPr/>
        </p:nvSpPr>
        <p:spPr>
          <a:xfrm>
            <a:off x="761267" y="1691298"/>
            <a:ext cx="6038850" cy="4154984"/>
          </a:xfrm>
          <a:prstGeom prst="rect">
            <a:avLst/>
          </a:prstGeom>
          <a:noFill/>
        </p:spPr>
        <p:txBody>
          <a:bodyPr wrap="square" rtlCol="0">
            <a:spAutoFit/>
          </a:bodyPr>
          <a:lstStyle/>
          <a:p>
            <a:pPr>
              <a:buFont typeface="Arial" panose="020B0604020202020204" pitchFamily="34" charset="0"/>
              <a:buChar char="•"/>
            </a:pPr>
            <a:r>
              <a:rPr lang="en-US" sz="4400" dirty="0"/>
              <a:t>Think of an invention you use every day (e.g., a smartphone, a computer, or a light bulb). How would your life be different if it didn’t exist?</a:t>
            </a:r>
          </a:p>
        </p:txBody>
      </p:sp>
      <p:grpSp>
        <p:nvGrpSpPr>
          <p:cNvPr id="5" name="Group 4">
            <a:extLst>
              <a:ext uri="{FF2B5EF4-FFF2-40B4-BE49-F238E27FC236}">
                <a16:creationId xmlns:a16="http://schemas.microsoft.com/office/drawing/2014/main" id="{FDC993F8-E941-42BB-A1CC-6075A646E151}"/>
              </a:ext>
            </a:extLst>
          </p:cNvPr>
          <p:cNvGrpSpPr/>
          <p:nvPr/>
        </p:nvGrpSpPr>
        <p:grpSpPr>
          <a:xfrm>
            <a:off x="6096000" y="184006"/>
            <a:ext cx="1261271" cy="716434"/>
            <a:chOff x="7446246" y="205862"/>
            <a:chExt cx="1544854" cy="691058"/>
          </a:xfrm>
        </p:grpSpPr>
        <p:sp>
          <p:nvSpPr>
            <p:cNvPr id="6" name="Rounded Rectangle 10">
              <a:extLst>
                <a:ext uri="{FF2B5EF4-FFF2-40B4-BE49-F238E27FC236}">
                  <a16:creationId xmlns:a16="http://schemas.microsoft.com/office/drawing/2014/main" id="{FE2F792C-465C-4C26-B157-35CA2E05ED03}"/>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22">
              <a:extLst>
                <a:ext uri="{FF2B5EF4-FFF2-40B4-BE49-F238E27FC236}">
                  <a16:creationId xmlns:a16="http://schemas.microsoft.com/office/drawing/2014/main" id="{505C5CE1-67A4-494A-AE37-1B6FA388FFC3}"/>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Tree>
    <p:extLst>
      <p:ext uri="{BB962C8B-B14F-4D97-AF65-F5344CB8AC3E}">
        <p14:creationId xmlns:p14="http://schemas.microsoft.com/office/powerpoint/2010/main" val="4213318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E08C4A-182A-4447-8DD8-DF43C565B682}"/>
              </a:ext>
            </a:extLst>
          </p:cNvPr>
          <p:cNvPicPr>
            <a:picLocks noChangeAspect="1"/>
          </p:cNvPicPr>
          <p:nvPr/>
        </p:nvPicPr>
        <p:blipFill>
          <a:blip r:embed="rId4"/>
          <a:stretch>
            <a:fillRect/>
          </a:stretch>
        </p:blipFill>
        <p:spPr>
          <a:xfrm>
            <a:off x="2367293" y="0"/>
            <a:ext cx="7457414" cy="6858000"/>
          </a:xfrm>
          <a:prstGeom prst="rect">
            <a:avLst/>
          </a:prstGeom>
        </p:spPr>
      </p:pic>
      <p:pic>
        <p:nvPicPr>
          <p:cNvPr id="4" name="KS_LD_AUD_U01_p054">
            <a:hlinkClick r:id="" action="ppaction://media"/>
            <a:extLst>
              <a:ext uri="{FF2B5EF4-FFF2-40B4-BE49-F238E27FC236}">
                <a16:creationId xmlns:a16="http://schemas.microsoft.com/office/drawing/2014/main" id="{8199F959-0004-47C3-95EF-22FEAD2550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3673" y="-43898"/>
            <a:ext cx="487363" cy="487363"/>
          </a:xfrm>
          <a:prstGeom prst="rect">
            <a:avLst/>
          </a:prstGeom>
        </p:spPr>
      </p:pic>
    </p:spTree>
    <p:extLst>
      <p:ext uri="{BB962C8B-B14F-4D97-AF65-F5344CB8AC3E}">
        <p14:creationId xmlns:p14="http://schemas.microsoft.com/office/powerpoint/2010/main" val="62553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may contain Human Person Footwear Clothing Apparel and Shoe">
            <a:extLst>
              <a:ext uri="{FF2B5EF4-FFF2-40B4-BE49-F238E27FC236}">
                <a16:creationId xmlns:a16="http://schemas.microsoft.com/office/drawing/2014/main" id="{220EE08B-5895-48AF-99D7-4C8ACDE16E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3588" y="0"/>
            <a:ext cx="55848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dison Kinetophone (or Phonokinetoscope ...">
            <a:extLst>
              <a:ext uri="{FF2B5EF4-FFF2-40B4-BE49-F238E27FC236}">
                <a16:creationId xmlns:a16="http://schemas.microsoft.com/office/drawing/2014/main" id="{4E1EE524-E290-4ADC-B834-59C5EC11B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254" y="962025"/>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323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468630" y="4333240"/>
            <a:ext cx="9712960" cy="1628775"/>
          </a:xfrm>
          <a:prstGeom prst="rect">
            <a:avLst/>
          </a:prstGeom>
          <a:noFill/>
        </p:spPr>
        <p:txBody>
          <a:bodyPr wrap="square" rtlCol="1">
            <a:noAutofit/>
          </a:bodyPr>
          <a:lstStyle/>
          <a:p>
            <a:pPr algn="l"/>
            <a:r>
              <a:rPr lang="ar-SA" altLang="en-US" sz="2000" b="1" dirty="0"/>
              <a:t> </a:t>
            </a:r>
            <a:endParaRPr lang="en-US" altLang="ar-JO" sz="2000" b="1" dirty="0"/>
          </a:p>
          <a:p>
            <a:pPr algn="l"/>
            <a:endParaRPr lang="en-US" altLang="ar-JO" sz="2000" b="1" dirty="0"/>
          </a:p>
          <a:p>
            <a:pPr algn="l"/>
            <a:endParaRPr lang="en-US" altLang="ar-JO" sz="2000" b="1" dirty="0"/>
          </a:p>
          <a:p>
            <a:pPr algn="l"/>
            <a:endParaRPr lang="en-US" altLang="ar-JO" sz="2800" b="1" dirty="0"/>
          </a:p>
        </p:txBody>
      </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630" y="1298575"/>
            <a:ext cx="4102735"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 name="Text Box 2"/>
          <p:cNvSpPr txBox="1"/>
          <p:nvPr/>
        </p:nvSpPr>
        <p:spPr>
          <a:xfrm>
            <a:off x="468630" y="1365885"/>
            <a:ext cx="9951720" cy="332105"/>
          </a:xfrm>
          <a:prstGeom prst="rect">
            <a:avLst/>
          </a:prstGeom>
          <a:noFill/>
        </p:spPr>
        <p:txBody>
          <a:bodyPr wrap="square" rtlCol="0" anchor="t">
            <a:noAutofit/>
          </a:bodyPr>
          <a:lstStyle/>
          <a:p>
            <a:pPr marL="0" indent="0">
              <a:buNone/>
            </a:pPr>
            <a:r>
              <a:rPr lang="en-US" sz="2400" dirty="0">
                <a:sym typeface="+mn-ea"/>
              </a:rPr>
              <a:t>.</a:t>
            </a: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3"/>
          <p:cNvSpPr txBox="1"/>
          <p:nvPr/>
        </p:nvSpPr>
        <p:spPr>
          <a:xfrm>
            <a:off x="681355" y="2350770"/>
            <a:ext cx="10093960" cy="3659505"/>
          </a:xfrm>
          <a:prstGeom prst="rect">
            <a:avLst/>
          </a:prstGeom>
        </p:spPr>
        <p:txBody>
          <a:bodyPr wrap="square">
            <a:noAutofit/>
          </a:bodyPr>
          <a:lstStyle/>
          <a:p>
            <a:pPr marL="18415" indent="0" algn="l">
              <a:lnSpc>
                <a:spcPts val="1800"/>
              </a:lnSpc>
              <a:spcAft>
                <a:spcPct val="1000"/>
              </a:spcAft>
            </a:pPr>
            <a:endParaRPr lang="en-US" altLang="ar-SA" sz="3200" b="1" i="0" dirty="0">
              <a:solidFill>
                <a:srgbClr val="1F1F1F"/>
              </a:solidFill>
            </a:endParaRPr>
          </a:p>
        </p:txBody>
      </p:sp>
      <p:sp>
        <p:nvSpPr>
          <p:cNvPr id="19" name="Rectangle 18">
            <a:extLst>
              <a:ext uri="{FF2B5EF4-FFF2-40B4-BE49-F238E27FC236}">
                <a16:creationId xmlns:a16="http://schemas.microsoft.com/office/drawing/2014/main" id="{16432C64-9D59-4975-94E6-051413E9859A}"/>
              </a:ext>
            </a:extLst>
          </p:cNvPr>
          <p:cNvSpPr/>
          <p:nvPr/>
        </p:nvSpPr>
        <p:spPr>
          <a:xfrm>
            <a:off x="681354" y="2338272"/>
            <a:ext cx="9500235" cy="1384995"/>
          </a:xfrm>
          <a:prstGeom prst="rect">
            <a:avLst/>
          </a:prstGeom>
        </p:spPr>
        <p:txBody>
          <a:bodyPr wrap="square">
            <a:spAutoFit/>
          </a:bodyPr>
          <a:lstStyle/>
          <a:p>
            <a:r>
              <a:rPr lang="en-US" sz="2800" b="1" dirty="0"/>
              <a:t>What lessons can modern inventors learn from Edison’s approach to invention, particularly his willingness to experiment and face setbacks?</a:t>
            </a:r>
          </a:p>
        </p:txBody>
      </p:sp>
    </p:spTree>
    <p:extLst>
      <p:ext uri="{BB962C8B-B14F-4D97-AF65-F5344CB8AC3E}">
        <p14:creationId xmlns:p14="http://schemas.microsoft.com/office/powerpoint/2010/main" val="4280509066"/>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468576" y="65848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4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5" name="TextBox 24"/>
          <p:cNvSpPr txBox="1"/>
          <p:nvPr/>
        </p:nvSpPr>
        <p:spPr>
          <a:xfrm flipV="1">
            <a:off x="468630" y="1275715"/>
            <a:ext cx="10217150" cy="76200"/>
          </a:xfrm>
          <a:prstGeom prst="rect">
            <a:avLst/>
          </a:prstGeom>
          <a:noFill/>
        </p:spPr>
        <p:txBody>
          <a:bodyPr wrap="square" rtlCol="1">
            <a:noAutofit/>
          </a:bodyPr>
          <a:lstStyle/>
          <a:p>
            <a:pPr algn="l">
              <a:lnSpc>
                <a:spcPct val="250000"/>
              </a:lnSpc>
            </a:pPr>
            <a:endParaRPr lang="en-US" sz="3200" b="1" dirty="0">
              <a:cs typeface="GE SS Text Bold" pitchFamily="18" charset="-78"/>
            </a:endParaRPr>
          </a:p>
          <a:p>
            <a:pPr algn="l"/>
            <a:endParaRPr lang="en-US" altLang="ar-JO" sz="3200" b="1" dirty="0"/>
          </a:p>
          <a:p>
            <a:pPr algn="l"/>
            <a:endParaRPr lang="en-US" altLang="ar-JO" sz="3200" b="1" dirty="0"/>
          </a:p>
          <a:p>
            <a:pPr algn="l"/>
            <a:endParaRPr lang="en-US" altLang="ar-JO" sz="3200" b="1" dirty="0"/>
          </a:p>
          <a:p>
            <a:pPr algn="l"/>
            <a:endParaRPr lang="en-US" altLang="ar-JO" sz="3200" b="1" dirty="0"/>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630" y="1298575"/>
            <a:ext cx="2284730"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 name="Text Box 4"/>
          <p:cNvSpPr txBox="1"/>
          <p:nvPr/>
        </p:nvSpPr>
        <p:spPr>
          <a:xfrm>
            <a:off x="1842135" y="1879600"/>
            <a:ext cx="4064000" cy="76200"/>
          </a:xfrm>
          <a:prstGeom prst="rect">
            <a:avLst/>
          </a:prstGeom>
          <a:noFill/>
        </p:spPr>
        <p:txBody>
          <a:bodyPr wrap="square" rtlCol="0">
            <a:noAutofit/>
          </a:bodyPr>
          <a:lstStyle/>
          <a:p>
            <a:endParaRPr lang="en-US"/>
          </a:p>
        </p:txBody>
      </p:sp>
      <p:sp>
        <p:nvSpPr>
          <p:cNvPr id="7" name="Text Box 6"/>
          <p:cNvSpPr txBox="1"/>
          <p:nvPr/>
        </p:nvSpPr>
        <p:spPr>
          <a:xfrm>
            <a:off x="468576" y="2234890"/>
            <a:ext cx="10004494" cy="847474"/>
          </a:xfrm>
          <a:prstGeom prst="rect">
            <a:avLst/>
          </a:prstGeom>
          <a:noFill/>
        </p:spPr>
        <p:txBody>
          <a:bodyPr wrap="square" rtlCol="0">
            <a:noAutofit/>
          </a:bodyPr>
          <a:lstStyle/>
          <a:p>
            <a:r>
              <a:rPr lang="en-US" sz="3600" dirty="0"/>
              <a:t>Write 3 things you’ve learned today.</a:t>
            </a:r>
          </a:p>
        </p:txBody>
      </p:sp>
    </p:spTree>
    <p:extLst>
      <p:ext uri="{BB962C8B-B14F-4D97-AF65-F5344CB8AC3E}">
        <p14:creationId xmlns:p14="http://schemas.microsoft.com/office/powerpoint/2010/main" val="3983176149"/>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98370-0A6C-4C2C-98BE-735BF58E86D0}"/>
              </a:ext>
            </a:extLst>
          </p:cNvPr>
          <p:cNvPicPr>
            <a:picLocks noChangeAspect="1"/>
          </p:cNvPicPr>
          <p:nvPr/>
        </p:nvPicPr>
        <p:blipFill>
          <a:blip r:embed="rId2"/>
          <a:stretch>
            <a:fillRect/>
          </a:stretch>
        </p:blipFill>
        <p:spPr>
          <a:xfrm>
            <a:off x="6481010" y="-184483"/>
            <a:ext cx="5828617" cy="6858000"/>
          </a:xfrm>
          <a:prstGeom prst="rect">
            <a:avLst/>
          </a:prstGeom>
        </p:spPr>
      </p:pic>
      <p:sp>
        <p:nvSpPr>
          <p:cNvPr id="5" name="TextBox 4">
            <a:extLst>
              <a:ext uri="{FF2B5EF4-FFF2-40B4-BE49-F238E27FC236}">
                <a16:creationId xmlns:a16="http://schemas.microsoft.com/office/drawing/2014/main" id="{4651D8A6-F55A-427F-95A8-F93504CDDC93}"/>
              </a:ext>
            </a:extLst>
          </p:cNvPr>
          <p:cNvSpPr txBox="1"/>
          <p:nvPr/>
        </p:nvSpPr>
        <p:spPr>
          <a:xfrm>
            <a:off x="465219" y="400013"/>
            <a:ext cx="5630781" cy="1754326"/>
          </a:xfrm>
          <a:prstGeom prst="rect">
            <a:avLst/>
          </a:prstGeom>
          <a:noFill/>
        </p:spPr>
        <p:txBody>
          <a:bodyPr wrap="square">
            <a:spAutoFit/>
          </a:bodyPr>
          <a:lstStyle/>
          <a:p>
            <a:r>
              <a:rPr lang="en-US" b="1" dirty="0"/>
              <a:t>ANSWERS</a:t>
            </a:r>
          </a:p>
          <a:p>
            <a:pPr marL="342900" indent="-342900">
              <a:buAutoNum type="arabicPeriod"/>
            </a:pPr>
            <a:r>
              <a:rPr lang="en-US" sz="2400" dirty="0"/>
              <a:t>Two devices that Edison invented are the </a:t>
            </a:r>
            <a:r>
              <a:rPr lang="en-US" sz="2400" b="1" dirty="0"/>
              <a:t>phonograph</a:t>
            </a:r>
            <a:r>
              <a:rPr lang="en-US" sz="2400" dirty="0"/>
              <a:t> and the </a:t>
            </a:r>
            <a:r>
              <a:rPr lang="en-US" sz="2400" b="1" dirty="0"/>
              <a:t>kinetoscope</a:t>
            </a:r>
            <a:r>
              <a:rPr lang="en-US" sz="2400" dirty="0"/>
              <a:t>.</a:t>
            </a:r>
          </a:p>
          <a:p>
            <a:endParaRPr lang="en-US" sz="2400" dirty="0"/>
          </a:p>
          <a:p>
            <a:endParaRPr lang="en-US" dirty="0"/>
          </a:p>
        </p:txBody>
      </p:sp>
      <p:sp>
        <p:nvSpPr>
          <p:cNvPr id="6" name="TextBox 5">
            <a:extLst>
              <a:ext uri="{FF2B5EF4-FFF2-40B4-BE49-F238E27FC236}">
                <a16:creationId xmlns:a16="http://schemas.microsoft.com/office/drawing/2014/main" id="{75B30A86-22CF-41F1-94BF-F10AA3D82C08}"/>
              </a:ext>
            </a:extLst>
          </p:cNvPr>
          <p:cNvSpPr txBox="1"/>
          <p:nvPr/>
        </p:nvSpPr>
        <p:spPr>
          <a:xfrm>
            <a:off x="324852" y="1759592"/>
            <a:ext cx="6156158" cy="1661993"/>
          </a:xfrm>
          <a:prstGeom prst="rect">
            <a:avLst/>
          </a:prstGeom>
          <a:noFill/>
        </p:spPr>
        <p:txBody>
          <a:bodyPr wrap="square">
            <a:spAutoFit/>
          </a:bodyPr>
          <a:lstStyle/>
          <a:p>
            <a:r>
              <a:rPr lang="en-US" b="1" dirty="0"/>
              <a:t>2.</a:t>
            </a:r>
            <a:r>
              <a:rPr lang="en-US" dirty="0"/>
              <a:t> </a:t>
            </a:r>
            <a:r>
              <a:rPr lang="en-US" sz="2800" dirty="0"/>
              <a:t>Edison's first major contribution was the </a:t>
            </a:r>
            <a:r>
              <a:rPr lang="en-US" sz="2800" b="1" dirty="0"/>
              <a:t>stock ticker</a:t>
            </a:r>
            <a:r>
              <a:rPr lang="en-US" sz="2800" dirty="0"/>
              <a:t>.</a:t>
            </a:r>
          </a:p>
          <a:p>
            <a:endParaRPr lang="en-US" sz="2800" dirty="0"/>
          </a:p>
          <a:p>
            <a:endParaRPr lang="en-US" dirty="0"/>
          </a:p>
        </p:txBody>
      </p:sp>
      <p:sp>
        <p:nvSpPr>
          <p:cNvPr id="7" name="TextBox 6">
            <a:extLst>
              <a:ext uri="{FF2B5EF4-FFF2-40B4-BE49-F238E27FC236}">
                <a16:creationId xmlns:a16="http://schemas.microsoft.com/office/drawing/2014/main" id="{0838DA14-59F1-4EDB-965B-C35830EC180F}"/>
              </a:ext>
            </a:extLst>
          </p:cNvPr>
          <p:cNvSpPr txBox="1"/>
          <p:nvPr/>
        </p:nvSpPr>
        <p:spPr>
          <a:xfrm>
            <a:off x="268704" y="2943968"/>
            <a:ext cx="6156158" cy="1661993"/>
          </a:xfrm>
          <a:prstGeom prst="rect">
            <a:avLst/>
          </a:prstGeom>
          <a:noFill/>
        </p:spPr>
        <p:txBody>
          <a:bodyPr wrap="square">
            <a:spAutoFit/>
          </a:bodyPr>
          <a:lstStyle/>
          <a:p>
            <a:r>
              <a:rPr lang="en-US" b="1" dirty="0"/>
              <a:t>3.</a:t>
            </a:r>
            <a:r>
              <a:rPr lang="en-US" dirty="0"/>
              <a:t> </a:t>
            </a:r>
            <a:r>
              <a:rPr lang="en-US" sz="2800" dirty="0"/>
              <a:t>The </a:t>
            </a:r>
            <a:r>
              <a:rPr lang="en-US" sz="2800" b="1" dirty="0"/>
              <a:t>electrical vote recorder</a:t>
            </a:r>
            <a:r>
              <a:rPr lang="en-US" sz="2800" dirty="0"/>
              <a:t> and the </a:t>
            </a:r>
            <a:r>
              <a:rPr lang="en-US" sz="2800" b="1" dirty="0"/>
              <a:t>kinetophone</a:t>
            </a:r>
            <a:r>
              <a:rPr lang="en-US" sz="2800" dirty="0"/>
              <a:t> were rejected by the public.</a:t>
            </a:r>
          </a:p>
          <a:p>
            <a:endParaRPr lang="en-US" dirty="0"/>
          </a:p>
        </p:txBody>
      </p:sp>
      <p:sp>
        <p:nvSpPr>
          <p:cNvPr id="9" name="TextBox 8">
            <a:extLst>
              <a:ext uri="{FF2B5EF4-FFF2-40B4-BE49-F238E27FC236}">
                <a16:creationId xmlns:a16="http://schemas.microsoft.com/office/drawing/2014/main" id="{9658D857-DEBF-4F21-9332-C9B36B53574B}"/>
              </a:ext>
            </a:extLst>
          </p:cNvPr>
          <p:cNvSpPr txBox="1"/>
          <p:nvPr/>
        </p:nvSpPr>
        <p:spPr>
          <a:xfrm>
            <a:off x="202530" y="4490638"/>
            <a:ext cx="6156158" cy="1477328"/>
          </a:xfrm>
          <a:prstGeom prst="rect">
            <a:avLst/>
          </a:prstGeom>
          <a:noFill/>
        </p:spPr>
        <p:txBody>
          <a:bodyPr wrap="square">
            <a:spAutoFit/>
          </a:bodyPr>
          <a:lstStyle/>
          <a:p>
            <a:r>
              <a:rPr lang="en-US" b="1" dirty="0"/>
              <a:t>4.</a:t>
            </a:r>
            <a:r>
              <a:rPr lang="en-US" dirty="0"/>
              <a:t> </a:t>
            </a:r>
            <a:r>
              <a:rPr lang="en-US" sz="2400" dirty="0"/>
              <a:t>Edison was such a success because he thought about what people needed and never gave up. His invention of </a:t>
            </a:r>
            <a:r>
              <a:rPr lang="en-US" dirty="0"/>
              <a:t>the </a:t>
            </a:r>
            <a:r>
              <a:rPr lang="en-US" b="1" dirty="0"/>
              <a:t>light bulb</a:t>
            </a:r>
            <a:r>
              <a:rPr lang="en-US" dirty="0"/>
              <a:t> led to people having lights in their homes.</a:t>
            </a:r>
          </a:p>
        </p:txBody>
      </p:sp>
      <p:pic>
        <p:nvPicPr>
          <p:cNvPr id="4098" name="Picture 2" descr="Random Pick - Apps on Google Play">
            <a:extLst>
              <a:ext uri="{FF2B5EF4-FFF2-40B4-BE49-F238E27FC236}">
                <a16:creationId xmlns:a16="http://schemas.microsoft.com/office/drawing/2014/main" id="{7784B458-6E5A-4A45-B275-9476BD6F3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2650" y="59280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66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549ACD-C704-48EF-B88A-9E1364820846}"/>
              </a:ext>
            </a:extLst>
          </p:cNvPr>
          <p:cNvSpPr txBox="1"/>
          <p:nvPr/>
        </p:nvSpPr>
        <p:spPr>
          <a:xfrm>
            <a:off x="449178" y="919280"/>
            <a:ext cx="6745705" cy="5509200"/>
          </a:xfrm>
          <a:prstGeom prst="rect">
            <a:avLst/>
          </a:prstGeom>
          <a:noFill/>
        </p:spPr>
        <p:txBody>
          <a:bodyPr wrap="square">
            <a:spAutoFit/>
          </a:bodyPr>
          <a:lstStyle/>
          <a:p>
            <a:r>
              <a:rPr lang="en-US" sz="3200" b="1" dirty="0"/>
              <a:t>5.</a:t>
            </a:r>
            <a:r>
              <a:rPr lang="en-US" sz="3200" dirty="0"/>
              <a:t> Edison was </a:t>
            </a:r>
            <a:r>
              <a:rPr lang="en-US" sz="3200" b="1" dirty="0"/>
              <a:t>persistent</a:t>
            </a:r>
            <a:r>
              <a:rPr lang="en-US" sz="3200" dirty="0"/>
              <a:t>—he never gave up. He was also </a:t>
            </a:r>
            <a:r>
              <a:rPr lang="en-US" sz="3200" b="1" dirty="0"/>
              <a:t>brave</a:t>
            </a:r>
            <a:r>
              <a:rPr lang="en-US" sz="3200" dirty="0"/>
              <a:t> and </a:t>
            </a:r>
            <a:r>
              <a:rPr lang="en-US" sz="3200" b="1" dirty="0"/>
              <a:t>passionate</a:t>
            </a:r>
            <a:r>
              <a:rPr lang="en-US" sz="3200" dirty="0"/>
              <a:t>, pursuing his inventions despite rejection.</a:t>
            </a:r>
          </a:p>
          <a:p>
            <a:endParaRPr lang="en-US" sz="3200" dirty="0"/>
          </a:p>
          <a:p>
            <a:r>
              <a:rPr lang="en-US" sz="3200" b="1" dirty="0"/>
              <a:t>6.</a:t>
            </a:r>
            <a:r>
              <a:rPr lang="en-US" sz="3200" dirty="0"/>
              <a:t> The author thinks that Edison was a very important inventor because he brought </a:t>
            </a:r>
            <a:r>
              <a:rPr lang="en-US" sz="3200" b="1" dirty="0"/>
              <a:t>electric light</a:t>
            </a:r>
            <a:r>
              <a:rPr lang="en-US" sz="3200" dirty="0"/>
              <a:t> to our everyday lives, which changed the world.</a:t>
            </a:r>
          </a:p>
          <a:p>
            <a:r>
              <a:rPr lang="en-US" sz="3200" b="1" dirty="0"/>
              <a:t>7.</a:t>
            </a:r>
            <a:r>
              <a:rPr lang="en-US" sz="3200" dirty="0"/>
              <a:t> </a:t>
            </a:r>
            <a:r>
              <a:rPr lang="en-US" sz="3200" b="1" dirty="0"/>
              <a:t>Answers will vary.</a:t>
            </a:r>
            <a:endParaRPr lang="en-US" sz="3200" dirty="0"/>
          </a:p>
          <a:p>
            <a:r>
              <a:rPr lang="en-US" sz="3200" b="1" dirty="0"/>
              <a:t>8.</a:t>
            </a:r>
            <a:r>
              <a:rPr lang="en-US" sz="3200" dirty="0"/>
              <a:t> </a:t>
            </a:r>
            <a:r>
              <a:rPr lang="en-US" sz="3200" b="1" dirty="0"/>
              <a:t>Answers will vary.</a:t>
            </a:r>
            <a:endParaRPr lang="en-US" dirty="0"/>
          </a:p>
        </p:txBody>
      </p:sp>
      <p:pic>
        <p:nvPicPr>
          <p:cNvPr id="5" name="Picture 4">
            <a:extLst>
              <a:ext uri="{FF2B5EF4-FFF2-40B4-BE49-F238E27FC236}">
                <a16:creationId xmlns:a16="http://schemas.microsoft.com/office/drawing/2014/main" id="{1C67BD4E-F795-4ACA-BC54-D94442994C56}"/>
              </a:ext>
            </a:extLst>
          </p:cNvPr>
          <p:cNvPicPr>
            <a:picLocks noChangeAspect="1"/>
          </p:cNvPicPr>
          <p:nvPr/>
        </p:nvPicPr>
        <p:blipFill>
          <a:blip r:embed="rId2"/>
          <a:stretch>
            <a:fillRect/>
          </a:stretch>
        </p:blipFill>
        <p:spPr>
          <a:xfrm>
            <a:off x="6950241" y="360947"/>
            <a:ext cx="5529995" cy="2957011"/>
          </a:xfrm>
          <a:prstGeom prst="rect">
            <a:avLst/>
          </a:prstGeom>
        </p:spPr>
      </p:pic>
      <p:pic>
        <p:nvPicPr>
          <p:cNvPr id="3074" name="Picture 2" descr="Think-Pair-Share - Demonstration">
            <a:extLst>
              <a:ext uri="{FF2B5EF4-FFF2-40B4-BE49-F238E27FC236}">
                <a16:creationId xmlns:a16="http://schemas.microsoft.com/office/drawing/2014/main" id="{3BEF371E-A919-4AA0-AEED-DBFFBF97AF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8632" y="3769895"/>
            <a:ext cx="4848281" cy="27271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zz Me In: Remote Learning Buzzers and ...">
            <a:extLst>
              <a:ext uri="{FF2B5EF4-FFF2-40B4-BE49-F238E27FC236}">
                <a16:creationId xmlns:a16="http://schemas.microsoft.com/office/drawing/2014/main" id="{4F6EF38F-CDEA-4324-8462-06369E357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837" y="5617930"/>
            <a:ext cx="2437532" cy="121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982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BC7B42-402E-48DE-BD99-DBD31B72C858}"/>
              </a:ext>
            </a:extLst>
          </p:cNvPr>
          <p:cNvPicPr>
            <a:picLocks noChangeAspect="1"/>
          </p:cNvPicPr>
          <p:nvPr/>
        </p:nvPicPr>
        <p:blipFill>
          <a:blip r:embed="rId2"/>
          <a:stretch>
            <a:fillRect/>
          </a:stretch>
        </p:blipFill>
        <p:spPr>
          <a:xfrm>
            <a:off x="5807945" y="120316"/>
            <a:ext cx="5581245" cy="6858000"/>
          </a:xfrm>
          <a:prstGeom prst="rect">
            <a:avLst/>
          </a:prstGeom>
        </p:spPr>
      </p:pic>
      <p:pic>
        <p:nvPicPr>
          <p:cNvPr id="2050" name="Picture 2" descr="No Googling, says Google — unless you ...">
            <a:extLst>
              <a:ext uri="{FF2B5EF4-FFF2-40B4-BE49-F238E27FC236}">
                <a16:creationId xmlns:a16="http://schemas.microsoft.com/office/drawing/2014/main" id="{51603852-6C11-4DB4-9C53-E212F1FB5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909" y="3847850"/>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787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5" name="TextBox 24"/>
          <p:cNvSpPr txBox="1"/>
          <p:nvPr/>
        </p:nvSpPr>
        <p:spPr>
          <a:xfrm>
            <a:off x="468630" y="4333240"/>
            <a:ext cx="9712960" cy="1628775"/>
          </a:xfrm>
          <a:prstGeom prst="rect">
            <a:avLst/>
          </a:prstGeom>
          <a:noFill/>
        </p:spPr>
        <p:txBody>
          <a:bodyPr wrap="square" rtlCol="1">
            <a:noAutofit/>
          </a:bodyPr>
          <a:lstStyle/>
          <a:p>
            <a:pPr algn="l"/>
            <a:r>
              <a:rPr lang="ar-SA" altLang="en-US" sz="2000" b="1" dirty="0"/>
              <a:t> </a:t>
            </a:r>
            <a:endParaRPr lang="en-US" altLang="ar-JO" sz="2000" b="1" dirty="0"/>
          </a:p>
          <a:p>
            <a:pPr algn="l"/>
            <a:endParaRPr lang="en-US" altLang="ar-JO" sz="2000" b="1" dirty="0"/>
          </a:p>
          <a:p>
            <a:pPr algn="l"/>
            <a:endParaRPr lang="en-US" altLang="ar-JO" sz="2000" b="1" dirty="0"/>
          </a:p>
          <a:p>
            <a:pPr algn="l"/>
            <a:endParaRPr lang="en-US" altLang="ar-JO" sz="2800" b="1" dirty="0"/>
          </a:p>
        </p:txBody>
      </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630" y="1298575"/>
            <a:ext cx="4102735"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 name="Text Box 2"/>
          <p:cNvSpPr txBox="1"/>
          <p:nvPr/>
        </p:nvSpPr>
        <p:spPr>
          <a:xfrm>
            <a:off x="468630" y="1365885"/>
            <a:ext cx="9951720" cy="332105"/>
          </a:xfrm>
          <a:prstGeom prst="rect">
            <a:avLst/>
          </a:prstGeom>
          <a:noFill/>
        </p:spPr>
        <p:txBody>
          <a:bodyPr wrap="square" rtlCol="0" anchor="t">
            <a:noAutofit/>
          </a:bodyPr>
          <a:lstStyle/>
          <a:p>
            <a:pPr marL="0" indent="0">
              <a:buNone/>
            </a:pPr>
            <a:r>
              <a:rPr lang="en-US" sz="2400" dirty="0">
                <a:sym typeface="+mn-ea"/>
              </a:rPr>
              <a:t>.</a:t>
            </a: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3"/>
          <p:cNvSpPr txBox="1"/>
          <p:nvPr/>
        </p:nvSpPr>
        <p:spPr>
          <a:xfrm>
            <a:off x="681355" y="2350770"/>
            <a:ext cx="10093960" cy="3659505"/>
          </a:xfrm>
          <a:prstGeom prst="rect">
            <a:avLst/>
          </a:prstGeom>
        </p:spPr>
        <p:txBody>
          <a:bodyPr wrap="square">
            <a:noAutofit/>
          </a:bodyPr>
          <a:lstStyle/>
          <a:p>
            <a:pPr marL="18415" indent="0" algn="l">
              <a:lnSpc>
                <a:spcPts val="1800"/>
              </a:lnSpc>
              <a:spcAft>
                <a:spcPct val="1000"/>
              </a:spcAft>
            </a:pPr>
            <a:endParaRPr lang="en-US" altLang="ar-SA" sz="3200" b="1" i="0" dirty="0">
              <a:solidFill>
                <a:srgbClr val="1F1F1F"/>
              </a:solidFill>
            </a:endParaRPr>
          </a:p>
        </p:txBody>
      </p:sp>
      <p:sp>
        <p:nvSpPr>
          <p:cNvPr id="19" name="Rectangle 18">
            <a:extLst>
              <a:ext uri="{FF2B5EF4-FFF2-40B4-BE49-F238E27FC236}">
                <a16:creationId xmlns:a16="http://schemas.microsoft.com/office/drawing/2014/main" id="{16432C64-9D59-4975-94E6-051413E9859A}"/>
              </a:ext>
            </a:extLst>
          </p:cNvPr>
          <p:cNvSpPr/>
          <p:nvPr/>
        </p:nvSpPr>
        <p:spPr>
          <a:xfrm>
            <a:off x="681354" y="2338272"/>
            <a:ext cx="9500235" cy="1384995"/>
          </a:xfrm>
          <a:prstGeom prst="rect">
            <a:avLst/>
          </a:prstGeom>
        </p:spPr>
        <p:txBody>
          <a:bodyPr wrap="square">
            <a:spAutoFit/>
          </a:bodyPr>
          <a:lstStyle/>
          <a:p>
            <a:r>
              <a:rPr lang="en-US" sz="2800" b="1" dirty="0"/>
              <a:t>What lessons can modern inventors and entrepreneurs learn from Edison’s approach to invention, particularly his willingness to experiment and face setbacks?</a:t>
            </a: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r>
              <a:rPr lang="ar-SA"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630" y="1298575"/>
            <a:ext cx="3439160"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9" name="Rectangle 8">
            <a:extLst>
              <a:ext uri="{FF2B5EF4-FFF2-40B4-BE49-F238E27FC236}">
                <a16:creationId xmlns:a16="http://schemas.microsoft.com/office/drawing/2014/main" id="{25A5E206-C189-44A8-A61B-4EBF7FE9A887}"/>
              </a:ext>
            </a:extLst>
          </p:cNvPr>
          <p:cNvSpPr/>
          <p:nvPr/>
        </p:nvSpPr>
        <p:spPr>
          <a:xfrm>
            <a:off x="636058" y="2228671"/>
            <a:ext cx="9305383" cy="923330"/>
          </a:xfrm>
          <a:prstGeom prst="rect">
            <a:avLst/>
          </a:prstGeom>
        </p:spPr>
        <p:txBody>
          <a:bodyPr wrap="square">
            <a:spAutoFit/>
          </a:bodyPr>
          <a:lstStyle/>
          <a:p>
            <a:r>
              <a:rPr lang="en-US" dirty="0"/>
              <a:t>Edison invented or improved many things—like the stock ticker, telephone, phonograph, and light bulb.</a:t>
            </a:r>
          </a:p>
          <a:p>
            <a:r>
              <a:rPr lang="en-US" b="1" dirty="0"/>
              <a:t>Which invention do you think made the biggest difference in people’s lives at the time? Why?</a:t>
            </a:r>
            <a:endParaRPr lang="en-US" dirty="0"/>
          </a:p>
        </p:txBody>
      </p:sp>
      <p:sp>
        <p:nvSpPr>
          <p:cNvPr id="10" name="Rectangle 9">
            <a:extLst>
              <a:ext uri="{FF2B5EF4-FFF2-40B4-BE49-F238E27FC236}">
                <a16:creationId xmlns:a16="http://schemas.microsoft.com/office/drawing/2014/main" id="{93387207-D9EE-4DB2-9E11-714AEC5BDB60}"/>
              </a:ext>
            </a:extLst>
          </p:cNvPr>
          <p:cNvSpPr/>
          <p:nvPr/>
        </p:nvSpPr>
        <p:spPr>
          <a:xfrm>
            <a:off x="636058" y="3706000"/>
            <a:ext cx="6096000" cy="2862322"/>
          </a:xfrm>
          <a:prstGeom prst="rect">
            <a:avLst/>
          </a:prstGeom>
        </p:spPr>
        <p:txBody>
          <a:bodyPr>
            <a:spAutoFit/>
          </a:bodyPr>
          <a:lstStyle/>
          <a:p>
            <a:r>
              <a:rPr lang="en-US" b="1" dirty="0"/>
              <a:t>Kagan-Style Structure: Think-Pair-Share</a:t>
            </a:r>
          </a:p>
          <a:p>
            <a:pPr>
              <a:buFont typeface="+mj-lt"/>
              <a:buAutoNum type="arabicPeriod"/>
            </a:pPr>
            <a:r>
              <a:rPr lang="en-US" b="1" dirty="0"/>
              <a:t>Think (1 minute):</a:t>
            </a:r>
            <a:endParaRPr lang="en-US" dirty="0"/>
          </a:p>
          <a:p>
            <a:pPr marL="742950" lvl="1" indent="-285750">
              <a:buFont typeface="+mj-lt"/>
              <a:buAutoNum type="arabicPeriod"/>
            </a:pPr>
            <a:r>
              <a:rPr lang="en-US" dirty="0"/>
              <a:t>Students silently choose one invention and write </a:t>
            </a:r>
            <a:r>
              <a:rPr lang="en-US" b="1" dirty="0"/>
              <a:t>1 reason</a:t>
            </a:r>
            <a:r>
              <a:rPr lang="en-US" dirty="0"/>
              <a:t> why they think it was the most important.</a:t>
            </a:r>
          </a:p>
          <a:p>
            <a:pPr>
              <a:buFont typeface="+mj-lt"/>
              <a:buAutoNum type="arabicPeriod"/>
            </a:pPr>
            <a:r>
              <a:rPr lang="en-US" b="1" dirty="0"/>
              <a:t>Pair (1 minute):</a:t>
            </a:r>
            <a:endParaRPr lang="en-US" dirty="0"/>
          </a:p>
          <a:p>
            <a:pPr marL="742950" lvl="1" indent="-285750">
              <a:buFont typeface="+mj-lt"/>
              <a:buAutoNum type="arabicPeriod"/>
            </a:pPr>
            <a:r>
              <a:rPr lang="en-US" dirty="0"/>
              <a:t>Turn to a partner. Partner A shares their idea first (30 seconds), then Partner B shares (30 seconds).</a:t>
            </a:r>
          </a:p>
          <a:p>
            <a:pPr>
              <a:buFont typeface="+mj-lt"/>
              <a:buAutoNum type="arabicPeriod"/>
            </a:pPr>
            <a:r>
              <a:rPr lang="en-US" b="1" dirty="0"/>
              <a:t>Share (1 minute):</a:t>
            </a:r>
            <a:endParaRPr lang="en-US" dirty="0"/>
          </a:p>
          <a:p>
            <a:pPr marL="742950" lvl="1" indent="-285750">
              <a:buFont typeface="+mj-lt"/>
              <a:buAutoNum type="arabicPeriod"/>
            </a:pPr>
            <a:r>
              <a:rPr lang="en-US" dirty="0"/>
              <a:t>Invite 2–3 students to share their or their partner’s answer with the class.</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Double Wave 32"/>
          <p:cNvSpPr/>
          <p:nvPr/>
        </p:nvSpPr>
        <p:spPr>
          <a:xfrm>
            <a:off x="8762567" y="686425"/>
            <a:ext cx="2265820"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LESSON:2</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6403105" y="678100"/>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907939" y="673927"/>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GRADE:9 </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380946" y="68642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English</a:t>
            </a:r>
            <a:endParaRPr lang="ar-JO"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389572" y="1254047"/>
            <a:ext cx="10296149"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09" y="12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889782" y="1152316"/>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3:00 minutes</a:t>
              </a:r>
            </a:p>
          </p:txBody>
        </p:sp>
      </p:grpSp>
      <p:sp>
        <p:nvSpPr>
          <p:cNvPr id="25" name="TextBox 24"/>
          <p:cNvSpPr txBox="1"/>
          <p:nvPr/>
        </p:nvSpPr>
        <p:spPr>
          <a:xfrm>
            <a:off x="540196" y="1697355"/>
            <a:ext cx="9994900" cy="5132705"/>
          </a:xfrm>
          <a:prstGeom prst="rect">
            <a:avLst/>
          </a:prstGeom>
          <a:noFill/>
        </p:spPr>
        <p:txBody>
          <a:bodyPr wrap="square" rtlCol="1">
            <a:noAutofit/>
          </a:bodyPr>
          <a:lstStyle/>
          <a:p>
            <a:r>
              <a:rPr lang="en-US" sz="3200" dirty="0">
                <a:highlight>
                  <a:srgbClr val="FFFF00"/>
                </a:highlight>
              </a:rPr>
              <a:t>What was the main purpose of the telegraph when it was first invented?</a:t>
            </a:r>
          </a:p>
          <a:p>
            <a:r>
              <a:rPr lang="en-US" sz="3200" dirty="0"/>
              <a:t>A) To send written messages quickly over long distances</a:t>
            </a:r>
            <a:br>
              <a:rPr lang="en-US" sz="3200" dirty="0"/>
            </a:br>
            <a:r>
              <a:rPr lang="en-US" sz="3200" dirty="0"/>
              <a:t>B) To transmit electricity to homes</a:t>
            </a:r>
            <a:br>
              <a:rPr lang="en-US" sz="3200" dirty="0"/>
            </a:br>
            <a:r>
              <a:rPr lang="en-US" sz="3200" dirty="0"/>
              <a:t>C) To play music remotely</a:t>
            </a:r>
          </a:p>
        </p:txBody>
      </p:sp>
      <p:sp>
        <p:nvSpPr>
          <p:cNvPr id="45" name="Action Button: Go Home 44">
            <a:hlinkClick r:id="" action="ppaction://hlinkshowjump?jump=firstslide" highlightClick="1"/>
          </p:cNvPr>
          <p:cNvSpPr/>
          <p:nvPr/>
        </p:nvSpPr>
        <p:spPr>
          <a:xfrm>
            <a:off x="11148277" y="3652760"/>
            <a:ext cx="744279" cy="5936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8630" y="1298575"/>
            <a:ext cx="2707005" cy="39878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r>
              <a:rPr lang="en-US" sz="2000" b="1" dirty="0"/>
              <a:t> </a:t>
            </a: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9781" y="6129076"/>
            <a:ext cx="1216731"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012911-C017-4FFA-8DCF-6AF4E2AB4E19}"/>
              </a:ext>
            </a:extLst>
          </p:cNvPr>
          <p:cNvSpPr txBox="1"/>
          <p:nvPr/>
        </p:nvSpPr>
        <p:spPr>
          <a:xfrm>
            <a:off x="1101969" y="1051059"/>
            <a:ext cx="8370277" cy="2554545"/>
          </a:xfrm>
          <a:prstGeom prst="rect">
            <a:avLst/>
          </a:prstGeom>
          <a:noFill/>
        </p:spPr>
        <p:txBody>
          <a:bodyPr wrap="square">
            <a:spAutoFit/>
          </a:bodyPr>
          <a:lstStyle/>
          <a:p>
            <a:r>
              <a:rPr lang="en-US" sz="3200" dirty="0">
                <a:highlight>
                  <a:srgbClr val="FFFF00"/>
                </a:highlight>
              </a:rPr>
              <a:t>Which type of language is most commonly used in informational texts?</a:t>
            </a:r>
          </a:p>
          <a:p>
            <a:r>
              <a:rPr lang="en-US" sz="3200" dirty="0"/>
              <a:t>A) Figurative and imaginative language</a:t>
            </a:r>
            <a:br>
              <a:rPr lang="en-US" sz="3200" dirty="0"/>
            </a:br>
            <a:r>
              <a:rPr lang="en-US" sz="3200" dirty="0"/>
              <a:t>B) Literal and precise language</a:t>
            </a:r>
            <a:br>
              <a:rPr lang="en-US" sz="3200" dirty="0"/>
            </a:br>
            <a:r>
              <a:rPr lang="en-US" sz="3200" dirty="0"/>
              <a:t>C) Poetic and rhyming language</a:t>
            </a:r>
          </a:p>
        </p:txBody>
      </p:sp>
    </p:spTree>
    <p:extLst>
      <p:ext uri="{BB962C8B-B14F-4D97-AF65-F5344CB8AC3E}">
        <p14:creationId xmlns:p14="http://schemas.microsoft.com/office/powerpoint/2010/main" val="395401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6F04E-A4C0-4093-A275-985E2E9BE8D4}"/>
              </a:ext>
            </a:extLst>
          </p:cNvPr>
          <p:cNvSpPr txBox="1"/>
          <p:nvPr/>
        </p:nvSpPr>
        <p:spPr>
          <a:xfrm>
            <a:off x="1403685" y="497305"/>
            <a:ext cx="8045116" cy="7755969"/>
          </a:xfrm>
          <a:prstGeom prst="rect">
            <a:avLst/>
          </a:prstGeom>
          <a:noFill/>
        </p:spPr>
        <p:txBody>
          <a:bodyPr wrap="square" rtlCol="0">
            <a:spAutoFit/>
          </a:bodyPr>
          <a:lstStyle/>
          <a:p>
            <a:r>
              <a:rPr lang="en-US" sz="3200" dirty="0"/>
              <a:t>Read ,answer</a:t>
            </a:r>
          </a:p>
          <a:p>
            <a:r>
              <a:rPr lang="en-US" sz="3200" dirty="0"/>
              <a:t>1. An expression that is used when suddenly you have an idea is ?</a:t>
            </a:r>
          </a:p>
          <a:p>
            <a:endParaRPr lang="en-US" sz="3200" dirty="0"/>
          </a:p>
          <a:p>
            <a:r>
              <a:rPr lang="en-US" sz="3200" dirty="0"/>
              <a:t>2. What does the light bulb symbolize ?</a:t>
            </a:r>
          </a:p>
          <a:p>
            <a:endParaRPr lang="en-US" sz="3200" dirty="0"/>
          </a:p>
          <a:p>
            <a:r>
              <a:rPr lang="en-US" sz="3200" dirty="0"/>
              <a:t>3. How did people light their homes in the past?</a:t>
            </a:r>
          </a:p>
          <a:p>
            <a:endParaRPr lang="en-US" sz="3200" dirty="0"/>
          </a:p>
          <a:p>
            <a:r>
              <a:rPr lang="en-US" sz="3200" dirty="0"/>
              <a:t>4. Scientists and inventors always wanted to create a light bulb that was  powered by heat not fire. Explain</a:t>
            </a:r>
          </a:p>
          <a:p>
            <a:endParaRPr lang="en-US" sz="3200" dirty="0"/>
          </a:p>
          <a:p>
            <a:r>
              <a:rPr lang="en-US" sz="3200" dirty="0"/>
              <a:t> </a:t>
            </a:r>
          </a:p>
          <a:p>
            <a:endParaRPr lang="en-US" sz="3200" dirty="0"/>
          </a:p>
          <a:p>
            <a:endParaRPr lang="en-US" dirty="0"/>
          </a:p>
        </p:txBody>
      </p:sp>
    </p:spTree>
    <p:extLst>
      <p:ext uri="{BB962C8B-B14F-4D97-AF65-F5344CB8AC3E}">
        <p14:creationId xmlns:p14="http://schemas.microsoft.com/office/powerpoint/2010/main" val="2394703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6F04E-A4C0-4093-A275-985E2E9BE8D4}"/>
              </a:ext>
            </a:extLst>
          </p:cNvPr>
          <p:cNvSpPr txBox="1"/>
          <p:nvPr/>
        </p:nvSpPr>
        <p:spPr>
          <a:xfrm>
            <a:off x="914401" y="80211"/>
            <a:ext cx="9745578" cy="7325082"/>
          </a:xfrm>
          <a:prstGeom prst="rect">
            <a:avLst/>
          </a:prstGeom>
          <a:noFill/>
        </p:spPr>
        <p:txBody>
          <a:bodyPr wrap="square" rtlCol="0">
            <a:spAutoFit/>
          </a:bodyPr>
          <a:lstStyle/>
          <a:p>
            <a:r>
              <a:rPr lang="en-US" sz="2800" dirty="0"/>
              <a:t>Read ,answer</a:t>
            </a:r>
          </a:p>
          <a:p>
            <a:r>
              <a:rPr lang="en-US" sz="2800" dirty="0"/>
              <a:t>1. An expression that is used when suddenly you have an idea is ? </a:t>
            </a:r>
            <a:r>
              <a:rPr lang="en-US" sz="2800" dirty="0">
                <a:highlight>
                  <a:srgbClr val="FFFF00"/>
                </a:highlight>
              </a:rPr>
              <a:t>a light bulb turned on</a:t>
            </a:r>
          </a:p>
          <a:p>
            <a:endParaRPr lang="en-US" sz="2800" dirty="0">
              <a:highlight>
                <a:srgbClr val="FFFF00"/>
              </a:highlight>
            </a:endParaRPr>
          </a:p>
          <a:p>
            <a:r>
              <a:rPr lang="en-US" sz="2800" dirty="0"/>
              <a:t>2. What does the light bulb symbolize ?</a:t>
            </a:r>
            <a:r>
              <a:rPr lang="en-US" sz="2800" dirty="0">
                <a:highlight>
                  <a:srgbClr val="FFFF00"/>
                </a:highlight>
              </a:rPr>
              <a:t>It symbolizes ingenuity</a:t>
            </a:r>
            <a:endParaRPr lang="en-US" sz="2800" dirty="0"/>
          </a:p>
          <a:p>
            <a:endParaRPr lang="en-US" sz="2800" dirty="0"/>
          </a:p>
          <a:p>
            <a:r>
              <a:rPr lang="en-US" sz="2800" dirty="0"/>
              <a:t>3. How did people light their homes in the past? </a:t>
            </a:r>
            <a:r>
              <a:rPr lang="en-US" sz="2800" dirty="0">
                <a:highlight>
                  <a:srgbClr val="FFFF00"/>
                </a:highlight>
              </a:rPr>
              <a:t>At that time, people lit their homes at night with only candles, torches, and gas lamps. </a:t>
            </a:r>
          </a:p>
          <a:p>
            <a:endParaRPr lang="en-US" sz="2800" dirty="0"/>
          </a:p>
          <a:p>
            <a:r>
              <a:rPr lang="en-US" sz="2800" dirty="0"/>
              <a:t>4. Scientists and inventors always wanted to create a light bulb that was  powered by heat not fire. Explain</a:t>
            </a:r>
          </a:p>
          <a:p>
            <a:r>
              <a:rPr lang="en-US" sz="2800" dirty="0">
                <a:highlight>
                  <a:srgbClr val="FFFF00"/>
                </a:highlight>
              </a:rPr>
              <a:t>Using fire to create light could be quite dangerous.</a:t>
            </a:r>
          </a:p>
          <a:p>
            <a:endParaRPr lang="en-US" sz="2800" dirty="0"/>
          </a:p>
          <a:p>
            <a:r>
              <a:rPr lang="en-US" sz="2800" dirty="0"/>
              <a:t> </a:t>
            </a:r>
          </a:p>
          <a:p>
            <a:endParaRPr lang="en-US" sz="3200" dirty="0"/>
          </a:p>
          <a:p>
            <a:endParaRPr lang="en-US" dirty="0"/>
          </a:p>
        </p:txBody>
      </p:sp>
    </p:spTree>
    <p:extLst>
      <p:ext uri="{BB962C8B-B14F-4D97-AF65-F5344CB8AC3E}">
        <p14:creationId xmlns:p14="http://schemas.microsoft.com/office/powerpoint/2010/main" val="2555446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512D1B-2A44-4703-B9AD-2C8384660086}"/>
              </a:ext>
            </a:extLst>
          </p:cNvPr>
          <p:cNvSpPr txBox="1"/>
          <p:nvPr/>
        </p:nvSpPr>
        <p:spPr>
          <a:xfrm>
            <a:off x="875323" y="734645"/>
            <a:ext cx="8995507" cy="5016758"/>
          </a:xfrm>
          <a:prstGeom prst="rect">
            <a:avLst/>
          </a:prstGeom>
          <a:noFill/>
        </p:spPr>
        <p:txBody>
          <a:bodyPr wrap="square">
            <a:spAutoFit/>
          </a:bodyPr>
          <a:lstStyle/>
          <a:p>
            <a:r>
              <a:rPr lang="en-US" sz="3200" dirty="0"/>
              <a:t>You may have said it yourself when you have a great idea—“a light bulb turned on.” But have you ever wondered where the expression came from? To trace the origin of the light bulb as a symbol of </a:t>
            </a:r>
            <a:r>
              <a:rPr lang="en-US" sz="3200" dirty="0">
                <a:highlight>
                  <a:srgbClr val="FFFF00"/>
                </a:highlight>
              </a:rPr>
              <a:t>ingenuity</a:t>
            </a:r>
            <a:r>
              <a:rPr lang="en-US" sz="3200" dirty="0"/>
              <a:t>, you’d have to travel back in time to the late 1880s. At that time, people lit their homes at night with only candles, torches, and gas lamps. Using fire to create light could be quite dangerous. For 50 years, scientists and inventors had been trying to create a light bulb that was powered by heat, and not fire.</a:t>
            </a:r>
          </a:p>
        </p:txBody>
      </p:sp>
      <p:pic>
        <p:nvPicPr>
          <p:cNvPr id="2" name="KS_LD_AUD_U01_p054">
            <a:hlinkClick r:id="" action="ppaction://media"/>
            <a:extLst>
              <a:ext uri="{FF2B5EF4-FFF2-40B4-BE49-F238E27FC236}">
                <a16:creationId xmlns:a16="http://schemas.microsoft.com/office/drawing/2014/main" id="{6C77D9B7-9B00-41CA-B0DA-7AE9ACFB9D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9314" y="1849071"/>
            <a:ext cx="487363" cy="487363"/>
          </a:xfrm>
          <a:prstGeom prst="rect">
            <a:avLst/>
          </a:prstGeom>
        </p:spPr>
      </p:pic>
      <p:sp>
        <p:nvSpPr>
          <p:cNvPr id="5" name="TextBox 4">
            <a:extLst>
              <a:ext uri="{FF2B5EF4-FFF2-40B4-BE49-F238E27FC236}">
                <a16:creationId xmlns:a16="http://schemas.microsoft.com/office/drawing/2014/main" id="{9259B2DB-0A46-4CC2-BE0B-6643D7596D60}"/>
              </a:ext>
            </a:extLst>
          </p:cNvPr>
          <p:cNvSpPr txBox="1"/>
          <p:nvPr/>
        </p:nvSpPr>
        <p:spPr>
          <a:xfrm>
            <a:off x="2221831" y="5751403"/>
            <a:ext cx="6096000" cy="923330"/>
          </a:xfrm>
          <a:prstGeom prst="rect">
            <a:avLst/>
          </a:prstGeom>
          <a:noFill/>
        </p:spPr>
        <p:txBody>
          <a:bodyPr wrap="square">
            <a:spAutoFit/>
          </a:bodyPr>
          <a:lstStyle/>
          <a:p>
            <a:r>
              <a:rPr lang="en-US" dirty="0"/>
              <a:t>Ingenuity: The quality of being </a:t>
            </a:r>
            <a:r>
              <a:rPr lang="en-US" b="1" dirty="0"/>
              <a:t>clever, original, and inventive</a:t>
            </a:r>
            <a:r>
              <a:rPr lang="en-US" dirty="0"/>
              <a:t> . It refers to the ability to </a:t>
            </a:r>
            <a:r>
              <a:rPr lang="en-US" b="1" dirty="0"/>
              <a:t>solve difficult problems in creative or unusual ways</a:t>
            </a:r>
            <a:endParaRPr lang="en-US" dirty="0"/>
          </a:p>
        </p:txBody>
      </p:sp>
    </p:spTree>
    <p:extLst>
      <p:ext uri="{BB962C8B-B14F-4D97-AF65-F5344CB8AC3E}">
        <p14:creationId xmlns:p14="http://schemas.microsoft.com/office/powerpoint/2010/main" val="155421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7d3d12-a688-4a65-9735-5d5242335cee">
      <Terms xmlns="http://schemas.microsoft.com/office/infopath/2007/PartnerControls"/>
    </lcf76f155ced4ddcb4097134ff3c332f>
    <TaxCatchAll xmlns="3e03e693-6f57-4a0f-8762-2487ed846c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CD5A634654594FBBFFA6A58C1B7A05" ma:contentTypeVersion="14" ma:contentTypeDescription="Create a new document." ma:contentTypeScope="" ma:versionID="6b2dea2e8b93c79cf5ca688f69d4c3ec">
  <xsd:schema xmlns:xsd="http://www.w3.org/2001/XMLSchema" xmlns:xs="http://www.w3.org/2001/XMLSchema" xmlns:p="http://schemas.microsoft.com/office/2006/metadata/properties" xmlns:ns2="0b7d3d12-a688-4a65-9735-5d5242335cee" xmlns:ns3="3e03e693-6f57-4a0f-8762-2487ed846c1c" targetNamespace="http://schemas.microsoft.com/office/2006/metadata/properties" ma:root="true" ma:fieldsID="21fb15d1cb0a07f67bc2296c58cdc3ae" ns2:_="" ns3:_="">
    <xsd:import namespace="0b7d3d12-a688-4a65-9735-5d5242335cee"/>
    <xsd:import namespace="3e03e693-6f57-4a0f-8762-2487ed846c1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d3d12-a688-4a65-9735-5d5242335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d429481-e3d0-471e-bc25-7565d51e70f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03e693-6f57-4a0f-8762-2487ed846c1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24593b5-bb6d-4ace-b8b0-595ce26c6980}" ma:internalName="TaxCatchAll" ma:showField="CatchAllData" ma:web="3e03e693-6f57-4a0f-8762-2487ed846c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2A90E2-8565-43E0-BA8A-CB10F4B8D067}">
  <ds:schemaRefs>
    <ds:schemaRef ds:uri="http://schemas.microsoft.com/office/2006/metadata/properties"/>
    <ds:schemaRef ds:uri="http://schemas.microsoft.com/office/infopath/2007/PartnerControls"/>
    <ds:schemaRef ds:uri="0b7d3d12-a688-4a65-9735-5d5242335cee"/>
    <ds:schemaRef ds:uri="3e03e693-6f57-4a0f-8762-2487ed846c1c"/>
  </ds:schemaRefs>
</ds:datastoreItem>
</file>

<file path=customXml/itemProps2.xml><?xml version="1.0" encoding="utf-8"?>
<ds:datastoreItem xmlns:ds="http://schemas.openxmlformats.org/officeDocument/2006/customXml" ds:itemID="{2CECACF6-5969-4273-9FB6-E6AFF5BD4363}">
  <ds:schemaRefs>
    <ds:schemaRef ds:uri="http://schemas.microsoft.com/sharepoint/v3/contenttype/forms"/>
  </ds:schemaRefs>
</ds:datastoreItem>
</file>

<file path=customXml/itemProps3.xml><?xml version="1.0" encoding="utf-8"?>
<ds:datastoreItem xmlns:ds="http://schemas.openxmlformats.org/officeDocument/2006/customXml" ds:itemID="{F1300C05-2782-41CC-9FA7-D59F2B792D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7d3d12-a688-4a65-9735-5d5242335cee"/>
    <ds:schemaRef ds:uri="3e03e693-6f57-4a0f-8762-2487ed846c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229</TotalTime>
  <Words>2614</Words>
  <Application>Microsoft Office PowerPoint</Application>
  <PresentationFormat>Widescreen</PresentationFormat>
  <Paragraphs>382</Paragraphs>
  <Slides>48</Slides>
  <Notes>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Adobe Arabic</vt:lpstr>
      <vt:lpstr>Arial</vt:lpstr>
      <vt:lpstr>Calibri</vt:lpstr>
      <vt:lpstr>Calibri Light</vt:lpstr>
      <vt:lpstr>HelveticaNeueLT Arabic 45 Light</vt:lpstr>
      <vt:lpstr>HelveticaNeueLT Arabic 55 Roman</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Ghassan Hazza</dc:creator>
  <cp:lastModifiedBy>ibrahim hussein</cp:lastModifiedBy>
  <cp:revision>463</cp:revision>
  <cp:lastPrinted>2024-02-21T09:04:00Z</cp:lastPrinted>
  <dcterms:created xsi:type="dcterms:W3CDTF">2019-06-13T08:00:00Z</dcterms:created>
  <dcterms:modified xsi:type="dcterms:W3CDTF">2025-10-26T09:29:26Z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64F04A3B57AF4474A37317F02637CA1B_12</vt:lpwstr>
  </property>
  <property fmtid="{D5CDD505-2E9C-101B-9397-08002B2CF9AE}" pid="3" name="KSOProductBuildVer">
    <vt:lpwstr>1033-12.2.0.18607</vt:lpwstr>
  </property>
  <property fmtid="{D5CDD505-2E9C-101B-9397-08002B2CF9AE}" pid="4" name="ContentTypeId">
    <vt:lpwstr>0x0101005FCD5A634654594FBBFFA6A58C1B7A05</vt:lpwstr>
  </property>
  <property fmtid="{D5CDD505-2E9C-101B-9397-08002B2CF9AE}" pid="5" name="MediaServiceImageTags">
    <vt:lpwstr/>
  </property>
</Properties>
</file>