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0"/>
  </p:notesMasterIdLst>
  <p:handoutMasterIdLst>
    <p:handoutMasterId r:id="rId21"/>
  </p:handoutMasterIdLst>
  <p:sldIdLst>
    <p:sldId id="275" r:id="rId2"/>
    <p:sldId id="292" r:id="rId3"/>
    <p:sldId id="290" r:id="rId4"/>
    <p:sldId id="277" r:id="rId5"/>
    <p:sldId id="276" r:id="rId6"/>
    <p:sldId id="278" r:id="rId7"/>
    <p:sldId id="279" r:id="rId8"/>
    <p:sldId id="280" r:id="rId9"/>
    <p:sldId id="281" r:id="rId10"/>
    <p:sldId id="282" r:id="rId11"/>
    <p:sldId id="283" r:id="rId12"/>
    <p:sldId id="284" r:id="rId13"/>
    <p:sldId id="287" r:id="rId14"/>
    <p:sldId id="288" r:id="rId15"/>
    <p:sldId id="293" r:id="rId16"/>
    <p:sldId id="289" r:id="rId17"/>
    <p:sldId id="294" r:id="rId18"/>
    <p:sldId id="267" r:id="rId19"/>
  </p:sldIdLst>
  <p:sldSz cx="9144000" cy="6858000" type="screen4x3"/>
  <p:notesSz cx="6858000" cy="9144000"/>
  <p:embeddedFontLst>
    <p:embeddedFont>
      <p:font typeface="Twinkl" panose="020B0604020202020204" charset="0"/>
      <p:regular r:id="rId22"/>
      <p:bold r:id="rId23"/>
    </p:embeddedFont>
    <p:embeddedFont>
      <p:font typeface="Wingdings 2" panose="05020102010507070707" pitchFamily="18" charset="2"/>
      <p:regular r:id="rId24"/>
    </p:embeddedFont>
    <p:embeddedFont>
      <p:font typeface="Roboto" panose="020B0604020202020204" charset="0"/>
      <p:regular r:id="rId25"/>
      <p:bold r:id="rId26"/>
      <p:italic r:id="rId27"/>
      <p:boldItalic r:id="rId28"/>
    </p:embeddedFont>
    <p:embeddedFont>
      <p:font typeface="Twinkl ExtraBold" charset="0"/>
      <p:bold r:id="rId29"/>
    </p:embeddedFont>
    <p:embeddedFont>
      <p:font typeface="Vladimir Script" panose="03050402040407070305" pitchFamily="66" charset="0"/>
      <p:regular r:id="rId30"/>
    </p:embeddedFont>
    <p:embeddedFont>
      <p:font typeface="Calibri" panose="020F0502020204030204" pitchFamily="34"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005722"/>
    <a:srgbClr val="85BD33"/>
    <a:srgbClr val="009640"/>
    <a:srgbClr val="F9B000"/>
    <a:srgbClr val="6FBD84"/>
    <a:srgbClr val="41704A"/>
    <a:srgbClr val="AED57A"/>
    <a:srgbClr val="304439"/>
    <a:srgbClr val="5C93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60" autoAdjust="0"/>
    <p:restoredTop sz="94660"/>
  </p:normalViewPr>
  <p:slideViewPr>
    <p:cSldViewPr snapToGrid="0" showGuides="1">
      <p:cViewPr>
        <p:scale>
          <a:sx n="80" d="100"/>
          <a:sy n="80" d="100"/>
        </p:scale>
        <p:origin x="1158" y="198"/>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21" Type="http://schemas.openxmlformats.org/officeDocument/2006/relationships/handoutMaster" Target="handoutMasters/handoutMaster1.xml"/><Relationship Id="rId34"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18/10/2025</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18/10/2025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188707" y="6117626"/>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nimation and Editable Resource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grpSp>
        <p:nvGrpSpPr>
          <p:cNvPr id="41" name="Group 40">
            <a:extLst>
              <a:ext uri="{FF2B5EF4-FFF2-40B4-BE49-F238E27FC236}">
                <a16:creationId xmlns:a16="http://schemas.microsoft.com/office/drawing/2014/main" id="{2BB4EA30-0107-4362-9222-C6055ABF324A}"/>
              </a:ext>
            </a:extLst>
          </p:cNvPr>
          <p:cNvGrpSpPr/>
          <p:nvPr userDrawn="1"/>
        </p:nvGrpSpPr>
        <p:grpSpPr>
          <a:xfrm>
            <a:off x="743835" y="3604852"/>
            <a:ext cx="7644513" cy="1571953"/>
            <a:chOff x="743837" y="1344834"/>
            <a:chExt cx="7644513" cy="1571953"/>
          </a:xfrm>
        </p:grpSpPr>
        <p:sp>
          <p:nvSpPr>
            <p:cNvPr id="42" name="Rectangle 41">
              <a:extLst>
                <a:ext uri="{FF2B5EF4-FFF2-40B4-BE49-F238E27FC236}">
                  <a16:creationId xmlns:a16="http://schemas.microsoft.com/office/drawing/2014/main" id="{0DF60415-D303-4DFE-A6B8-E0AB42EF4DDC}"/>
                </a:ext>
              </a:extLst>
            </p:cNvPr>
            <p:cNvSpPr/>
            <p:nvPr/>
          </p:nvSpPr>
          <p:spPr>
            <a:xfrm>
              <a:off x="743837" y="1344834"/>
              <a:ext cx="1266195" cy="273960"/>
            </a:xfrm>
            <a:prstGeom prst="rect">
              <a:avLst/>
            </a:prstGeom>
            <a:solidFill>
              <a:srgbClr val="85BD33"/>
            </a:solidFill>
            <a:ln>
              <a:solidFill>
                <a:srgbClr val="009640"/>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r>
                <a:rPr lang="en-GB" sz="1600" b="1" dirty="0">
                  <a:latin typeface="Roboto" panose="02000000000000000000" pitchFamily="2" charset="0"/>
                  <a:ea typeface="Roboto" panose="02000000000000000000" pitchFamily="2" charset="0"/>
                </a:rPr>
                <a:t>Editable</a:t>
              </a:r>
            </a:p>
          </p:txBody>
        </p:sp>
        <p:sp>
          <p:nvSpPr>
            <p:cNvPr id="43" name="Rectangle 42">
              <a:extLst>
                <a:ext uri="{FF2B5EF4-FFF2-40B4-BE49-F238E27FC236}">
                  <a16:creationId xmlns:a16="http://schemas.microsoft.com/office/drawing/2014/main" id="{6A96975B-C3DC-451D-8423-D15D5BCDB436}"/>
                </a:ext>
              </a:extLst>
            </p:cNvPr>
            <p:cNvSpPr/>
            <p:nvPr/>
          </p:nvSpPr>
          <p:spPr>
            <a:xfrm>
              <a:off x="755650" y="1618794"/>
              <a:ext cx="7632700" cy="1297993"/>
            </a:xfrm>
            <a:prstGeom prst="rect">
              <a:avLst/>
            </a:prstGeom>
            <a:noFill/>
            <a:ln w="19050">
              <a:solidFill>
                <a:srgbClr val="009640"/>
              </a:solidFill>
            </a:ln>
          </p:spPr>
          <p:txBody>
            <a:bodyPr wrap="square" lIns="216000" tIns="216000" rIns="216000" bIns="216000">
              <a:spAutoFit/>
            </a:bodyPr>
            <a:lstStyle/>
            <a:p>
              <a:pPr>
                <a:spcAft>
                  <a:spcPts val="600"/>
                </a:spcAft>
              </a:pPr>
              <a:r>
                <a:rPr lang="en-GB" sz="1400" b="0" i="0" dirty="0">
                  <a:solidFill>
                    <a:srgbClr val="202124"/>
                  </a:solidFill>
                  <a:effectLst/>
                  <a:latin typeface="Roboto" panose="02000000000000000000" pitchFamily="2" charset="0"/>
                </a:rPr>
                <a:t>This resource is editable and can be adapted to meet the needs of different children. Twinkl cannot be held responsible for any changes made once a resource has been downloaded. Please be aware that this content may have been edited and therefore </a:t>
              </a:r>
              <a:br>
                <a:rPr lang="en-GB" sz="1400" b="0" i="0" dirty="0">
                  <a:solidFill>
                    <a:srgbClr val="202124"/>
                  </a:solidFill>
                  <a:effectLst/>
                  <a:latin typeface="Roboto" panose="02000000000000000000" pitchFamily="2" charset="0"/>
                </a:rPr>
              </a:br>
              <a:r>
                <a:rPr lang="en-GB" sz="1400" b="0" i="0" dirty="0">
                  <a:solidFill>
                    <a:srgbClr val="202124"/>
                  </a:solidFill>
                  <a:effectLst/>
                  <a:latin typeface="Roboto" panose="02000000000000000000" pitchFamily="2" charset="0"/>
                </a:rPr>
                <a:t>may no longer reflect our values.</a:t>
              </a:r>
              <a:endParaRPr lang="en-GB" sz="1400" dirty="0">
                <a:latin typeface="Roboto" panose="02000000000000000000" pitchFamily="2" charset="0"/>
                <a:ea typeface="Roboto" panose="02000000000000000000" pitchFamily="2" charset="0"/>
              </a:endParaRPr>
            </a:p>
          </p:txBody>
        </p:sp>
      </p:grpSp>
      <p:sp>
        <p:nvSpPr>
          <p:cNvPr id="44" name="Rectangle 43">
            <a:extLst>
              <a:ext uri="{FF2B5EF4-FFF2-40B4-BE49-F238E27FC236}">
                <a16:creationId xmlns:a16="http://schemas.microsoft.com/office/drawing/2014/main" id="{C01BCBF7-EAB4-4398-AAB8-B60AC3555113}"/>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
        <p:nvSpPr>
          <p:cNvPr id="45" name="TextBox 44">
            <a:extLst>
              <a:ext uri="{FF2B5EF4-FFF2-40B4-BE49-F238E27FC236}">
                <a16:creationId xmlns:a16="http://schemas.microsoft.com/office/drawing/2014/main" id="{3F3091BF-D025-46EF-A448-B4F13C76E242}"/>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85BD33"/>
                </a:solidFill>
                <a:latin typeface="Roboto" panose="02000000000000000000" pitchFamily="2" charset="0"/>
                <a:ea typeface="Roboto" panose="02000000000000000000" pitchFamily="2" charset="0"/>
              </a:rPr>
              <a:t>Disclaimers</a:t>
            </a:r>
            <a:endParaRPr lang="en-GB" sz="2800" b="1" dirty="0">
              <a:solidFill>
                <a:srgbClr val="85BD33"/>
              </a:solidFill>
            </a:endParaRPr>
          </a:p>
        </p:txBody>
      </p:sp>
      <p:sp>
        <p:nvSpPr>
          <p:cNvPr id="2" name="Rectangle 1">
            <a:extLst>
              <a:ext uri="{FF2B5EF4-FFF2-40B4-BE49-F238E27FC236}">
                <a16:creationId xmlns:a16="http://schemas.microsoft.com/office/drawing/2014/main" id="{831FCADC-C0C1-A512-A0E6-00735A98EE23}"/>
              </a:ext>
            </a:extLst>
          </p:cNvPr>
          <p:cNvSpPr/>
          <p:nvPr userDrawn="1"/>
        </p:nvSpPr>
        <p:spPr>
          <a:xfrm>
            <a:off x="743835" y="1681195"/>
            <a:ext cx="1266195" cy="273960"/>
          </a:xfrm>
          <a:prstGeom prst="rect">
            <a:avLst/>
          </a:prstGeom>
          <a:solidFill>
            <a:srgbClr val="85BD33"/>
          </a:solidFill>
          <a:ln>
            <a:solidFill>
              <a:srgbClr val="009640"/>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Animations</a:t>
            </a:r>
          </a:p>
        </p:txBody>
      </p:sp>
      <p:sp>
        <p:nvSpPr>
          <p:cNvPr id="3" name="Rectangle 2">
            <a:extLst>
              <a:ext uri="{FF2B5EF4-FFF2-40B4-BE49-F238E27FC236}">
                <a16:creationId xmlns:a16="http://schemas.microsoft.com/office/drawing/2014/main" id="{F88C9B18-CEF9-33DD-B6BC-F4FAE51CB874}"/>
              </a:ext>
            </a:extLst>
          </p:cNvPr>
          <p:cNvSpPr/>
          <p:nvPr userDrawn="1"/>
        </p:nvSpPr>
        <p:spPr>
          <a:xfrm>
            <a:off x="755648" y="1955155"/>
            <a:ext cx="7632700" cy="1513437"/>
          </a:xfrm>
          <a:prstGeom prst="rect">
            <a:avLst/>
          </a:prstGeom>
          <a:noFill/>
          <a:ln w="19050">
            <a:solidFill>
              <a:srgbClr val="009640"/>
            </a:solidFill>
          </a:ln>
        </p:spPr>
        <p:txBody>
          <a:bodyPr wrap="square" lIns="216000" tIns="216000" rIns="216000" bIns="216000">
            <a:spAutoFit/>
          </a:bodyPr>
          <a:lstStyle/>
          <a:p>
            <a:pPr>
              <a:spcAft>
                <a:spcPts val="600"/>
              </a:spcAft>
            </a:pPr>
            <a:r>
              <a:rPr lang="en-GB" sz="1400" b="0" i="0" dirty="0">
                <a:solidFill>
                  <a:srgbClr val="202124"/>
                </a:solidFill>
                <a:effectLst/>
                <a:latin typeface="Roboto" panose="02000000000000000000" pitchFamily="2" charset="0"/>
              </a:rPr>
              <a:t>This resource has been designed with animations on each slide to make it as fun and engaging as possible. To view the content in the correct formatting, please view the slideshow in ‘</a:t>
            </a:r>
            <a:r>
              <a:rPr lang="en-GB" sz="1400" b="1" i="0" dirty="0">
                <a:solidFill>
                  <a:srgbClr val="202124"/>
                </a:solidFill>
                <a:effectLst/>
                <a:latin typeface="Roboto" panose="02000000000000000000" pitchFamily="2" charset="0"/>
              </a:rPr>
              <a:t>presentation mode</a:t>
            </a:r>
            <a:r>
              <a:rPr lang="en-GB" sz="1400" b="0" i="0" dirty="0">
                <a:solidFill>
                  <a:srgbClr val="202124"/>
                </a:solidFill>
                <a:effectLst/>
                <a:latin typeface="Roboto" panose="02000000000000000000" pitchFamily="2" charset="0"/>
              </a:rPr>
              <a:t>’. If you view the slides without selecting ‘presentation mode’, you may find that some of the text and images overlap each other or are difficult to read.</a:t>
            </a:r>
            <a:endParaRPr lang="en-GB" sz="14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59392058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206637" y="6092911"/>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572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8" r:id="rId4"/>
    <p:sldLayoutId id="2147483663" r:id="rId5"/>
    <p:sldLayoutId id="2147483666" r:id="rId6"/>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www.twinkl.co.uk/resources/literacy/grammar-spag/warm-up-powerpoints-grammar-spa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hyperlink" Target="https://www.twinkl.co.uk/resources/literacy/grammar-spag/warm-up-powerpoints-grammar-spag" TargetMode="Externa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hyperlink" Target="https://www.twinkl.co.uk/resources/literacy/grammar-spag/warm-up-powerpoints-grammar-spag" TargetMode="External"/><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twinkl.co.uk/resources/literacy/grammar-spag/warm-up-powerpoints-grammar-spag" TargetMode="Externa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twinkl.co.uk/resources/literacy/grammar-spag/warm-up-powerpoints-grammar-spag"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twinkl.co.uk/resources/literacy/grammar-spag/warm-up-powerpoints-grammar-spag"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hyperlink" Target="https://www.twinkl.co.uk/resources/literacy/grammar-spag/warm-up-powerpoints-grammar-spag"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twinkl.co.uk/resources/literacy/grammar-spag/warm-up-powerpoints-grammar-spag"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twinkl.co.uk/resources/literacy/grammar-spag/warm-up-powerpoints-grammar-spag"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twinkl.co.uk/resources/literacy/grammar-spag/warm-up-powerpoints-grammar-spag" TargetMode="External"/><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twinkl.co.uk/resources/literacy/grammar-spag/warm-up-powerpoints-grammar-spag" TargetMode="Externa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twinkl.co.uk/resources/literacy/grammar-spag/warm-up-powerpoints-grammar-spag" TargetMode="Externa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hyperlink" Target="https://www.twinkl.co.uk/resources/literacy/grammar-spag/warm-up-powerpoints-grammar-spag" TargetMode="External"/><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hyperlink" Target="https://www.twinkl.co.uk/resources/literacy/grammar-spag/warm-up-powerpoints-grammar-spag" TargetMode="External"/><Relationship Id="rId4" Type="http://schemas.openxmlformats.org/officeDocument/2006/relationships/image" Target="../media/image14.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hlinkClick r:id="rId2"/>
          </p:cNvPr>
          <p:cNvSpPr/>
          <p:nvPr/>
        </p:nvSpPr>
        <p:spPr>
          <a:xfrm>
            <a:off x="4084320" y="5532120"/>
            <a:ext cx="1021080" cy="6096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hlinkClick r:id="rId2"/>
          </p:cNvPr>
          <p:cNvSpPr/>
          <p:nvPr/>
        </p:nvSpPr>
        <p:spPr>
          <a:xfrm>
            <a:off x="8519160" y="6240780"/>
            <a:ext cx="518160" cy="518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Explosion 2 3"/>
          <p:cNvSpPr/>
          <p:nvPr/>
        </p:nvSpPr>
        <p:spPr>
          <a:xfrm>
            <a:off x="-132347" y="5532120"/>
            <a:ext cx="1588168" cy="1446196"/>
          </a:xfrm>
          <a:prstGeom prst="irregularSeal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Explosion 2 4"/>
          <p:cNvSpPr/>
          <p:nvPr/>
        </p:nvSpPr>
        <p:spPr>
          <a:xfrm>
            <a:off x="7988968" y="5811253"/>
            <a:ext cx="1467853" cy="1227221"/>
          </a:xfrm>
          <a:prstGeom prst="irregularSeal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0670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198" y="478895"/>
            <a:ext cx="8220075" cy="994306"/>
          </a:xfrm>
        </p:spPr>
        <p:txBody>
          <a:bodyPr/>
          <a:lstStyle/>
          <a:p>
            <a:r>
              <a:rPr lang="en-GB" dirty="0"/>
              <a:t>The Rules</a:t>
            </a:r>
          </a:p>
        </p:txBody>
      </p:sp>
      <p:sp>
        <p:nvSpPr>
          <p:cNvPr id="4" name="TextBox 3"/>
          <p:cNvSpPr txBox="1"/>
          <p:nvPr/>
        </p:nvSpPr>
        <p:spPr>
          <a:xfrm>
            <a:off x="1665332" y="1912068"/>
            <a:ext cx="5803803" cy="584775"/>
          </a:xfrm>
          <a:prstGeom prst="rect">
            <a:avLst/>
          </a:prstGeom>
          <a:noFill/>
        </p:spPr>
        <p:txBody>
          <a:bodyPr wrap="square" rtlCol="0">
            <a:spAutoFit/>
          </a:bodyPr>
          <a:lstStyle/>
          <a:p>
            <a:pPr algn="ctr"/>
            <a:r>
              <a:rPr lang="en-GB" sz="3200" b="1" dirty="0"/>
              <a:t>Consonant and -y</a:t>
            </a:r>
          </a:p>
        </p:txBody>
      </p:sp>
      <p:sp>
        <p:nvSpPr>
          <p:cNvPr id="5" name="TextBox 4"/>
          <p:cNvSpPr txBox="1"/>
          <p:nvPr/>
        </p:nvSpPr>
        <p:spPr>
          <a:xfrm>
            <a:off x="1452821" y="1304566"/>
            <a:ext cx="6228827" cy="646331"/>
          </a:xfrm>
          <a:prstGeom prst="rect">
            <a:avLst/>
          </a:prstGeom>
          <a:noFill/>
        </p:spPr>
        <p:txBody>
          <a:bodyPr wrap="square" rtlCol="0">
            <a:spAutoFit/>
          </a:bodyPr>
          <a:lstStyle/>
          <a:p>
            <a:r>
              <a:rPr lang="en-GB" dirty="0"/>
              <a:t>The spelling of the verb depends on the ending of the verb.</a:t>
            </a:r>
          </a:p>
          <a:p>
            <a:r>
              <a:rPr lang="en-GB" dirty="0"/>
              <a:t>Verbs ending in:</a:t>
            </a:r>
          </a:p>
        </p:txBody>
      </p:sp>
      <p:sp>
        <p:nvSpPr>
          <p:cNvPr id="6" name="Right Arrow 5"/>
          <p:cNvSpPr/>
          <p:nvPr/>
        </p:nvSpPr>
        <p:spPr>
          <a:xfrm rot="5400000">
            <a:off x="4037142" y="2734022"/>
            <a:ext cx="1027769" cy="472574"/>
          </a:xfrm>
          <a:prstGeom prst="rightArrow">
            <a:avLst>
              <a:gd name="adj1" fmla="val 50000"/>
              <a:gd name="adj2" fmla="val 80178"/>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960331" y="3398986"/>
            <a:ext cx="5181390" cy="646331"/>
          </a:xfrm>
          <a:prstGeom prst="rect">
            <a:avLst/>
          </a:prstGeom>
          <a:noFill/>
        </p:spPr>
        <p:txBody>
          <a:bodyPr wrap="square" rtlCol="0">
            <a:spAutoFit/>
          </a:bodyPr>
          <a:lstStyle/>
          <a:p>
            <a:pPr algn="ctr"/>
            <a:r>
              <a:rPr lang="en-GB" sz="3600" b="1" dirty="0"/>
              <a:t>Remove –y and add -</a:t>
            </a:r>
            <a:r>
              <a:rPr lang="en-GB" sz="3600" b="1" dirty="0" err="1"/>
              <a:t>ies</a:t>
            </a:r>
            <a:endParaRPr lang="en-GB" sz="3600" b="1"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785" y="1200"/>
            <a:ext cx="7860485" cy="534208"/>
          </a:xfrm>
          <a:prstGeom prst="rect">
            <a:avLst/>
          </a:prstGeom>
        </p:spPr>
      </p:pic>
      <p:sp>
        <p:nvSpPr>
          <p:cNvPr id="9" name="TextBox 8"/>
          <p:cNvSpPr txBox="1"/>
          <p:nvPr/>
        </p:nvSpPr>
        <p:spPr>
          <a:xfrm>
            <a:off x="830510" y="4007359"/>
            <a:ext cx="1224793" cy="369332"/>
          </a:xfrm>
          <a:prstGeom prst="rect">
            <a:avLst/>
          </a:prstGeom>
          <a:noFill/>
        </p:spPr>
        <p:txBody>
          <a:bodyPr wrap="square" rtlCol="0">
            <a:spAutoFit/>
          </a:bodyPr>
          <a:lstStyle/>
          <a:p>
            <a:r>
              <a:rPr lang="en-GB" b="1" dirty="0"/>
              <a:t>Examples</a:t>
            </a:r>
            <a:r>
              <a:rPr lang="en-GB" dirty="0"/>
              <a:t>:</a:t>
            </a:r>
          </a:p>
        </p:txBody>
      </p:sp>
      <p:sp>
        <p:nvSpPr>
          <p:cNvPr id="10" name="TextBox 9"/>
          <p:cNvSpPr txBox="1"/>
          <p:nvPr/>
        </p:nvSpPr>
        <p:spPr>
          <a:xfrm>
            <a:off x="1874634" y="4394097"/>
            <a:ext cx="756541" cy="369332"/>
          </a:xfrm>
          <a:prstGeom prst="rect">
            <a:avLst/>
          </a:prstGeom>
          <a:noFill/>
        </p:spPr>
        <p:txBody>
          <a:bodyPr wrap="square" rtlCol="0">
            <a:spAutoFit/>
          </a:bodyPr>
          <a:lstStyle/>
          <a:p>
            <a:r>
              <a:rPr lang="en-GB" dirty="0"/>
              <a:t>carr</a:t>
            </a:r>
            <a:r>
              <a:rPr lang="en-GB" dirty="0">
                <a:solidFill>
                  <a:srgbClr val="F9B000"/>
                </a:solidFill>
              </a:rPr>
              <a:t>y</a:t>
            </a:r>
          </a:p>
        </p:txBody>
      </p:sp>
      <p:sp>
        <p:nvSpPr>
          <p:cNvPr id="11" name="TextBox 10"/>
          <p:cNvSpPr txBox="1"/>
          <p:nvPr/>
        </p:nvSpPr>
        <p:spPr>
          <a:xfrm>
            <a:off x="3788976" y="4394097"/>
            <a:ext cx="1317073" cy="369332"/>
          </a:xfrm>
          <a:prstGeom prst="rect">
            <a:avLst/>
          </a:prstGeom>
          <a:noFill/>
        </p:spPr>
        <p:txBody>
          <a:bodyPr wrap="square" rtlCol="0">
            <a:spAutoFit/>
          </a:bodyPr>
          <a:lstStyle/>
          <a:p>
            <a:r>
              <a:rPr lang="en-GB" dirty="0"/>
              <a:t>cr</a:t>
            </a:r>
            <a:r>
              <a:rPr lang="en-GB" dirty="0">
                <a:solidFill>
                  <a:srgbClr val="F9B000"/>
                </a:solidFill>
              </a:rPr>
              <a:t>y</a:t>
            </a:r>
            <a:endParaRPr lang="en-GB" dirty="0"/>
          </a:p>
        </p:txBody>
      </p:sp>
      <p:sp>
        <p:nvSpPr>
          <p:cNvPr id="12" name="TextBox 11"/>
          <p:cNvSpPr txBox="1"/>
          <p:nvPr/>
        </p:nvSpPr>
        <p:spPr>
          <a:xfrm>
            <a:off x="5703318" y="4394097"/>
            <a:ext cx="675024" cy="369332"/>
          </a:xfrm>
          <a:prstGeom prst="rect">
            <a:avLst/>
          </a:prstGeom>
          <a:noFill/>
        </p:spPr>
        <p:txBody>
          <a:bodyPr wrap="square" rtlCol="0">
            <a:spAutoFit/>
          </a:bodyPr>
          <a:lstStyle/>
          <a:p>
            <a:r>
              <a:rPr lang="en-GB" dirty="0"/>
              <a:t>tid</a:t>
            </a:r>
            <a:r>
              <a:rPr lang="en-GB" dirty="0">
                <a:solidFill>
                  <a:srgbClr val="F9B000"/>
                </a:solidFill>
              </a:rPr>
              <a:t>y</a:t>
            </a:r>
            <a:endParaRPr lang="en-GB" dirty="0">
              <a:solidFill>
                <a:srgbClr val="009640"/>
              </a:solidFill>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1524" y="4760111"/>
            <a:ext cx="480618" cy="1482848"/>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53587" y="4792770"/>
            <a:ext cx="1552462" cy="1450188"/>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65656" y="4766747"/>
            <a:ext cx="1614131" cy="1502235"/>
          </a:xfrm>
          <a:prstGeom prst="rect">
            <a:avLst/>
          </a:prstGeom>
        </p:spPr>
      </p:pic>
      <p:sp>
        <p:nvSpPr>
          <p:cNvPr id="24" name="TextBox 23"/>
          <p:cNvSpPr txBox="1"/>
          <p:nvPr/>
        </p:nvSpPr>
        <p:spPr>
          <a:xfrm>
            <a:off x="2481707" y="4394097"/>
            <a:ext cx="1053058" cy="369332"/>
          </a:xfrm>
          <a:prstGeom prst="rect">
            <a:avLst/>
          </a:prstGeom>
          <a:noFill/>
        </p:spPr>
        <p:txBody>
          <a:bodyPr wrap="square" rtlCol="0">
            <a:spAutoFit/>
          </a:bodyPr>
          <a:lstStyle/>
          <a:p>
            <a:r>
              <a:rPr lang="en-GB" dirty="0"/>
              <a:t>– carr</a:t>
            </a:r>
            <a:r>
              <a:rPr lang="en-GB" dirty="0">
                <a:solidFill>
                  <a:srgbClr val="009640"/>
                </a:solidFill>
              </a:rPr>
              <a:t>ies</a:t>
            </a:r>
            <a:r>
              <a:rPr lang="en-GB" dirty="0"/>
              <a:t> </a:t>
            </a:r>
          </a:p>
        </p:txBody>
      </p:sp>
      <p:sp>
        <p:nvSpPr>
          <p:cNvPr id="25" name="TextBox 24"/>
          <p:cNvSpPr txBox="1"/>
          <p:nvPr/>
        </p:nvSpPr>
        <p:spPr>
          <a:xfrm>
            <a:off x="4211396" y="4394097"/>
            <a:ext cx="877523" cy="369332"/>
          </a:xfrm>
          <a:prstGeom prst="rect">
            <a:avLst/>
          </a:prstGeom>
          <a:noFill/>
        </p:spPr>
        <p:txBody>
          <a:bodyPr wrap="square" rtlCol="0">
            <a:spAutoFit/>
          </a:bodyPr>
          <a:lstStyle/>
          <a:p>
            <a:r>
              <a:rPr lang="en-GB" dirty="0"/>
              <a:t>– c</a:t>
            </a:r>
            <a:r>
              <a:rPr lang="en-GB" dirty="0">
                <a:solidFill>
                  <a:srgbClr val="009640"/>
                </a:solidFill>
              </a:rPr>
              <a:t>ries</a:t>
            </a:r>
            <a:endParaRPr lang="en-GB" dirty="0"/>
          </a:p>
        </p:txBody>
      </p:sp>
      <p:sp>
        <p:nvSpPr>
          <p:cNvPr id="26" name="TextBox 25"/>
          <p:cNvSpPr txBox="1"/>
          <p:nvPr/>
        </p:nvSpPr>
        <p:spPr>
          <a:xfrm>
            <a:off x="6255592" y="4390779"/>
            <a:ext cx="1028700" cy="369332"/>
          </a:xfrm>
          <a:prstGeom prst="rect">
            <a:avLst/>
          </a:prstGeom>
          <a:noFill/>
        </p:spPr>
        <p:txBody>
          <a:bodyPr wrap="square" rtlCol="0">
            <a:spAutoFit/>
          </a:bodyPr>
          <a:lstStyle/>
          <a:p>
            <a:r>
              <a:rPr lang="en-GB" dirty="0"/>
              <a:t>- tid</a:t>
            </a:r>
            <a:r>
              <a:rPr lang="en-GB" dirty="0">
                <a:solidFill>
                  <a:srgbClr val="009640"/>
                </a:solidFill>
              </a:rPr>
              <a:t>ies</a:t>
            </a:r>
          </a:p>
        </p:txBody>
      </p:sp>
      <p:sp>
        <p:nvSpPr>
          <p:cNvPr id="28" name="Rectangle 27">
            <a:hlinkClick r:id="rId6"/>
          </p:cNvPr>
          <p:cNvSpPr/>
          <p:nvPr/>
        </p:nvSpPr>
        <p:spPr>
          <a:xfrm>
            <a:off x="8585862" y="6656034"/>
            <a:ext cx="542897" cy="2019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73707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500"/>
                            </p:stCondLst>
                            <p:childTnLst>
                              <p:par>
                                <p:cTn id="14" presetID="2" presetClass="entr" presetSubtype="1" decel="30000" fill="hold" grpId="0" nodeType="afterEffect">
                                  <p:stCondLst>
                                    <p:cond delay="25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1000" fill="hold"/>
                                        <p:tgtEl>
                                          <p:spTgt spid="6"/>
                                        </p:tgtEl>
                                        <p:attrNameLst>
                                          <p:attrName>ppt_x</p:attrName>
                                        </p:attrNameLst>
                                      </p:cBhvr>
                                      <p:tavLst>
                                        <p:tav tm="0">
                                          <p:val>
                                            <p:strVal val="#ppt_x"/>
                                          </p:val>
                                        </p:tav>
                                        <p:tav tm="100000">
                                          <p:val>
                                            <p:strVal val="#ppt_x"/>
                                          </p:val>
                                        </p:tav>
                                      </p:tavLst>
                                    </p:anim>
                                    <p:anim calcmode="lin" valueType="num">
                                      <p:cBhvr additive="base">
                                        <p:cTn id="17" dur="10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10" presetClass="entr" presetSubtype="0" fill="hold" grpId="0" nodeType="afterEffect">
                                  <p:stCondLst>
                                    <p:cond delay="25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par>
                          <p:cTn id="22" fill="hold">
                            <p:stCondLst>
                              <p:cond delay="2500"/>
                            </p:stCondLst>
                            <p:childTnLst>
                              <p:par>
                                <p:cTn id="23" presetID="10" presetClass="entr" presetSubtype="0" fill="hold" grpId="0" nodeType="afterEffect">
                                  <p:stCondLst>
                                    <p:cond delay="100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par>
                          <p:cTn id="26" fill="hold">
                            <p:stCondLst>
                              <p:cond delay="4000"/>
                            </p:stCondLst>
                            <p:childTnLst>
                              <p:par>
                                <p:cTn id="27" presetID="10" presetClass="entr" presetSubtype="0" fill="hold" nodeType="afterEffect">
                                  <p:stCondLst>
                                    <p:cond delay="500"/>
                                  </p:stCondLst>
                                  <p:childTnLst>
                                    <p:set>
                                      <p:cBhvr>
                                        <p:cTn id="28" dur="1" fill="hold">
                                          <p:stCondLst>
                                            <p:cond delay="0"/>
                                          </p:stCondLst>
                                        </p:cTn>
                                        <p:tgtEl>
                                          <p:spTgt spid="10">
                                            <p:txEl>
                                              <p:pRg st="0" end="0"/>
                                            </p:txEl>
                                          </p:spTgt>
                                        </p:tgtEl>
                                        <p:attrNameLst>
                                          <p:attrName>style.visibility</p:attrName>
                                        </p:attrNameLst>
                                      </p:cBhvr>
                                      <p:to>
                                        <p:strVal val="visible"/>
                                      </p:to>
                                    </p:set>
                                    <p:animEffect transition="in" filter="fade">
                                      <p:cBhvr>
                                        <p:cTn id="29" dur="500"/>
                                        <p:tgtEl>
                                          <p:spTgt spid="10">
                                            <p:txEl>
                                              <p:pRg st="0" end="0"/>
                                            </p:txEl>
                                          </p:spTgt>
                                        </p:tgtEl>
                                      </p:cBhvr>
                                    </p:animEffect>
                                  </p:childTnLst>
                                </p:cTn>
                              </p:par>
                            </p:childTnLst>
                          </p:cTn>
                        </p:par>
                        <p:par>
                          <p:cTn id="30" fill="hold">
                            <p:stCondLst>
                              <p:cond delay="5000"/>
                            </p:stCondLst>
                            <p:childTnLst>
                              <p:par>
                                <p:cTn id="31" presetID="10" presetClass="entr" presetSubtype="0" fill="hold" grpId="0" nodeType="afterEffect">
                                  <p:stCondLst>
                                    <p:cond delay="50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par>
                                <p:cTn id="34" presetID="10" presetClass="entr" presetSubtype="0" fill="hold" nodeType="withEffect">
                                  <p:stCondLst>
                                    <p:cond delay="50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par>
                          <p:cTn id="37" fill="hold">
                            <p:stCondLst>
                              <p:cond delay="6000"/>
                            </p:stCondLst>
                            <p:childTnLst>
                              <p:par>
                                <p:cTn id="38" presetID="10" presetClass="entr" presetSubtype="0" fill="hold" grpId="0" nodeType="afterEffect">
                                  <p:stCondLst>
                                    <p:cond delay="50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par>
                          <p:cTn id="41" fill="hold">
                            <p:stCondLst>
                              <p:cond delay="7000"/>
                            </p:stCondLst>
                            <p:childTnLst>
                              <p:par>
                                <p:cTn id="42" presetID="10" presetClass="entr" presetSubtype="0" fill="hold" grpId="0" nodeType="afterEffect">
                                  <p:stCondLst>
                                    <p:cond delay="25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par>
                                <p:cTn id="45" presetID="10" presetClass="entr" presetSubtype="0" fill="hold" nodeType="withEffect">
                                  <p:stCondLst>
                                    <p:cond delay="25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par>
                          <p:cTn id="48" fill="hold">
                            <p:stCondLst>
                              <p:cond delay="7750"/>
                            </p:stCondLst>
                            <p:childTnLst>
                              <p:par>
                                <p:cTn id="49" presetID="10" presetClass="entr" presetSubtype="0" fill="hold" grpId="0" nodeType="afterEffect">
                                  <p:stCondLst>
                                    <p:cond delay="50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childTnLst>
                          </p:cTn>
                        </p:par>
                        <p:par>
                          <p:cTn id="52" fill="hold">
                            <p:stCondLst>
                              <p:cond delay="8750"/>
                            </p:stCondLst>
                            <p:childTnLst>
                              <p:par>
                                <p:cTn id="53" presetID="10" presetClass="entr" presetSubtype="0" fill="hold" grpId="0" nodeType="afterEffect">
                                  <p:stCondLst>
                                    <p:cond delay="50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cTn>
                              </p:par>
                              <p:par>
                                <p:cTn id="56" presetID="10" presetClass="entr" presetSubtype="0" fill="hold" nodeType="withEffect">
                                  <p:stCondLst>
                                    <p:cond delay="50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p:bldP spid="9" grpId="0"/>
      <p:bldP spid="11" grpId="0"/>
      <p:bldP spid="12" grpId="0"/>
      <p:bldP spid="24" grpId="0"/>
      <p:bldP spid="25"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198" y="478895"/>
            <a:ext cx="8220075" cy="994306"/>
          </a:xfrm>
        </p:spPr>
        <p:txBody>
          <a:bodyPr/>
          <a:lstStyle/>
          <a:p>
            <a:r>
              <a:rPr lang="en-GB" dirty="0"/>
              <a:t>The Rules</a:t>
            </a:r>
          </a:p>
        </p:txBody>
      </p:sp>
      <p:sp>
        <p:nvSpPr>
          <p:cNvPr id="4" name="TextBox 3"/>
          <p:cNvSpPr txBox="1"/>
          <p:nvPr/>
        </p:nvSpPr>
        <p:spPr>
          <a:xfrm>
            <a:off x="1665332" y="1912068"/>
            <a:ext cx="5803803" cy="584775"/>
          </a:xfrm>
          <a:prstGeom prst="rect">
            <a:avLst/>
          </a:prstGeom>
          <a:noFill/>
        </p:spPr>
        <p:txBody>
          <a:bodyPr wrap="square" rtlCol="0">
            <a:spAutoFit/>
          </a:bodyPr>
          <a:lstStyle/>
          <a:p>
            <a:pPr algn="ctr"/>
            <a:r>
              <a:rPr lang="en-GB" sz="3200" b="1" dirty="0"/>
              <a:t>Vowel and -y</a:t>
            </a:r>
          </a:p>
        </p:txBody>
      </p:sp>
      <p:sp>
        <p:nvSpPr>
          <p:cNvPr id="5" name="TextBox 4"/>
          <p:cNvSpPr txBox="1"/>
          <p:nvPr/>
        </p:nvSpPr>
        <p:spPr>
          <a:xfrm>
            <a:off x="1452821" y="1304566"/>
            <a:ext cx="6228827" cy="646331"/>
          </a:xfrm>
          <a:prstGeom prst="rect">
            <a:avLst/>
          </a:prstGeom>
          <a:noFill/>
        </p:spPr>
        <p:txBody>
          <a:bodyPr wrap="square" rtlCol="0">
            <a:spAutoFit/>
          </a:bodyPr>
          <a:lstStyle/>
          <a:p>
            <a:r>
              <a:rPr lang="en-GB" dirty="0"/>
              <a:t>The spelling of the verb depends on the ending of the verb.</a:t>
            </a:r>
          </a:p>
          <a:p>
            <a:r>
              <a:rPr lang="en-GB" dirty="0"/>
              <a:t>Verbs ending in:</a:t>
            </a:r>
          </a:p>
        </p:txBody>
      </p:sp>
      <p:sp>
        <p:nvSpPr>
          <p:cNvPr id="6" name="Right Arrow 5"/>
          <p:cNvSpPr/>
          <p:nvPr/>
        </p:nvSpPr>
        <p:spPr>
          <a:xfrm rot="5400000">
            <a:off x="4037142" y="2734022"/>
            <a:ext cx="1027769" cy="472574"/>
          </a:xfrm>
          <a:prstGeom prst="rightArrow">
            <a:avLst>
              <a:gd name="adj1" fmla="val 50000"/>
              <a:gd name="adj2" fmla="val 80178"/>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960331" y="3398986"/>
            <a:ext cx="5181390" cy="646331"/>
          </a:xfrm>
          <a:prstGeom prst="rect">
            <a:avLst/>
          </a:prstGeom>
          <a:noFill/>
        </p:spPr>
        <p:txBody>
          <a:bodyPr wrap="square" rtlCol="0">
            <a:spAutoFit/>
          </a:bodyPr>
          <a:lstStyle/>
          <a:p>
            <a:pPr algn="ctr"/>
            <a:r>
              <a:rPr lang="en-GB" sz="3600" b="1" dirty="0"/>
              <a:t>Just add -s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785" y="1200"/>
            <a:ext cx="7860485" cy="534208"/>
          </a:xfrm>
          <a:prstGeom prst="rect">
            <a:avLst/>
          </a:prstGeom>
        </p:spPr>
      </p:pic>
      <p:sp>
        <p:nvSpPr>
          <p:cNvPr id="9" name="TextBox 8"/>
          <p:cNvSpPr txBox="1"/>
          <p:nvPr/>
        </p:nvSpPr>
        <p:spPr>
          <a:xfrm>
            <a:off x="830510" y="4007359"/>
            <a:ext cx="1224793" cy="369332"/>
          </a:xfrm>
          <a:prstGeom prst="rect">
            <a:avLst/>
          </a:prstGeom>
          <a:noFill/>
        </p:spPr>
        <p:txBody>
          <a:bodyPr wrap="square" rtlCol="0">
            <a:spAutoFit/>
          </a:bodyPr>
          <a:lstStyle/>
          <a:p>
            <a:r>
              <a:rPr lang="en-GB" b="1" dirty="0"/>
              <a:t>Examples</a:t>
            </a:r>
            <a:r>
              <a:rPr lang="en-GB" dirty="0"/>
              <a:t>:</a:t>
            </a:r>
          </a:p>
        </p:txBody>
      </p:sp>
      <p:sp>
        <p:nvSpPr>
          <p:cNvPr id="10" name="TextBox 9"/>
          <p:cNvSpPr txBox="1"/>
          <p:nvPr/>
        </p:nvSpPr>
        <p:spPr>
          <a:xfrm>
            <a:off x="2006562" y="4394097"/>
            <a:ext cx="756541" cy="369332"/>
          </a:xfrm>
          <a:prstGeom prst="rect">
            <a:avLst/>
          </a:prstGeom>
          <a:noFill/>
        </p:spPr>
        <p:txBody>
          <a:bodyPr wrap="square" rtlCol="0">
            <a:spAutoFit/>
          </a:bodyPr>
          <a:lstStyle/>
          <a:p>
            <a:r>
              <a:rPr lang="en-GB" dirty="0"/>
              <a:t>sa</a:t>
            </a:r>
            <a:r>
              <a:rPr lang="en-GB" dirty="0">
                <a:solidFill>
                  <a:srgbClr val="F9B000"/>
                </a:solidFill>
              </a:rPr>
              <a:t>y</a:t>
            </a:r>
          </a:p>
        </p:txBody>
      </p:sp>
      <p:sp>
        <p:nvSpPr>
          <p:cNvPr id="11" name="TextBox 10"/>
          <p:cNvSpPr txBox="1"/>
          <p:nvPr/>
        </p:nvSpPr>
        <p:spPr>
          <a:xfrm>
            <a:off x="3788976" y="4394097"/>
            <a:ext cx="1317073" cy="369332"/>
          </a:xfrm>
          <a:prstGeom prst="rect">
            <a:avLst/>
          </a:prstGeom>
          <a:noFill/>
        </p:spPr>
        <p:txBody>
          <a:bodyPr wrap="square" rtlCol="0">
            <a:spAutoFit/>
          </a:bodyPr>
          <a:lstStyle/>
          <a:p>
            <a:r>
              <a:rPr lang="en-GB" dirty="0"/>
              <a:t>pla</a:t>
            </a:r>
            <a:r>
              <a:rPr lang="en-GB" dirty="0">
                <a:solidFill>
                  <a:srgbClr val="F9B000"/>
                </a:solidFill>
              </a:rPr>
              <a:t>y</a:t>
            </a:r>
            <a:endParaRPr lang="en-GB" dirty="0"/>
          </a:p>
        </p:txBody>
      </p:sp>
      <p:sp>
        <p:nvSpPr>
          <p:cNvPr id="12" name="TextBox 11"/>
          <p:cNvSpPr txBox="1"/>
          <p:nvPr/>
        </p:nvSpPr>
        <p:spPr>
          <a:xfrm>
            <a:off x="5863018" y="4394097"/>
            <a:ext cx="675024" cy="369332"/>
          </a:xfrm>
          <a:prstGeom prst="rect">
            <a:avLst/>
          </a:prstGeom>
          <a:noFill/>
        </p:spPr>
        <p:txBody>
          <a:bodyPr wrap="square" rtlCol="0">
            <a:spAutoFit/>
          </a:bodyPr>
          <a:lstStyle/>
          <a:p>
            <a:r>
              <a:rPr lang="en-GB" dirty="0"/>
              <a:t>bu</a:t>
            </a:r>
            <a:r>
              <a:rPr lang="en-GB" dirty="0">
                <a:solidFill>
                  <a:srgbClr val="F9B000"/>
                </a:solidFill>
              </a:rPr>
              <a:t>y</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1524" y="4814652"/>
            <a:ext cx="480618" cy="1373766"/>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38338" y="4792770"/>
            <a:ext cx="1267711" cy="1450188"/>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06798" y="4939809"/>
            <a:ext cx="1614131" cy="1156110"/>
          </a:xfrm>
          <a:prstGeom prst="rect">
            <a:avLst/>
          </a:prstGeom>
        </p:spPr>
      </p:pic>
      <p:sp>
        <p:nvSpPr>
          <p:cNvPr id="24" name="TextBox 23"/>
          <p:cNvSpPr txBox="1"/>
          <p:nvPr/>
        </p:nvSpPr>
        <p:spPr>
          <a:xfrm>
            <a:off x="2443451" y="4394097"/>
            <a:ext cx="1053058" cy="369332"/>
          </a:xfrm>
          <a:prstGeom prst="rect">
            <a:avLst/>
          </a:prstGeom>
          <a:noFill/>
        </p:spPr>
        <p:txBody>
          <a:bodyPr wrap="square" rtlCol="0">
            <a:spAutoFit/>
          </a:bodyPr>
          <a:lstStyle/>
          <a:p>
            <a:r>
              <a:rPr lang="en-GB" dirty="0"/>
              <a:t>– sa</a:t>
            </a:r>
            <a:r>
              <a:rPr lang="en-GB" dirty="0">
                <a:solidFill>
                  <a:srgbClr val="F9B000"/>
                </a:solidFill>
              </a:rPr>
              <a:t>y</a:t>
            </a:r>
            <a:r>
              <a:rPr lang="en-GB" dirty="0">
                <a:solidFill>
                  <a:srgbClr val="009640"/>
                </a:solidFill>
              </a:rPr>
              <a:t>s</a:t>
            </a:r>
            <a:endParaRPr lang="en-GB" dirty="0">
              <a:solidFill>
                <a:srgbClr val="F9B000"/>
              </a:solidFill>
            </a:endParaRPr>
          </a:p>
        </p:txBody>
      </p:sp>
      <p:sp>
        <p:nvSpPr>
          <p:cNvPr id="25" name="TextBox 24"/>
          <p:cNvSpPr txBox="1"/>
          <p:nvPr/>
        </p:nvSpPr>
        <p:spPr>
          <a:xfrm>
            <a:off x="4289725" y="4394097"/>
            <a:ext cx="954964" cy="369332"/>
          </a:xfrm>
          <a:prstGeom prst="rect">
            <a:avLst/>
          </a:prstGeom>
          <a:noFill/>
        </p:spPr>
        <p:txBody>
          <a:bodyPr wrap="square" rtlCol="0">
            <a:spAutoFit/>
          </a:bodyPr>
          <a:lstStyle/>
          <a:p>
            <a:r>
              <a:rPr lang="en-GB" dirty="0"/>
              <a:t>– pla</a:t>
            </a:r>
            <a:r>
              <a:rPr lang="en-GB" dirty="0">
                <a:solidFill>
                  <a:srgbClr val="F9B000"/>
                </a:solidFill>
              </a:rPr>
              <a:t>y</a:t>
            </a:r>
            <a:r>
              <a:rPr lang="en-GB" dirty="0">
                <a:solidFill>
                  <a:srgbClr val="009640"/>
                </a:solidFill>
              </a:rPr>
              <a:t>s</a:t>
            </a:r>
          </a:p>
        </p:txBody>
      </p:sp>
      <p:sp>
        <p:nvSpPr>
          <p:cNvPr id="26" name="TextBox 25"/>
          <p:cNvSpPr txBox="1"/>
          <p:nvPr/>
        </p:nvSpPr>
        <p:spPr>
          <a:xfrm>
            <a:off x="6272721" y="4390779"/>
            <a:ext cx="1028700" cy="369332"/>
          </a:xfrm>
          <a:prstGeom prst="rect">
            <a:avLst/>
          </a:prstGeom>
          <a:noFill/>
        </p:spPr>
        <p:txBody>
          <a:bodyPr wrap="square" rtlCol="0">
            <a:spAutoFit/>
          </a:bodyPr>
          <a:lstStyle/>
          <a:p>
            <a:r>
              <a:rPr lang="en-GB" dirty="0"/>
              <a:t>- bu</a:t>
            </a:r>
            <a:r>
              <a:rPr lang="en-GB" dirty="0">
                <a:solidFill>
                  <a:srgbClr val="F9B000"/>
                </a:solidFill>
              </a:rPr>
              <a:t>y</a:t>
            </a:r>
            <a:r>
              <a:rPr lang="en-GB" dirty="0">
                <a:solidFill>
                  <a:srgbClr val="009640"/>
                </a:solidFill>
              </a:rPr>
              <a:t>s</a:t>
            </a:r>
          </a:p>
        </p:txBody>
      </p:sp>
      <p:sp>
        <p:nvSpPr>
          <p:cNvPr id="18" name="Rectangle 17">
            <a:hlinkClick r:id="rId6"/>
          </p:cNvPr>
          <p:cNvSpPr/>
          <p:nvPr/>
        </p:nvSpPr>
        <p:spPr>
          <a:xfrm>
            <a:off x="8585862" y="6656034"/>
            <a:ext cx="542897" cy="2019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92062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500"/>
                            </p:stCondLst>
                            <p:childTnLst>
                              <p:par>
                                <p:cTn id="14" presetID="2" presetClass="entr" presetSubtype="1" decel="30000" fill="hold" grpId="0" nodeType="afterEffect">
                                  <p:stCondLst>
                                    <p:cond delay="25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1000" fill="hold"/>
                                        <p:tgtEl>
                                          <p:spTgt spid="6"/>
                                        </p:tgtEl>
                                        <p:attrNameLst>
                                          <p:attrName>ppt_x</p:attrName>
                                        </p:attrNameLst>
                                      </p:cBhvr>
                                      <p:tavLst>
                                        <p:tav tm="0">
                                          <p:val>
                                            <p:strVal val="#ppt_x"/>
                                          </p:val>
                                        </p:tav>
                                        <p:tav tm="100000">
                                          <p:val>
                                            <p:strVal val="#ppt_x"/>
                                          </p:val>
                                        </p:tav>
                                      </p:tavLst>
                                    </p:anim>
                                    <p:anim calcmode="lin" valueType="num">
                                      <p:cBhvr additive="base">
                                        <p:cTn id="17" dur="10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10" presetClass="entr" presetSubtype="0" fill="hold" grpId="0" nodeType="afterEffect">
                                  <p:stCondLst>
                                    <p:cond delay="25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par>
                          <p:cTn id="22" fill="hold">
                            <p:stCondLst>
                              <p:cond delay="2500"/>
                            </p:stCondLst>
                            <p:childTnLst>
                              <p:par>
                                <p:cTn id="23" presetID="10" presetClass="entr" presetSubtype="0" fill="hold" grpId="0" nodeType="afterEffect">
                                  <p:stCondLst>
                                    <p:cond delay="100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par>
                          <p:cTn id="26" fill="hold">
                            <p:stCondLst>
                              <p:cond delay="4000"/>
                            </p:stCondLst>
                            <p:childTnLst>
                              <p:par>
                                <p:cTn id="27" presetID="10" presetClass="entr" presetSubtype="0" fill="hold" nodeType="afterEffect">
                                  <p:stCondLst>
                                    <p:cond delay="500"/>
                                  </p:stCondLst>
                                  <p:childTnLst>
                                    <p:set>
                                      <p:cBhvr>
                                        <p:cTn id="28" dur="1" fill="hold">
                                          <p:stCondLst>
                                            <p:cond delay="0"/>
                                          </p:stCondLst>
                                        </p:cTn>
                                        <p:tgtEl>
                                          <p:spTgt spid="10">
                                            <p:txEl>
                                              <p:pRg st="0" end="0"/>
                                            </p:txEl>
                                          </p:spTgt>
                                        </p:tgtEl>
                                        <p:attrNameLst>
                                          <p:attrName>style.visibility</p:attrName>
                                        </p:attrNameLst>
                                      </p:cBhvr>
                                      <p:to>
                                        <p:strVal val="visible"/>
                                      </p:to>
                                    </p:set>
                                    <p:animEffect transition="in" filter="fade">
                                      <p:cBhvr>
                                        <p:cTn id="29" dur="500"/>
                                        <p:tgtEl>
                                          <p:spTgt spid="10">
                                            <p:txEl>
                                              <p:pRg st="0" end="0"/>
                                            </p:txEl>
                                          </p:spTgt>
                                        </p:tgtEl>
                                      </p:cBhvr>
                                    </p:animEffect>
                                  </p:childTnLst>
                                </p:cTn>
                              </p:par>
                            </p:childTnLst>
                          </p:cTn>
                        </p:par>
                        <p:par>
                          <p:cTn id="30" fill="hold">
                            <p:stCondLst>
                              <p:cond delay="5000"/>
                            </p:stCondLst>
                            <p:childTnLst>
                              <p:par>
                                <p:cTn id="31" presetID="10" presetClass="entr" presetSubtype="0" fill="hold" grpId="0" nodeType="afterEffect">
                                  <p:stCondLst>
                                    <p:cond delay="50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par>
                                <p:cTn id="34" presetID="10" presetClass="entr" presetSubtype="0" fill="hold" nodeType="withEffect">
                                  <p:stCondLst>
                                    <p:cond delay="50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par>
                          <p:cTn id="37" fill="hold">
                            <p:stCondLst>
                              <p:cond delay="6000"/>
                            </p:stCondLst>
                            <p:childTnLst>
                              <p:par>
                                <p:cTn id="38" presetID="10" presetClass="entr" presetSubtype="0" fill="hold" grpId="0" nodeType="afterEffect">
                                  <p:stCondLst>
                                    <p:cond delay="50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par>
                          <p:cTn id="41" fill="hold">
                            <p:stCondLst>
                              <p:cond delay="7000"/>
                            </p:stCondLst>
                            <p:childTnLst>
                              <p:par>
                                <p:cTn id="42" presetID="10" presetClass="entr" presetSubtype="0" fill="hold" grpId="0" nodeType="afterEffect">
                                  <p:stCondLst>
                                    <p:cond delay="25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par>
                                <p:cTn id="45" presetID="10" presetClass="entr" presetSubtype="0" fill="hold" nodeType="withEffect">
                                  <p:stCondLst>
                                    <p:cond delay="25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par>
                          <p:cTn id="48" fill="hold">
                            <p:stCondLst>
                              <p:cond delay="7750"/>
                            </p:stCondLst>
                            <p:childTnLst>
                              <p:par>
                                <p:cTn id="49" presetID="10" presetClass="entr" presetSubtype="0" fill="hold" grpId="0" nodeType="afterEffect">
                                  <p:stCondLst>
                                    <p:cond delay="50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childTnLst>
                          </p:cTn>
                        </p:par>
                        <p:par>
                          <p:cTn id="52" fill="hold">
                            <p:stCondLst>
                              <p:cond delay="8750"/>
                            </p:stCondLst>
                            <p:childTnLst>
                              <p:par>
                                <p:cTn id="53" presetID="10" presetClass="entr" presetSubtype="0" fill="hold" grpId="0" nodeType="afterEffect">
                                  <p:stCondLst>
                                    <p:cond delay="50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cTn>
                              </p:par>
                              <p:par>
                                <p:cTn id="56" presetID="10" presetClass="entr" presetSubtype="0" fill="hold" nodeType="withEffect">
                                  <p:stCondLst>
                                    <p:cond delay="50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p:bldP spid="9" grpId="0"/>
      <p:bldP spid="11" grpId="0"/>
      <p:bldP spid="12" grpId="0"/>
      <p:bldP spid="24" grpId="0"/>
      <p:bldP spid="25" grpId="0"/>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6633210" y="2956330"/>
            <a:ext cx="563880" cy="830997"/>
          </a:xfrm>
          <a:prstGeom prst="rect">
            <a:avLst/>
          </a:prstGeom>
          <a:noFill/>
        </p:spPr>
        <p:txBody>
          <a:bodyPr wrap="square" rtlCol="0">
            <a:spAutoFit/>
          </a:bodyPr>
          <a:lstStyle/>
          <a:p>
            <a:r>
              <a:rPr lang="en-GB" sz="4800" b="1" dirty="0">
                <a:solidFill>
                  <a:srgbClr val="009640"/>
                </a:solidFill>
                <a:sym typeface="Wingdings 2" panose="05020102010507070707" pitchFamily="18" charset="2"/>
              </a:rPr>
              <a:t></a:t>
            </a:r>
            <a:endParaRPr lang="en-GB" sz="4800" dirty="0">
              <a:solidFill>
                <a:srgbClr val="009640"/>
              </a:solidFill>
            </a:endParaRPr>
          </a:p>
        </p:txBody>
      </p:sp>
      <p:sp>
        <p:nvSpPr>
          <p:cNvPr id="20" name="TextBox 19"/>
          <p:cNvSpPr txBox="1"/>
          <p:nvPr/>
        </p:nvSpPr>
        <p:spPr>
          <a:xfrm>
            <a:off x="6633210" y="4033965"/>
            <a:ext cx="563880" cy="830997"/>
          </a:xfrm>
          <a:prstGeom prst="rect">
            <a:avLst/>
          </a:prstGeom>
          <a:noFill/>
        </p:spPr>
        <p:txBody>
          <a:bodyPr wrap="square" rtlCol="0">
            <a:spAutoFit/>
          </a:bodyPr>
          <a:lstStyle/>
          <a:p>
            <a:r>
              <a:rPr lang="en-GB" sz="4800" b="1" dirty="0">
                <a:solidFill>
                  <a:srgbClr val="C00000"/>
                </a:solidFill>
                <a:sym typeface="Wingdings 2" panose="05020102010507070707" pitchFamily="18" charset="2"/>
              </a:rPr>
              <a:t></a:t>
            </a:r>
            <a:endParaRPr lang="en-GB" sz="4800" dirty="0">
              <a:solidFill>
                <a:srgbClr val="C00000"/>
              </a:solidFill>
            </a:endParaRPr>
          </a:p>
        </p:txBody>
      </p:sp>
      <p:sp>
        <p:nvSpPr>
          <p:cNvPr id="19" name="TextBox 18"/>
          <p:cNvSpPr txBox="1"/>
          <p:nvPr/>
        </p:nvSpPr>
        <p:spPr>
          <a:xfrm>
            <a:off x="6598920" y="1861842"/>
            <a:ext cx="563880" cy="830997"/>
          </a:xfrm>
          <a:prstGeom prst="rect">
            <a:avLst/>
          </a:prstGeom>
          <a:noFill/>
        </p:spPr>
        <p:txBody>
          <a:bodyPr wrap="square" rtlCol="0">
            <a:spAutoFit/>
          </a:bodyPr>
          <a:lstStyle/>
          <a:p>
            <a:r>
              <a:rPr lang="en-GB" sz="4800" b="1" dirty="0">
                <a:solidFill>
                  <a:srgbClr val="C00000"/>
                </a:solidFill>
                <a:sym typeface="Wingdings 2" panose="05020102010507070707" pitchFamily="18" charset="2"/>
              </a:rPr>
              <a:t></a:t>
            </a:r>
            <a:endParaRPr lang="en-GB" sz="4800" dirty="0">
              <a:solidFill>
                <a:srgbClr val="C00000"/>
              </a:solidFill>
            </a:endParaRPr>
          </a:p>
        </p:txBody>
      </p:sp>
      <p:sp>
        <p:nvSpPr>
          <p:cNvPr id="4" name="Rectangle 3"/>
          <p:cNvSpPr/>
          <p:nvPr/>
        </p:nvSpPr>
        <p:spPr>
          <a:xfrm>
            <a:off x="755650" y="699824"/>
            <a:ext cx="7632700" cy="453183"/>
          </a:xfrm>
          <a:prstGeom prst="rect">
            <a:avLst/>
          </a:prstGeom>
        </p:spPr>
        <p:txBody>
          <a:bodyPr wrap="square" lIns="0" tIns="72000" rIns="0" bIns="72000">
            <a:spAutoFit/>
          </a:bodyPr>
          <a:lstStyle/>
          <a:p>
            <a:pPr algn="ctr">
              <a:spcBef>
                <a:spcPct val="0"/>
              </a:spcBef>
            </a:pPr>
            <a:r>
              <a:rPr lang="en-GB" altLang="en-US" sz="2000" dirty="0">
                <a:latin typeface="Twinkl" pitchFamily="2" charset="0"/>
              </a:rPr>
              <a:t>Are these simple present sentences correct or incorrect?</a:t>
            </a:r>
          </a:p>
        </p:txBody>
      </p:sp>
      <p:sp>
        <p:nvSpPr>
          <p:cNvPr id="8" name="TextBox 7"/>
          <p:cNvSpPr txBox="1"/>
          <p:nvPr/>
        </p:nvSpPr>
        <p:spPr>
          <a:xfrm>
            <a:off x="1188720" y="2042160"/>
            <a:ext cx="4434840" cy="400110"/>
          </a:xfrm>
          <a:prstGeom prst="rect">
            <a:avLst/>
          </a:prstGeom>
          <a:noFill/>
        </p:spPr>
        <p:txBody>
          <a:bodyPr wrap="square" rtlCol="0">
            <a:spAutoFit/>
          </a:bodyPr>
          <a:lstStyle/>
          <a:p>
            <a:r>
              <a:rPr lang="en-GB" sz="2000" dirty="0"/>
              <a:t>I rides my bike around the field.</a:t>
            </a:r>
          </a:p>
        </p:txBody>
      </p:sp>
      <p:sp>
        <p:nvSpPr>
          <p:cNvPr id="9" name="TextBox 8"/>
          <p:cNvSpPr txBox="1"/>
          <p:nvPr/>
        </p:nvSpPr>
        <p:spPr>
          <a:xfrm>
            <a:off x="1188720" y="3137416"/>
            <a:ext cx="4434840" cy="400110"/>
          </a:xfrm>
          <a:prstGeom prst="rect">
            <a:avLst/>
          </a:prstGeom>
          <a:noFill/>
        </p:spPr>
        <p:txBody>
          <a:bodyPr wrap="square" rtlCol="0">
            <a:spAutoFit/>
          </a:bodyPr>
          <a:lstStyle/>
          <a:p>
            <a:r>
              <a:rPr lang="en-GB" sz="2000" dirty="0"/>
              <a:t>She knows the answer.</a:t>
            </a:r>
          </a:p>
        </p:txBody>
      </p:sp>
      <p:sp>
        <p:nvSpPr>
          <p:cNvPr id="10" name="TextBox 9"/>
          <p:cNvSpPr txBox="1"/>
          <p:nvPr/>
        </p:nvSpPr>
        <p:spPr>
          <a:xfrm>
            <a:off x="1188720" y="4232672"/>
            <a:ext cx="4434840" cy="400110"/>
          </a:xfrm>
          <a:prstGeom prst="rect">
            <a:avLst/>
          </a:prstGeom>
          <a:noFill/>
        </p:spPr>
        <p:txBody>
          <a:bodyPr wrap="square" rtlCol="0">
            <a:spAutoFit/>
          </a:bodyPr>
          <a:lstStyle/>
          <a:p>
            <a:r>
              <a:rPr lang="en-GB" sz="2000" dirty="0"/>
              <a:t>They jumps on the bouncy castle.</a:t>
            </a:r>
          </a:p>
        </p:txBody>
      </p:sp>
      <p:sp>
        <p:nvSpPr>
          <p:cNvPr id="11" name="Rounded Rectangle 10"/>
          <p:cNvSpPr/>
          <p:nvPr/>
        </p:nvSpPr>
        <p:spPr>
          <a:xfrm>
            <a:off x="6027420" y="1941225"/>
            <a:ext cx="1775460" cy="601980"/>
          </a:xfrm>
          <a:prstGeom prst="roundRect">
            <a:avLst/>
          </a:prstGeom>
          <a:solidFill>
            <a:srgbClr val="6FBD84"/>
          </a:solidFill>
          <a:ln w="28575">
            <a:solidFill>
              <a:srgbClr val="0096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Is this correct?</a:t>
            </a:r>
          </a:p>
        </p:txBody>
      </p:sp>
      <p:sp>
        <p:nvSpPr>
          <p:cNvPr id="14" name="TextBox 13"/>
          <p:cNvSpPr txBox="1"/>
          <p:nvPr/>
        </p:nvSpPr>
        <p:spPr>
          <a:xfrm>
            <a:off x="2354580" y="5413772"/>
            <a:ext cx="4434840" cy="400110"/>
          </a:xfrm>
          <a:prstGeom prst="rect">
            <a:avLst/>
          </a:prstGeom>
          <a:noFill/>
        </p:spPr>
        <p:txBody>
          <a:bodyPr wrap="square" rtlCol="0">
            <a:spAutoFit/>
          </a:bodyPr>
          <a:lstStyle/>
          <a:p>
            <a:pPr algn="ctr"/>
            <a:r>
              <a:rPr lang="en-GB" sz="2000" dirty="0"/>
              <a:t>Can you write the correct sentences?</a:t>
            </a:r>
          </a:p>
        </p:txBody>
      </p:sp>
      <p:sp>
        <p:nvSpPr>
          <p:cNvPr id="15" name="Rounded Rectangle 14"/>
          <p:cNvSpPr/>
          <p:nvPr/>
        </p:nvSpPr>
        <p:spPr>
          <a:xfrm>
            <a:off x="6027420" y="3036481"/>
            <a:ext cx="1775460" cy="601980"/>
          </a:xfrm>
          <a:prstGeom prst="roundRect">
            <a:avLst/>
          </a:prstGeom>
          <a:solidFill>
            <a:srgbClr val="6FBD84"/>
          </a:solidFill>
          <a:ln w="28575">
            <a:solidFill>
              <a:srgbClr val="0096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Is this correct?</a:t>
            </a:r>
          </a:p>
        </p:txBody>
      </p:sp>
      <p:sp>
        <p:nvSpPr>
          <p:cNvPr id="16" name="Rounded Rectangle 15"/>
          <p:cNvSpPr/>
          <p:nvPr/>
        </p:nvSpPr>
        <p:spPr>
          <a:xfrm>
            <a:off x="6027420" y="4131737"/>
            <a:ext cx="1775460" cy="601980"/>
          </a:xfrm>
          <a:prstGeom prst="roundRect">
            <a:avLst/>
          </a:prstGeom>
          <a:solidFill>
            <a:srgbClr val="6FBD84"/>
          </a:solidFill>
          <a:ln w="28575">
            <a:solidFill>
              <a:srgbClr val="0096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Is this correct?</a:t>
            </a:r>
          </a:p>
        </p:txBody>
      </p:sp>
      <p:sp>
        <p:nvSpPr>
          <p:cNvPr id="22" name="Rectangle 21">
            <a:hlinkClick r:id="rId2"/>
          </p:cNvPr>
          <p:cNvSpPr/>
          <p:nvPr/>
        </p:nvSpPr>
        <p:spPr>
          <a:xfrm>
            <a:off x="8585862" y="6656034"/>
            <a:ext cx="542897" cy="2019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3"/>
          <a:stretch>
            <a:fillRect/>
          </a:stretch>
        </p:blipFill>
        <p:spPr>
          <a:xfrm>
            <a:off x="7774513" y="426779"/>
            <a:ext cx="1369487" cy="1364812"/>
          </a:xfrm>
          <a:prstGeom prst="rect">
            <a:avLst/>
          </a:prstGeom>
        </p:spPr>
      </p:pic>
      <p:pic>
        <p:nvPicPr>
          <p:cNvPr id="3" name="Picture 2"/>
          <p:cNvPicPr>
            <a:picLocks noChangeAspect="1"/>
          </p:cNvPicPr>
          <p:nvPr/>
        </p:nvPicPr>
        <p:blipFill>
          <a:blip r:embed="rId4"/>
          <a:stretch>
            <a:fillRect/>
          </a:stretch>
        </p:blipFill>
        <p:spPr>
          <a:xfrm rot="20875326">
            <a:off x="-177119" y="21360"/>
            <a:ext cx="1865538" cy="810838"/>
          </a:xfrm>
          <a:prstGeom prst="rect">
            <a:avLst/>
          </a:prstGeom>
        </p:spPr>
      </p:pic>
    </p:spTree>
    <p:extLst>
      <p:ext uri="{BB962C8B-B14F-4D97-AF65-F5344CB8AC3E}">
        <p14:creationId xmlns:p14="http://schemas.microsoft.com/office/powerpoint/2010/main" val="307848712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par>
                          <p:cTn id="20" fill="hold">
                            <p:stCondLst>
                              <p:cond delay="500"/>
                            </p:stCondLst>
                            <p:childTnLst>
                              <p:par>
                                <p:cTn id="21" presetID="10" presetClass="entr" presetSubtype="0" fill="hold" grpId="0" nodeType="afterEffect">
                                  <p:stCondLst>
                                    <p:cond delay="50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childTnLst>
              </p:cTn>
              <p:nextCondLst>
                <p:cond evt="onClick" delay="0">
                  <p:tgtEl>
                    <p:spTgt spid="16"/>
                  </p:tgtEl>
                </p:cond>
              </p:nextCondLst>
            </p:seq>
          </p:childTnLst>
        </p:cTn>
      </p:par>
    </p:tnLst>
    <p:bldLst>
      <p:bldP spid="11" grpId="0" animBg="1"/>
      <p:bldP spid="14" grpId="0"/>
      <p:bldP spid="15"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7070" y="1042174"/>
            <a:ext cx="7632700" cy="369332"/>
          </a:xfrm>
          <a:prstGeom prst="rect">
            <a:avLst/>
          </a:prstGeom>
        </p:spPr>
        <p:txBody>
          <a:bodyPr wrap="square">
            <a:spAutoFit/>
          </a:bodyPr>
          <a:lstStyle/>
          <a:p>
            <a:pPr algn="ctr" fontAlgn="auto">
              <a:spcAft>
                <a:spcPts val="0"/>
              </a:spcAft>
              <a:defRPr/>
            </a:pPr>
            <a:r>
              <a:rPr lang="en-GB" dirty="0">
                <a:latin typeface="Twinkl" pitchFamily="50" charset="0"/>
              </a:rPr>
              <a:t>This sentence has been mixed up. Can you put it in the right order? </a:t>
            </a:r>
          </a:p>
        </p:txBody>
      </p:sp>
      <p:sp>
        <p:nvSpPr>
          <p:cNvPr id="4" name="show answer"/>
          <p:cNvSpPr/>
          <p:nvPr/>
        </p:nvSpPr>
        <p:spPr>
          <a:xfrm>
            <a:off x="755650" y="3872006"/>
            <a:ext cx="1443853" cy="1051268"/>
          </a:xfrm>
          <a:prstGeom prst="rect">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Show answer</a:t>
            </a:r>
          </a:p>
        </p:txBody>
      </p:sp>
      <p:sp>
        <p:nvSpPr>
          <p:cNvPr id="5" name="Rectangle 4"/>
          <p:cNvSpPr/>
          <p:nvPr/>
        </p:nvSpPr>
        <p:spPr>
          <a:xfrm>
            <a:off x="2199503" y="3872006"/>
            <a:ext cx="6188847" cy="105126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GB" altLang="en-US" dirty="0">
                <a:solidFill>
                  <a:schemeClr val="tx1"/>
                </a:solidFill>
              </a:rPr>
              <a:t>He speaks French at home.</a:t>
            </a:r>
          </a:p>
        </p:txBody>
      </p:sp>
      <p:sp>
        <p:nvSpPr>
          <p:cNvPr id="6" name="Rectangle 5"/>
          <p:cNvSpPr/>
          <p:nvPr/>
        </p:nvSpPr>
        <p:spPr>
          <a:xfrm>
            <a:off x="2307602" y="2380146"/>
            <a:ext cx="4528805" cy="523220"/>
          </a:xfrm>
          <a:prstGeom prst="rect">
            <a:avLst/>
          </a:prstGeom>
        </p:spPr>
        <p:txBody>
          <a:bodyPr wrap="none">
            <a:spAutoFit/>
          </a:bodyPr>
          <a:lstStyle/>
          <a:p>
            <a:pPr algn="ctr" fontAlgn="auto">
              <a:spcAft>
                <a:spcPts val="0"/>
              </a:spcAft>
              <a:defRPr/>
            </a:pPr>
            <a:r>
              <a:rPr lang="en-GB" sz="2800" b="1" dirty="0">
                <a:solidFill>
                  <a:srgbClr val="005722"/>
                </a:solidFill>
                <a:latin typeface="Twinkl" pitchFamily="50" charset="0"/>
              </a:rPr>
              <a:t>speaks He French home. at</a:t>
            </a:r>
          </a:p>
        </p:txBody>
      </p:sp>
      <p:sp>
        <p:nvSpPr>
          <p:cNvPr id="7" name="Rectangle 6"/>
          <p:cNvSpPr/>
          <p:nvPr/>
        </p:nvSpPr>
        <p:spPr>
          <a:xfrm>
            <a:off x="2199503" y="5078070"/>
            <a:ext cx="6188848" cy="1051268"/>
          </a:xfrm>
          <a:prstGeom prst="rect">
            <a:avLst/>
          </a:prstGeom>
          <a:solidFill>
            <a:srgbClr val="CED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Aft>
                <a:spcPts val="0"/>
              </a:spcAft>
              <a:defRPr/>
            </a:pPr>
            <a:r>
              <a:rPr lang="en-GB" dirty="0">
                <a:solidFill>
                  <a:schemeClr val="tx1"/>
                </a:solidFill>
                <a:latin typeface="Twinkl" pitchFamily="50" charset="0"/>
              </a:rPr>
              <a:t>Can you write your own mixed-up sentence for your partner? </a:t>
            </a:r>
          </a:p>
        </p:txBody>
      </p:sp>
      <p:sp>
        <p:nvSpPr>
          <p:cNvPr id="8" name="challenge"/>
          <p:cNvSpPr/>
          <p:nvPr/>
        </p:nvSpPr>
        <p:spPr>
          <a:xfrm>
            <a:off x="755650" y="5078070"/>
            <a:ext cx="1443853" cy="1051268"/>
          </a:xfrm>
          <a:prstGeom prst="rect">
            <a:avLst/>
          </a:prstGeom>
          <a:solidFill>
            <a:srgbClr val="6993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Challenge</a:t>
            </a:r>
          </a:p>
        </p:txBody>
      </p:sp>
      <p:sp>
        <p:nvSpPr>
          <p:cNvPr id="9" name="Rectangle 8">
            <a:hlinkClick r:id="rId2"/>
          </p:cNvPr>
          <p:cNvSpPr/>
          <p:nvPr/>
        </p:nvSpPr>
        <p:spPr>
          <a:xfrm>
            <a:off x="8585862" y="6656034"/>
            <a:ext cx="542897" cy="2019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3"/>
          <a:stretch>
            <a:fillRect/>
          </a:stretch>
        </p:blipFill>
        <p:spPr>
          <a:xfrm>
            <a:off x="7258340" y="1566302"/>
            <a:ext cx="1761897" cy="1560711"/>
          </a:xfrm>
          <a:prstGeom prst="rect">
            <a:avLst/>
          </a:prstGeom>
        </p:spPr>
      </p:pic>
    </p:spTree>
    <p:extLst>
      <p:ext uri="{BB962C8B-B14F-4D97-AF65-F5344CB8AC3E}">
        <p14:creationId xmlns:p14="http://schemas.microsoft.com/office/powerpoint/2010/main" val="84120389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childTnLst>
                                </p:cTn>
                              </p:par>
                            </p:childTnLst>
                          </p:cTn>
                        </p:par>
                      </p:childTnLst>
                    </p:cTn>
                  </p:par>
                </p:childTnLst>
              </p:cTn>
              <p:nextCondLst>
                <p:cond evt="onClick" delay="0">
                  <p:tgtEl>
                    <p:spTgt spid="4"/>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50"/>
                                        <p:tgtEl>
                                          <p:spTgt spid="7"/>
                                        </p:tgtEl>
                                      </p:cBhvr>
                                    </p:animEffect>
                                  </p:childTnLst>
                                </p:cTn>
                              </p:par>
                            </p:childTnLst>
                          </p:cTn>
                        </p:par>
                      </p:childTnLst>
                    </p:cTn>
                  </p:par>
                </p:childTnLst>
              </p:cTn>
              <p:nextCondLst>
                <p:cond evt="onClick" delay="0">
                  <p:tgtEl>
                    <p:spTgt spid="8"/>
                  </p:tgtEl>
                </p:cond>
              </p:nextCondLst>
            </p:seq>
          </p:childTnLst>
        </p:cTn>
      </p:par>
    </p:tnLst>
    <p:bldLst>
      <p:bldP spid="5"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7070" y="1042174"/>
            <a:ext cx="7632700" cy="369332"/>
          </a:xfrm>
          <a:prstGeom prst="rect">
            <a:avLst/>
          </a:prstGeom>
        </p:spPr>
        <p:txBody>
          <a:bodyPr wrap="square">
            <a:spAutoFit/>
          </a:bodyPr>
          <a:lstStyle/>
          <a:p>
            <a:pPr algn="ctr" fontAlgn="auto">
              <a:spcAft>
                <a:spcPts val="0"/>
              </a:spcAft>
              <a:defRPr/>
            </a:pPr>
            <a:r>
              <a:rPr lang="en-GB" dirty="0">
                <a:latin typeface="Twinkl" pitchFamily="50" charset="0"/>
              </a:rPr>
              <a:t>This sentence has been mixed up. Can you put it in the right order? </a:t>
            </a:r>
          </a:p>
        </p:txBody>
      </p:sp>
      <p:sp>
        <p:nvSpPr>
          <p:cNvPr id="4" name="show answer"/>
          <p:cNvSpPr/>
          <p:nvPr/>
        </p:nvSpPr>
        <p:spPr>
          <a:xfrm>
            <a:off x="755650" y="3872006"/>
            <a:ext cx="1443853" cy="1051268"/>
          </a:xfrm>
          <a:prstGeom prst="rect">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Show answer</a:t>
            </a:r>
          </a:p>
        </p:txBody>
      </p:sp>
      <p:sp>
        <p:nvSpPr>
          <p:cNvPr id="5" name="Rectangle 4"/>
          <p:cNvSpPr/>
          <p:nvPr/>
        </p:nvSpPr>
        <p:spPr>
          <a:xfrm>
            <a:off x="2199503" y="3872006"/>
            <a:ext cx="6188847" cy="105126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GB" altLang="en-US" dirty="0">
                <a:solidFill>
                  <a:schemeClr val="tx1"/>
                </a:solidFill>
              </a:rPr>
              <a:t>They laugh at a funny joke.</a:t>
            </a:r>
          </a:p>
        </p:txBody>
      </p:sp>
      <p:sp>
        <p:nvSpPr>
          <p:cNvPr id="6" name="Rectangle 5"/>
          <p:cNvSpPr/>
          <p:nvPr/>
        </p:nvSpPr>
        <p:spPr>
          <a:xfrm>
            <a:off x="2233870" y="2380146"/>
            <a:ext cx="4676280" cy="523220"/>
          </a:xfrm>
          <a:prstGeom prst="rect">
            <a:avLst/>
          </a:prstGeom>
        </p:spPr>
        <p:txBody>
          <a:bodyPr wrap="none">
            <a:spAutoFit/>
          </a:bodyPr>
          <a:lstStyle/>
          <a:p>
            <a:pPr algn="ctr" fontAlgn="auto">
              <a:spcAft>
                <a:spcPts val="0"/>
              </a:spcAft>
              <a:defRPr/>
            </a:pPr>
            <a:r>
              <a:rPr lang="en-GB" sz="2800" b="1" dirty="0">
                <a:solidFill>
                  <a:srgbClr val="005722"/>
                </a:solidFill>
                <a:latin typeface="Twinkl" pitchFamily="50" charset="0"/>
              </a:rPr>
              <a:t>joke. funny laugh a They at</a:t>
            </a:r>
          </a:p>
        </p:txBody>
      </p:sp>
      <p:sp>
        <p:nvSpPr>
          <p:cNvPr id="7" name="Rectangle 6"/>
          <p:cNvSpPr/>
          <p:nvPr/>
        </p:nvSpPr>
        <p:spPr>
          <a:xfrm>
            <a:off x="2199503" y="5078070"/>
            <a:ext cx="6188848" cy="1051268"/>
          </a:xfrm>
          <a:prstGeom prst="rect">
            <a:avLst/>
          </a:prstGeom>
          <a:solidFill>
            <a:srgbClr val="CED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Aft>
                <a:spcPts val="0"/>
              </a:spcAft>
              <a:defRPr/>
            </a:pPr>
            <a:r>
              <a:rPr lang="en-GB" dirty="0">
                <a:solidFill>
                  <a:schemeClr val="tx1"/>
                </a:solidFill>
                <a:latin typeface="Twinkl" pitchFamily="50" charset="0"/>
              </a:rPr>
              <a:t>Can you write your own mixed-up sentence for your partner? </a:t>
            </a:r>
          </a:p>
        </p:txBody>
      </p:sp>
      <p:sp>
        <p:nvSpPr>
          <p:cNvPr id="8" name="challenge"/>
          <p:cNvSpPr/>
          <p:nvPr/>
        </p:nvSpPr>
        <p:spPr>
          <a:xfrm>
            <a:off x="755650" y="5078070"/>
            <a:ext cx="1443853" cy="1051268"/>
          </a:xfrm>
          <a:prstGeom prst="rect">
            <a:avLst/>
          </a:prstGeom>
          <a:solidFill>
            <a:srgbClr val="6993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Challenge</a:t>
            </a:r>
          </a:p>
        </p:txBody>
      </p:sp>
      <p:sp>
        <p:nvSpPr>
          <p:cNvPr id="9" name="Rectangle 8">
            <a:hlinkClick r:id="rId2"/>
          </p:cNvPr>
          <p:cNvSpPr/>
          <p:nvPr/>
        </p:nvSpPr>
        <p:spPr>
          <a:xfrm>
            <a:off x="8585862" y="6656034"/>
            <a:ext cx="542897" cy="2019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3"/>
          <a:stretch>
            <a:fillRect/>
          </a:stretch>
        </p:blipFill>
        <p:spPr>
          <a:xfrm>
            <a:off x="7113008" y="1566302"/>
            <a:ext cx="1761897" cy="1560711"/>
          </a:xfrm>
          <a:prstGeom prst="rect">
            <a:avLst/>
          </a:prstGeom>
        </p:spPr>
      </p:pic>
    </p:spTree>
    <p:extLst>
      <p:ext uri="{BB962C8B-B14F-4D97-AF65-F5344CB8AC3E}">
        <p14:creationId xmlns:p14="http://schemas.microsoft.com/office/powerpoint/2010/main" val="14375086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childTnLst>
                                </p:cTn>
                              </p:par>
                            </p:childTnLst>
                          </p:cTn>
                        </p:par>
                      </p:childTnLst>
                    </p:cTn>
                  </p:par>
                </p:childTnLst>
              </p:cTn>
              <p:nextCondLst>
                <p:cond evt="onClick" delay="0">
                  <p:tgtEl>
                    <p:spTgt spid="4"/>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50"/>
                                        <p:tgtEl>
                                          <p:spTgt spid="7"/>
                                        </p:tgtEl>
                                      </p:cBhvr>
                                    </p:animEffect>
                                  </p:childTnLst>
                                </p:cTn>
                              </p:par>
                            </p:childTnLst>
                          </p:cTn>
                        </p:par>
                      </p:childTnLst>
                    </p:cTn>
                  </p:par>
                </p:childTnLst>
              </p:cTn>
              <p:nextCondLst>
                <p:cond evt="onClick" delay="0">
                  <p:tgtEl>
                    <p:spTgt spid="8"/>
                  </p:tgtEl>
                </p:cond>
              </p:nextCondLst>
            </p:seq>
          </p:childTnLst>
        </p:cTn>
      </p:par>
    </p:tnLst>
    <p:bldLst>
      <p:bldP spid="5"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79294" y="553452"/>
            <a:ext cx="3850106" cy="1189430"/>
          </a:xfrm>
          <a:prstGeom prst="rect">
            <a:avLst/>
          </a:prstGeom>
        </p:spPr>
      </p:pic>
      <p:sp>
        <p:nvSpPr>
          <p:cNvPr id="3" name="Rectangle 2"/>
          <p:cNvSpPr/>
          <p:nvPr/>
        </p:nvSpPr>
        <p:spPr>
          <a:xfrm>
            <a:off x="553449" y="1866583"/>
            <a:ext cx="8123823" cy="4093428"/>
          </a:xfrm>
          <a:prstGeom prst="rect">
            <a:avLst/>
          </a:prstGeom>
        </p:spPr>
        <p:txBody>
          <a:bodyPr wrap="square">
            <a:spAutoFit/>
          </a:bodyPr>
          <a:lstStyle/>
          <a:p>
            <a:r>
              <a:rPr lang="en-US" sz="2000" dirty="0" smtClean="0">
                <a:solidFill>
                  <a:schemeClr val="accent1"/>
                </a:solidFill>
              </a:rPr>
              <a:t>1.</a:t>
            </a:r>
            <a:r>
              <a:rPr lang="en-US" sz="2000" b="1" dirty="0">
                <a:solidFill>
                  <a:schemeClr val="accent1"/>
                </a:solidFill>
              </a:rPr>
              <a:t> Fill in the blanks with the correct simple present form of the verb:</a:t>
            </a:r>
            <a:endParaRPr lang="en-US" sz="2000" dirty="0">
              <a:solidFill>
                <a:schemeClr val="accent1"/>
              </a:solidFill>
            </a:endParaRPr>
          </a:p>
          <a:p>
            <a:r>
              <a:rPr lang="en-US" sz="2000" dirty="0">
                <a:solidFill>
                  <a:schemeClr val="accent1"/>
                </a:solidFill>
              </a:rPr>
              <a:t>I ___ (like) apples.</a:t>
            </a:r>
          </a:p>
          <a:p>
            <a:r>
              <a:rPr lang="en-US" sz="2000" dirty="0">
                <a:solidFill>
                  <a:schemeClr val="accent1"/>
                </a:solidFill>
              </a:rPr>
              <a:t>He ___ (go) to school every day.</a:t>
            </a:r>
          </a:p>
          <a:p>
            <a:endParaRPr lang="en-US" sz="2000" dirty="0" smtClean="0"/>
          </a:p>
          <a:p>
            <a:endParaRPr lang="en-US" sz="2000" dirty="0"/>
          </a:p>
          <a:p>
            <a:r>
              <a:rPr lang="en-US" sz="2000" dirty="0" smtClean="0">
                <a:solidFill>
                  <a:schemeClr val="accent5"/>
                </a:solidFill>
              </a:rPr>
              <a:t>2.</a:t>
            </a:r>
            <a:r>
              <a:rPr lang="en-US" sz="2000" b="1" dirty="0">
                <a:solidFill>
                  <a:schemeClr val="accent5"/>
                </a:solidFill>
              </a:rPr>
              <a:t> Choose the correct verb form:</a:t>
            </a:r>
            <a:r>
              <a:rPr lang="en-US" sz="2000" dirty="0">
                <a:solidFill>
                  <a:schemeClr val="accent5"/>
                </a:solidFill>
              </a:rPr>
              <a:t/>
            </a:r>
            <a:br>
              <a:rPr lang="en-US" sz="2000" dirty="0">
                <a:solidFill>
                  <a:schemeClr val="accent5"/>
                </a:solidFill>
              </a:rPr>
            </a:br>
            <a:r>
              <a:rPr lang="en-US" sz="2000" dirty="0" smtClean="0">
                <a:solidFill>
                  <a:schemeClr val="accent5"/>
                </a:solidFill>
              </a:rPr>
              <a:t>. </a:t>
            </a:r>
            <a:r>
              <a:rPr lang="en-US" sz="2000" dirty="0">
                <a:solidFill>
                  <a:schemeClr val="accent5"/>
                </a:solidFill>
              </a:rPr>
              <a:t>My sister ___ (watch / watches) cartoons in the morning.</a:t>
            </a:r>
            <a:br>
              <a:rPr lang="en-US" sz="2000" dirty="0">
                <a:solidFill>
                  <a:schemeClr val="accent5"/>
                </a:solidFill>
              </a:rPr>
            </a:br>
            <a:r>
              <a:rPr lang="en-US" sz="2000" dirty="0" smtClean="0">
                <a:solidFill>
                  <a:schemeClr val="accent5"/>
                </a:solidFill>
              </a:rPr>
              <a:t>. </a:t>
            </a:r>
            <a:r>
              <a:rPr lang="en-US" sz="2000" dirty="0">
                <a:solidFill>
                  <a:schemeClr val="accent5"/>
                </a:solidFill>
              </a:rPr>
              <a:t>The birds ___ (sing / sings) in the trees.</a:t>
            </a:r>
          </a:p>
          <a:p>
            <a:endParaRPr lang="en-US" sz="2000" dirty="0" smtClean="0">
              <a:solidFill>
                <a:schemeClr val="accent5"/>
              </a:solidFill>
            </a:endParaRPr>
          </a:p>
          <a:p>
            <a:r>
              <a:rPr lang="en-US" sz="2000" dirty="0" smtClean="0">
                <a:solidFill>
                  <a:schemeClr val="accent6"/>
                </a:solidFill>
              </a:rPr>
              <a:t>3. </a:t>
            </a:r>
            <a:r>
              <a:rPr lang="en-US" sz="2000" dirty="0">
                <a:solidFill>
                  <a:schemeClr val="accent6"/>
                </a:solidFill>
              </a:rPr>
              <a:t>Say 2 sentences about </a:t>
            </a:r>
            <a:r>
              <a:rPr lang="en-US" sz="2000" b="1" dirty="0">
                <a:solidFill>
                  <a:schemeClr val="accent6"/>
                </a:solidFill>
              </a:rPr>
              <a:t>your daily routine</a:t>
            </a:r>
            <a:r>
              <a:rPr lang="en-US" sz="2000" dirty="0">
                <a:solidFill>
                  <a:schemeClr val="accent6"/>
                </a:solidFill>
              </a:rPr>
              <a:t> using simple present</a:t>
            </a:r>
            <a:r>
              <a:rPr lang="en-US" sz="2000" dirty="0" smtClean="0">
                <a:solidFill>
                  <a:schemeClr val="accent6"/>
                </a:solidFill>
              </a:rPr>
              <a:t>.</a:t>
            </a:r>
          </a:p>
          <a:p>
            <a:endParaRPr lang="en-US" sz="2000" dirty="0">
              <a:solidFill>
                <a:schemeClr val="accent6"/>
              </a:solidFill>
            </a:endParaRPr>
          </a:p>
          <a:p>
            <a:endParaRPr lang="en-US" sz="2000" dirty="0" smtClean="0">
              <a:solidFill>
                <a:schemeClr val="accent6"/>
              </a:solidFill>
            </a:endParaRPr>
          </a:p>
          <a:p>
            <a:r>
              <a:rPr lang="en-US" sz="2000" dirty="0" smtClean="0"/>
              <a:t>4.Describe </a:t>
            </a:r>
            <a:r>
              <a:rPr lang="en-US" sz="2000" dirty="0"/>
              <a:t>your best friend using 3 sentences in simple present</a:t>
            </a:r>
            <a:r>
              <a:rPr lang="en-US" dirty="0"/>
              <a:t>.</a:t>
            </a:r>
          </a:p>
        </p:txBody>
      </p:sp>
    </p:spTree>
    <p:extLst>
      <p:ext uri="{BB962C8B-B14F-4D97-AF65-F5344CB8AC3E}">
        <p14:creationId xmlns:p14="http://schemas.microsoft.com/office/powerpoint/2010/main" val="3511691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65184" y="765175"/>
            <a:ext cx="3816350" cy="2585323"/>
          </a:xfrm>
          <a:prstGeom prst="rect">
            <a:avLst/>
          </a:prstGeom>
        </p:spPr>
        <p:txBody>
          <a:bodyPr wrap="square">
            <a:spAutoFit/>
          </a:bodyPr>
          <a:lstStyle/>
          <a:p>
            <a:pPr>
              <a:spcBef>
                <a:spcPct val="0"/>
              </a:spcBef>
            </a:pPr>
            <a:r>
              <a:rPr lang="en-GB" altLang="en-US" dirty="0">
                <a:latin typeface="Twinkl" pitchFamily="2" charset="0"/>
              </a:rPr>
              <a:t>Can you sort the sentences? Put the correct simple present tense sentences into the treasure chest and the incorrect ones in the rubbish bin.</a:t>
            </a:r>
          </a:p>
          <a:p>
            <a:pPr>
              <a:spcBef>
                <a:spcPct val="0"/>
              </a:spcBef>
            </a:pPr>
            <a:endParaRPr lang="en-GB" altLang="en-US" dirty="0">
              <a:latin typeface="Twinkl" pitchFamily="2" charset="0"/>
            </a:endParaRPr>
          </a:p>
          <a:p>
            <a:pPr>
              <a:spcBef>
                <a:spcPct val="0"/>
              </a:spcBef>
            </a:pPr>
            <a:r>
              <a:rPr lang="en-GB" altLang="en-US" dirty="0">
                <a:latin typeface="Twinkl" pitchFamily="2" charset="0"/>
              </a:rPr>
              <a:t>Can you think of a sentence of your own that you could put into the treasure chest?</a:t>
            </a:r>
          </a:p>
        </p:txBody>
      </p:sp>
      <p:pic>
        <p:nvPicPr>
          <p:cNvPr id="4" name="bi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650" y="1062141"/>
            <a:ext cx="1872563" cy="1733352"/>
          </a:xfrm>
          <a:prstGeom prst="rect">
            <a:avLst/>
          </a:prstGeom>
        </p:spPr>
      </p:pic>
      <p:pic>
        <p:nvPicPr>
          <p:cNvPr id="5" name="ches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2512" y="1062142"/>
            <a:ext cx="1755189" cy="1894704"/>
          </a:xfrm>
          <a:prstGeom prst="rect">
            <a:avLst/>
          </a:prstGeom>
        </p:spPr>
      </p:pic>
      <p:sp>
        <p:nvSpPr>
          <p:cNvPr id="6" name="TextBox 5"/>
          <p:cNvSpPr txBox="1"/>
          <p:nvPr/>
        </p:nvSpPr>
        <p:spPr>
          <a:xfrm>
            <a:off x="3065584" y="1005487"/>
            <a:ext cx="1162229" cy="923330"/>
          </a:xfrm>
          <a:prstGeom prst="rect">
            <a:avLst/>
          </a:prstGeom>
          <a:noFill/>
        </p:spPr>
        <p:txBody>
          <a:bodyPr wrap="square" rtlCol="0">
            <a:spAutoFit/>
          </a:bodyPr>
          <a:lstStyle/>
          <a:p>
            <a:pPr algn="ctr"/>
            <a:r>
              <a:rPr lang="en-GB" b="1" dirty="0">
                <a:ln>
                  <a:solidFill>
                    <a:schemeClr val="tx1"/>
                  </a:solidFill>
                </a:ln>
                <a:solidFill>
                  <a:schemeClr val="bg1"/>
                </a:solidFill>
                <a:latin typeface="Twinkl ExtraBold" pitchFamily="2" charset="0"/>
              </a:rPr>
              <a:t>Simple Present Tense</a:t>
            </a:r>
          </a:p>
        </p:txBody>
      </p:sp>
      <p:sp>
        <p:nvSpPr>
          <p:cNvPr id="7" name="TextBox 6"/>
          <p:cNvSpPr txBox="1"/>
          <p:nvPr/>
        </p:nvSpPr>
        <p:spPr>
          <a:xfrm>
            <a:off x="1110816" y="2057836"/>
            <a:ext cx="1162229" cy="369332"/>
          </a:xfrm>
          <a:prstGeom prst="rect">
            <a:avLst/>
          </a:prstGeom>
          <a:noFill/>
        </p:spPr>
        <p:txBody>
          <a:bodyPr wrap="square" rtlCol="0">
            <a:spAutoFit/>
          </a:bodyPr>
          <a:lstStyle/>
          <a:p>
            <a:pPr algn="ctr"/>
            <a:r>
              <a:rPr lang="en-GB" b="1" dirty="0">
                <a:ln>
                  <a:solidFill>
                    <a:schemeClr val="tx1"/>
                  </a:solidFill>
                </a:ln>
                <a:solidFill>
                  <a:schemeClr val="bg1"/>
                </a:solidFill>
                <a:latin typeface="Twinkl ExtraBold" pitchFamily="2" charset="0"/>
              </a:rPr>
              <a:t>Rubbish</a:t>
            </a:r>
          </a:p>
        </p:txBody>
      </p:sp>
      <p:sp>
        <p:nvSpPr>
          <p:cNvPr id="8" name="Emily solved the puzzle."/>
          <p:cNvSpPr/>
          <p:nvPr/>
        </p:nvSpPr>
        <p:spPr>
          <a:xfrm>
            <a:off x="659480" y="4724753"/>
            <a:ext cx="1370532" cy="1394035"/>
          </a:xfrm>
          <a:prstGeom prst="ellipse">
            <a:avLst/>
          </a:prstGeom>
          <a:solidFill>
            <a:srgbClr val="E9C501"/>
          </a:solidFill>
          <a:ln w="57150">
            <a:solidFill>
              <a:srgbClr val="FAB0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1600" dirty="0">
                <a:solidFill>
                  <a:schemeClr val="tx1"/>
                </a:solidFill>
              </a:rPr>
              <a:t>Emily sings loudly.</a:t>
            </a:r>
          </a:p>
        </p:txBody>
      </p:sp>
      <p:sp>
        <p:nvSpPr>
          <p:cNvPr id="9" name="She plays the trombone."/>
          <p:cNvSpPr/>
          <p:nvPr/>
        </p:nvSpPr>
        <p:spPr>
          <a:xfrm>
            <a:off x="2425499" y="4724753"/>
            <a:ext cx="1394036" cy="1394035"/>
          </a:xfrm>
          <a:prstGeom prst="ellipse">
            <a:avLst/>
          </a:prstGeom>
          <a:solidFill>
            <a:srgbClr val="E9C501"/>
          </a:solidFill>
          <a:ln w="57150">
            <a:solidFill>
              <a:srgbClr val="FAB0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1400" dirty="0">
                <a:solidFill>
                  <a:schemeClr val="tx1"/>
                </a:solidFill>
              </a:rPr>
              <a:t>She fixes the broken tap.</a:t>
            </a:r>
          </a:p>
        </p:txBody>
      </p:sp>
      <p:sp>
        <p:nvSpPr>
          <p:cNvPr id="10" name="He wants to go to ballet class."/>
          <p:cNvSpPr/>
          <p:nvPr/>
        </p:nvSpPr>
        <p:spPr>
          <a:xfrm>
            <a:off x="4227813" y="4724753"/>
            <a:ext cx="1394036" cy="1394035"/>
          </a:xfrm>
          <a:prstGeom prst="ellipse">
            <a:avLst/>
          </a:prstGeom>
          <a:solidFill>
            <a:srgbClr val="E9C501"/>
          </a:solidFill>
          <a:ln w="57150">
            <a:solidFill>
              <a:srgbClr val="FAB0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1600" dirty="0">
                <a:solidFill>
                  <a:schemeClr val="tx1"/>
                </a:solidFill>
              </a:rPr>
              <a:t>We jump together.</a:t>
            </a:r>
          </a:p>
        </p:txBody>
      </p:sp>
      <p:sp>
        <p:nvSpPr>
          <p:cNvPr id="11" name="Hamza spells words easily."/>
          <p:cNvSpPr/>
          <p:nvPr/>
        </p:nvSpPr>
        <p:spPr>
          <a:xfrm>
            <a:off x="5921166" y="4724753"/>
            <a:ext cx="1394036" cy="1394035"/>
          </a:xfrm>
          <a:prstGeom prst="ellipse">
            <a:avLst/>
          </a:prstGeom>
          <a:solidFill>
            <a:srgbClr val="E9C501"/>
          </a:solidFill>
          <a:ln w="57150">
            <a:solidFill>
              <a:srgbClr val="FAB0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1600" dirty="0">
                <a:solidFill>
                  <a:schemeClr val="tx1"/>
                </a:solidFill>
              </a:rPr>
              <a:t>Aisha </a:t>
            </a:r>
            <a:r>
              <a:rPr lang="en-GB" sz="1600" dirty="0" err="1">
                <a:solidFill>
                  <a:schemeClr val="tx1"/>
                </a:solidFill>
              </a:rPr>
              <a:t>speakes</a:t>
            </a:r>
            <a:r>
              <a:rPr lang="en-GB" sz="1600" dirty="0">
                <a:solidFill>
                  <a:schemeClr val="tx1"/>
                </a:solidFill>
              </a:rPr>
              <a:t> Farsi.</a:t>
            </a:r>
          </a:p>
        </p:txBody>
      </p:sp>
      <p:sp>
        <p:nvSpPr>
          <p:cNvPr id="12" name="I watched the parade go by."/>
          <p:cNvSpPr/>
          <p:nvPr/>
        </p:nvSpPr>
        <p:spPr>
          <a:xfrm>
            <a:off x="3216473" y="3330717"/>
            <a:ext cx="1394036" cy="1394035"/>
          </a:xfrm>
          <a:prstGeom prst="ellipse">
            <a:avLst/>
          </a:prstGeom>
          <a:solidFill>
            <a:srgbClr val="E9C501"/>
          </a:solidFill>
          <a:ln w="57150">
            <a:solidFill>
              <a:srgbClr val="FAB0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1600" dirty="0">
                <a:solidFill>
                  <a:schemeClr val="tx1"/>
                </a:solidFill>
              </a:rPr>
              <a:t>She </a:t>
            </a:r>
            <a:r>
              <a:rPr lang="en-GB" sz="1600" dirty="0" err="1">
                <a:solidFill>
                  <a:schemeClr val="tx1"/>
                </a:solidFill>
              </a:rPr>
              <a:t>watchs</a:t>
            </a:r>
            <a:r>
              <a:rPr lang="en-GB" sz="1600" dirty="0">
                <a:solidFill>
                  <a:schemeClr val="tx1"/>
                </a:solidFill>
              </a:rPr>
              <a:t> the TV.</a:t>
            </a:r>
          </a:p>
        </p:txBody>
      </p:sp>
      <p:sp>
        <p:nvSpPr>
          <p:cNvPr id="13" name="I had fun at the fair."/>
          <p:cNvSpPr/>
          <p:nvPr/>
        </p:nvSpPr>
        <p:spPr>
          <a:xfrm>
            <a:off x="1414159" y="3299909"/>
            <a:ext cx="1394036" cy="1394035"/>
          </a:xfrm>
          <a:prstGeom prst="ellipse">
            <a:avLst/>
          </a:prstGeom>
          <a:solidFill>
            <a:srgbClr val="E9C501"/>
          </a:solidFill>
          <a:ln w="57150">
            <a:solidFill>
              <a:srgbClr val="FAB0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1600" dirty="0">
                <a:solidFill>
                  <a:schemeClr val="tx1"/>
                </a:solidFill>
              </a:rPr>
              <a:t>I likes tennis.</a:t>
            </a:r>
          </a:p>
        </p:txBody>
      </p:sp>
      <p:sp>
        <p:nvSpPr>
          <p:cNvPr id="14" name="Rectangle 13">
            <a:hlinkClick r:id="rId4"/>
          </p:cNvPr>
          <p:cNvSpPr/>
          <p:nvPr/>
        </p:nvSpPr>
        <p:spPr>
          <a:xfrm>
            <a:off x="8585862" y="6656034"/>
            <a:ext cx="542897" cy="2019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98F6832E-01BC-954A-B4DC-68EF62AF9629}"/>
              </a:ext>
            </a:extLst>
          </p:cNvPr>
          <p:cNvSpPr txBox="1"/>
          <p:nvPr/>
        </p:nvSpPr>
        <p:spPr>
          <a:xfrm>
            <a:off x="9939" y="2107096"/>
            <a:ext cx="184731" cy="369332"/>
          </a:xfrm>
          <a:prstGeom prst="rect">
            <a:avLst/>
          </a:prstGeom>
          <a:noFill/>
        </p:spPr>
        <p:txBody>
          <a:bodyPr wrap="square" rtlCol="0">
            <a:spAutoFit/>
          </a:bodyPr>
          <a:lstStyle/>
          <a:p>
            <a:endParaRPr lang="en-US" dirty="0"/>
          </a:p>
        </p:txBody>
      </p:sp>
      <p:sp>
        <p:nvSpPr>
          <p:cNvPr id="15" name="Flowchart: Process 14"/>
          <p:cNvSpPr/>
          <p:nvPr/>
        </p:nvSpPr>
        <p:spPr>
          <a:xfrm>
            <a:off x="102304" y="64090"/>
            <a:ext cx="1973943" cy="745843"/>
          </a:xfrm>
          <a:prstGeom prst="flowChartProcess">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Summative assessment</a:t>
            </a:r>
            <a:endParaRPr lang="en-US" dirty="0"/>
          </a:p>
        </p:txBody>
      </p:sp>
    </p:spTree>
    <p:extLst>
      <p:ext uri="{BB962C8B-B14F-4D97-AF65-F5344CB8AC3E}">
        <p14:creationId xmlns:p14="http://schemas.microsoft.com/office/powerpoint/2010/main" val="19970974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087 -0.00463 L -0.04965 -0.28264 " pathEditMode="relative" ptsTypes="AA">
                                      <p:cBhvr>
                                        <p:cTn id="6" dur="1250" fill="hold"/>
                                        <p:tgtEl>
                                          <p:spTgt spid="13"/>
                                        </p:tgtEl>
                                        <p:attrNameLst>
                                          <p:attrName>ppt_x</p:attrName>
                                          <p:attrName>ppt_y</p:attrName>
                                        </p:attrNameLst>
                                      </p:cBhvr>
                                    </p:animMotion>
                                  </p:childTnLst>
                                  <p:subTnLst>
                                    <p:set>
                                      <p:cBhvr override="childStyle">
                                        <p:cTn dur="1" fill="hold" display="0" masterRel="sameClick" afterEffect="1">
                                          <p:stCondLst>
                                            <p:cond evt="end" delay="0">
                                              <p:tn val="5"/>
                                            </p:cond>
                                          </p:stCondLst>
                                        </p:cTn>
                                        <p:tgtEl>
                                          <p:spTgt spid="13"/>
                                        </p:tgtEl>
                                        <p:attrNameLst>
                                          <p:attrName>style.visibility</p:attrName>
                                        </p:attrNameLst>
                                      </p:cBhvr>
                                      <p:to>
                                        <p:strVal val="hidden"/>
                                      </p:to>
                                    </p:set>
                                  </p:subTnLst>
                                </p:cTn>
                              </p:par>
                            </p:childTnLst>
                          </p:cTn>
                        </p:par>
                      </p:childTnLst>
                    </p:cTn>
                  </p:par>
                </p:childTnLst>
              </p:cTn>
              <p:nextCondLst>
                <p:cond evt="onClick" delay="0">
                  <p:tgtEl>
                    <p:spTgt spid="13"/>
                  </p:tgtEl>
                </p:cond>
              </p:nextCondLst>
            </p:seq>
            <p:seq concurrent="1" nextAc="seek">
              <p:cTn id="7" restart="whenNotActive" fill="hold" evtFilter="cancelBubble" nodeType="interactiveSeq">
                <p:stCondLst>
                  <p:cond evt="onClick" delay="0">
                    <p:tgtEl>
                      <p:spTgt spid="12"/>
                    </p:tgtEl>
                  </p:cond>
                </p:stCondLst>
                <p:endSync evt="end" delay="0">
                  <p:rtn val="all"/>
                </p:endSync>
                <p:childTnLst>
                  <p:par>
                    <p:cTn id="8" fill="hold">
                      <p:stCondLst>
                        <p:cond delay="0"/>
                      </p:stCondLst>
                      <p:childTnLst>
                        <p:par>
                          <p:cTn id="9" fill="hold">
                            <p:stCondLst>
                              <p:cond delay="0"/>
                            </p:stCondLst>
                            <p:childTnLst>
                              <p:par>
                                <p:cTn id="10" presetID="0" presetClass="path" presetSubtype="0" accel="50000" decel="50000" fill="hold" grpId="0" nodeType="clickEffect">
                                  <p:stCondLst>
                                    <p:cond delay="0"/>
                                  </p:stCondLst>
                                  <p:childTnLst>
                                    <p:animMotion origin="layout" path="M -1.38889E-6 0.00092 L -0.24288 -0.2794 " pathEditMode="relative" ptsTypes="AA">
                                      <p:cBhvr>
                                        <p:cTn id="11" dur="1250" fill="hold"/>
                                        <p:tgtEl>
                                          <p:spTgt spid="12"/>
                                        </p:tgtEl>
                                        <p:attrNameLst>
                                          <p:attrName>ppt_x</p:attrName>
                                          <p:attrName>ppt_y</p:attrName>
                                        </p:attrNameLst>
                                      </p:cBhvr>
                                    </p:animMotion>
                                  </p:childTnLst>
                                  <p:subTnLst>
                                    <p:set>
                                      <p:cBhvr override="childStyle">
                                        <p:cTn dur="1" fill="hold" display="0" masterRel="sameClick" afterEffect="1">
                                          <p:stCondLst>
                                            <p:cond evt="end" delay="0">
                                              <p:tn val="10"/>
                                            </p:cond>
                                          </p:stCondLst>
                                        </p:cTn>
                                        <p:tgtEl>
                                          <p:spTgt spid="12"/>
                                        </p:tgtEl>
                                        <p:attrNameLst>
                                          <p:attrName>style.visibility</p:attrName>
                                        </p:attrNameLst>
                                      </p:cBhvr>
                                      <p:to>
                                        <p:strVal val="hidden"/>
                                      </p:to>
                                    </p:set>
                                  </p:subTnLst>
                                </p:cTn>
                              </p:par>
                            </p:childTnLst>
                          </p:cTn>
                        </p:par>
                      </p:childTnLst>
                    </p:cTn>
                  </p:par>
                </p:childTnLst>
              </p:cTn>
              <p:nextCondLst>
                <p:cond evt="onClick" delay="0">
                  <p:tgtEl>
                    <p:spTgt spid="12"/>
                  </p:tgtEl>
                </p:cond>
              </p:nextCondLst>
            </p:seq>
            <p:seq concurrent="1" nextAc="seek">
              <p:cTn id="12" restart="whenNotActive" fill="hold" evtFilter="cancelBubble" nodeType="interactiveSeq">
                <p:stCondLst>
                  <p:cond evt="onClick" delay="0">
                    <p:tgtEl>
                      <p:spTgt spid="8"/>
                    </p:tgtEl>
                  </p:cond>
                </p:stCondLst>
                <p:endSync evt="end" delay="0">
                  <p:rtn val="all"/>
                </p:endSync>
                <p:childTnLst>
                  <p:par>
                    <p:cTn id="13" fill="hold">
                      <p:stCondLst>
                        <p:cond delay="0"/>
                      </p:stCondLst>
                      <p:childTnLst>
                        <p:par>
                          <p:cTn id="14" fill="hold">
                            <p:stCondLst>
                              <p:cond delay="0"/>
                            </p:stCondLst>
                            <p:childTnLst>
                              <p:par>
                                <p:cTn id="15" presetID="0" presetClass="path" presetSubtype="0" accel="50000" decel="50000" fill="hold" grpId="0" nodeType="clickEffect">
                                  <p:stCondLst>
                                    <p:cond delay="0"/>
                                  </p:stCondLst>
                                  <p:childTnLst>
                                    <p:animMotion origin="layout" path="M -0.00191 0.00694 L 0.24757 -0.4794 " pathEditMode="relative" rAng="0" ptsTypes="AA">
                                      <p:cBhvr>
                                        <p:cTn id="16" dur="1250" fill="hold"/>
                                        <p:tgtEl>
                                          <p:spTgt spid="8"/>
                                        </p:tgtEl>
                                        <p:attrNameLst>
                                          <p:attrName>ppt_x</p:attrName>
                                          <p:attrName>ppt_y</p:attrName>
                                        </p:attrNameLst>
                                      </p:cBhvr>
                                      <p:rCtr x="12465" y="-24329"/>
                                    </p:animMotion>
                                  </p:childTnLst>
                                  <p:subTnLst>
                                    <p:set>
                                      <p:cBhvr override="childStyle">
                                        <p:cTn dur="1" fill="hold" display="0" masterRel="sameClick" afterEffect="1">
                                          <p:stCondLst>
                                            <p:cond evt="end" delay="0">
                                              <p:tn val="15"/>
                                            </p:cond>
                                          </p:stCondLst>
                                        </p:cTn>
                                        <p:tgtEl>
                                          <p:spTgt spid="8"/>
                                        </p:tgtEl>
                                        <p:attrNameLst>
                                          <p:attrName>style.visibility</p:attrName>
                                        </p:attrNameLst>
                                      </p:cBhvr>
                                      <p:to>
                                        <p:strVal val="hidden"/>
                                      </p:to>
                                    </p:set>
                                  </p:subTnLst>
                                </p:cTn>
                              </p:par>
                            </p:childTnLst>
                          </p:cTn>
                        </p:par>
                      </p:childTnLst>
                    </p:cTn>
                  </p:par>
                </p:childTnLst>
              </p:cTn>
              <p:nextCondLst>
                <p:cond evt="onClick" delay="0">
                  <p:tgtEl>
                    <p:spTgt spid="8"/>
                  </p:tgtEl>
                </p:cond>
              </p:nextCondLst>
            </p:seq>
            <p:seq concurrent="1" nextAc="seek">
              <p:cTn id="17" restart="whenNotActive" fill="hold" evtFilter="cancelBubble" nodeType="interactiveSeq">
                <p:stCondLst>
                  <p:cond evt="onClick" delay="0">
                    <p:tgtEl>
                      <p:spTgt spid="9"/>
                    </p:tgtEl>
                  </p:cond>
                </p:stCondLst>
                <p:endSync evt="end" delay="0">
                  <p:rtn val="all"/>
                </p:endSync>
                <p:childTnLst>
                  <p:par>
                    <p:cTn id="18" fill="hold">
                      <p:stCondLst>
                        <p:cond delay="0"/>
                      </p:stCondLst>
                      <p:childTnLst>
                        <p:par>
                          <p:cTn id="19" fill="hold">
                            <p:stCondLst>
                              <p:cond delay="0"/>
                            </p:stCondLst>
                            <p:childTnLst>
                              <p:par>
                                <p:cTn id="20" presetID="0" presetClass="path" presetSubtype="0" accel="50000" decel="50000" fill="hold" grpId="0" nodeType="clickEffect">
                                  <p:stCondLst>
                                    <p:cond delay="0"/>
                                  </p:stCondLst>
                                  <p:childTnLst>
                                    <p:animMotion origin="layout" path="M -0.00503 0.01065 L 0.05851 -0.50255 " pathEditMode="relative" ptsTypes="AA">
                                      <p:cBhvr>
                                        <p:cTn id="21" dur="1250" fill="hold"/>
                                        <p:tgtEl>
                                          <p:spTgt spid="9"/>
                                        </p:tgtEl>
                                        <p:attrNameLst>
                                          <p:attrName>ppt_x</p:attrName>
                                          <p:attrName>ppt_y</p:attrName>
                                        </p:attrNameLst>
                                      </p:cBhvr>
                                    </p:animMotion>
                                  </p:childTnLst>
                                  <p:subTnLst>
                                    <p:set>
                                      <p:cBhvr override="childStyle">
                                        <p:cTn dur="1" fill="hold" display="0" masterRel="sameClick" afterEffect="1">
                                          <p:stCondLst>
                                            <p:cond evt="end" delay="0">
                                              <p:tn val="20"/>
                                            </p:cond>
                                          </p:stCondLst>
                                        </p:cTn>
                                        <p:tgtEl>
                                          <p:spTgt spid="9"/>
                                        </p:tgtEl>
                                        <p:attrNameLst>
                                          <p:attrName>style.visibility</p:attrName>
                                        </p:attrNameLst>
                                      </p:cBhvr>
                                      <p:to>
                                        <p:strVal val="hidden"/>
                                      </p:to>
                                    </p:set>
                                  </p:subTnLst>
                                </p:cTn>
                              </p:par>
                            </p:childTnLst>
                          </p:cTn>
                        </p:par>
                      </p:childTnLst>
                    </p:cTn>
                  </p:par>
                </p:childTnLst>
              </p:cTn>
              <p:nextCondLst>
                <p:cond evt="onClick" delay="0">
                  <p:tgtEl>
                    <p:spTgt spid="9"/>
                  </p:tgtEl>
                </p:cond>
              </p:nextCondLst>
            </p:seq>
            <p:seq concurrent="1" nextAc="seek">
              <p:cTn id="22" restart="whenNotActive" fill="hold" evtFilter="cancelBubble" nodeType="interactiveSeq">
                <p:stCondLst>
                  <p:cond evt="onClick" delay="0">
                    <p:tgtEl>
                      <p:spTgt spid="10"/>
                    </p:tgtEl>
                  </p:cond>
                </p:stCondLst>
                <p:endSync evt="end" delay="0">
                  <p:rtn val="all"/>
                </p:endSync>
                <p:childTnLst>
                  <p:par>
                    <p:cTn id="23" fill="hold">
                      <p:stCondLst>
                        <p:cond delay="0"/>
                      </p:stCondLst>
                      <p:childTnLst>
                        <p:par>
                          <p:cTn id="24" fill="hold">
                            <p:stCondLst>
                              <p:cond delay="0"/>
                            </p:stCondLst>
                            <p:childTnLst>
                              <p:par>
                                <p:cTn id="25" presetID="0" presetClass="path" presetSubtype="0" accel="50000" decel="50000" fill="hold" grpId="0" nodeType="clickEffect">
                                  <p:stCondLst>
                                    <p:cond delay="0"/>
                                  </p:stCondLst>
                                  <p:childTnLst>
                                    <p:animMotion origin="layout" path="M -0.00017 0.00208 L -0.14045 -0.50139 " pathEditMode="relative" ptsTypes="AA">
                                      <p:cBhvr>
                                        <p:cTn id="26" dur="1250" fill="hold"/>
                                        <p:tgtEl>
                                          <p:spTgt spid="10"/>
                                        </p:tgtEl>
                                        <p:attrNameLst>
                                          <p:attrName>ppt_x</p:attrName>
                                          <p:attrName>ppt_y</p:attrName>
                                        </p:attrNameLst>
                                      </p:cBhvr>
                                    </p:animMotion>
                                  </p:childTnLst>
                                  <p:subTnLst>
                                    <p:set>
                                      <p:cBhvr override="childStyle">
                                        <p:cTn dur="1" fill="hold" display="0" masterRel="sameClick" afterEffect="1">
                                          <p:stCondLst>
                                            <p:cond evt="end" delay="0">
                                              <p:tn val="25"/>
                                            </p:cond>
                                          </p:stCondLst>
                                        </p:cTn>
                                        <p:tgtEl>
                                          <p:spTgt spid="10"/>
                                        </p:tgtEl>
                                        <p:attrNameLst>
                                          <p:attrName>style.visibility</p:attrName>
                                        </p:attrNameLst>
                                      </p:cBhvr>
                                      <p:to>
                                        <p:strVal val="hidden"/>
                                      </p:to>
                                    </p:set>
                                  </p:subTnLst>
                                </p:cTn>
                              </p:par>
                            </p:childTnLst>
                          </p:cTn>
                        </p:par>
                      </p:childTnLst>
                    </p:cTn>
                  </p:par>
                </p:childTnLst>
              </p:cTn>
              <p:nextCondLst>
                <p:cond evt="onClick" delay="0">
                  <p:tgtEl>
                    <p:spTgt spid="10"/>
                  </p:tgtEl>
                </p:cond>
              </p:nextCondLst>
            </p:seq>
            <p:seq concurrent="1" nextAc="seek">
              <p:cTn id="27" restart="whenNotActive" fill="hold" evtFilter="cancelBubble" nodeType="interactiveSeq">
                <p:stCondLst>
                  <p:cond evt="onClick" delay="0">
                    <p:tgtEl>
                      <p:spTgt spid="11"/>
                    </p:tgtEl>
                  </p:cond>
                </p:stCondLst>
                <p:endSync evt="end" delay="0">
                  <p:rtn val="all"/>
                </p:endSync>
                <p:childTnLst>
                  <p:par>
                    <p:cTn id="28" fill="hold">
                      <p:stCondLst>
                        <p:cond delay="0"/>
                      </p:stCondLst>
                      <p:childTnLst>
                        <p:par>
                          <p:cTn id="29" fill="hold">
                            <p:stCondLst>
                              <p:cond delay="0"/>
                            </p:stCondLst>
                            <p:childTnLst>
                              <p:par>
                                <p:cTn id="30" presetID="0" presetClass="path" presetSubtype="0" accel="50000" decel="50000" fill="hold" grpId="0" nodeType="clickEffect">
                                  <p:stCondLst>
                                    <p:cond delay="0"/>
                                  </p:stCondLst>
                                  <p:childTnLst>
                                    <p:animMotion origin="layout" path="M -0.00034 0.00324 L -0.32847 -0.49514 " pathEditMode="relative" ptsTypes="AA">
                                      <p:cBhvr>
                                        <p:cTn id="31" dur="1250" fill="hold"/>
                                        <p:tgtEl>
                                          <p:spTgt spid="11"/>
                                        </p:tgtEl>
                                        <p:attrNameLst>
                                          <p:attrName>ppt_x</p:attrName>
                                          <p:attrName>ppt_y</p:attrName>
                                        </p:attrNameLst>
                                      </p:cBhvr>
                                    </p:animMotion>
                                  </p:childTnLst>
                                  <p:subTnLst>
                                    <p:set>
                                      <p:cBhvr override="childStyle">
                                        <p:cTn dur="1" fill="hold" display="0" masterRel="sameClick" afterEffect="1">
                                          <p:stCondLst>
                                            <p:cond evt="end" delay="0">
                                              <p:tn val="30"/>
                                            </p:cond>
                                          </p:stCondLst>
                                        </p:cTn>
                                        <p:tgtEl>
                                          <p:spTgt spid="11"/>
                                        </p:tgtEl>
                                        <p:attrNameLst>
                                          <p:attrName>style.visibility</p:attrName>
                                        </p:attrNameLst>
                                      </p:cBhvr>
                                      <p:to>
                                        <p:strVal val="hidden"/>
                                      </p:to>
                                    </p:set>
                                  </p:subTnLst>
                                </p:cTn>
                              </p:par>
                            </p:childTnLst>
                          </p:cTn>
                        </p:par>
                      </p:childTnLst>
                    </p:cTn>
                  </p:par>
                </p:childTnLst>
              </p:cTn>
              <p:nextCondLst>
                <p:cond evt="onClick" delay="0">
                  <p:tgtEl>
                    <p:spTgt spid="11"/>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dirty="0">
                <a:latin typeface="Vladimir Script" panose="03050402040407070305" pitchFamily="66" charset="0"/>
              </a:rPr>
              <a:t>Critical thinking </a:t>
            </a:r>
            <a:endParaRPr lang="en-US" sz="8000" dirty="0">
              <a:latin typeface="Vladimir Script" panose="03050402040407070305" pitchFamily="66" charset="0"/>
            </a:endParaRPr>
          </a:p>
        </p:txBody>
      </p:sp>
      <p:pic>
        <p:nvPicPr>
          <p:cNvPr id="3" name="Picture 2"/>
          <p:cNvPicPr>
            <a:picLocks noChangeAspect="1"/>
          </p:cNvPicPr>
          <p:nvPr/>
        </p:nvPicPr>
        <p:blipFill>
          <a:blip r:embed="rId2"/>
          <a:stretch>
            <a:fillRect/>
          </a:stretch>
        </p:blipFill>
        <p:spPr>
          <a:xfrm>
            <a:off x="457198" y="1473201"/>
            <a:ext cx="4884820" cy="4963694"/>
          </a:xfrm>
          <a:prstGeom prst="rect">
            <a:avLst/>
          </a:prstGeom>
        </p:spPr>
      </p:pic>
      <p:sp>
        <p:nvSpPr>
          <p:cNvPr id="4" name="Flowchart: Process 3"/>
          <p:cNvSpPr/>
          <p:nvPr/>
        </p:nvSpPr>
        <p:spPr>
          <a:xfrm>
            <a:off x="5775158" y="1840832"/>
            <a:ext cx="2779295" cy="4463715"/>
          </a:xfrm>
          <a:prstGeom prst="flowChartProcess">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Describe what </a:t>
            </a:r>
            <a:r>
              <a:rPr lang="en-US" sz="3200" dirty="0"/>
              <a:t>you think is happening. Use “</a:t>
            </a:r>
            <a:r>
              <a:rPr lang="en-US" sz="3200" dirty="0">
                <a:solidFill>
                  <a:schemeClr val="accent1"/>
                </a:solidFill>
              </a:rPr>
              <a:t>is</a:t>
            </a:r>
            <a:r>
              <a:rPr lang="en-US" sz="3200" dirty="0"/>
              <a:t>” or “</a:t>
            </a:r>
            <a:r>
              <a:rPr lang="en-US" sz="3200" dirty="0">
                <a:solidFill>
                  <a:schemeClr val="accent3"/>
                </a:solidFill>
              </a:rPr>
              <a:t>are</a:t>
            </a:r>
            <a:r>
              <a:rPr lang="en-US" sz="3200" dirty="0"/>
              <a:t>” and other verbs in </a:t>
            </a:r>
            <a:r>
              <a:rPr lang="en-US" sz="3200" dirty="0">
                <a:solidFill>
                  <a:srgbClr val="FF9999"/>
                </a:solidFill>
              </a:rPr>
              <a:t>simple present</a:t>
            </a:r>
            <a:r>
              <a:rPr lang="en-US" sz="3200" dirty="0"/>
              <a:t>.</a:t>
            </a:r>
            <a:endParaRPr lang="en-US" sz="3200" dirty="0"/>
          </a:p>
        </p:txBody>
      </p:sp>
    </p:spTree>
    <p:extLst>
      <p:ext uri="{BB962C8B-B14F-4D97-AF65-F5344CB8AC3E}">
        <p14:creationId xmlns:p14="http://schemas.microsoft.com/office/powerpoint/2010/main" val="3343722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p:cNvPr>
          <p:cNvSpPr/>
          <p:nvPr/>
        </p:nvSpPr>
        <p:spPr>
          <a:xfrm>
            <a:off x="8519160" y="6240780"/>
            <a:ext cx="518160" cy="518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hlinkClick r:id="rId2"/>
          </p:cNvPr>
          <p:cNvSpPr/>
          <p:nvPr/>
        </p:nvSpPr>
        <p:spPr>
          <a:xfrm>
            <a:off x="4084320" y="3108960"/>
            <a:ext cx="1021080" cy="6096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Explosion 2 3"/>
          <p:cNvSpPr/>
          <p:nvPr/>
        </p:nvSpPr>
        <p:spPr>
          <a:xfrm>
            <a:off x="0" y="5743504"/>
            <a:ext cx="1456266" cy="1114496"/>
          </a:xfrm>
          <a:prstGeom prst="irregularSeal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Explosion 2 4"/>
          <p:cNvSpPr/>
          <p:nvPr/>
        </p:nvSpPr>
        <p:spPr>
          <a:xfrm>
            <a:off x="7834489" y="5531556"/>
            <a:ext cx="1828800" cy="1659466"/>
          </a:xfrm>
          <a:prstGeom prst="irregularSeal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3"/>
          <a:srcRect r="8519" b="24800"/>
          <a:stretch/>
        </p:blipFill>
        <p:spPr>
          <a:xfrm rot="21087541">
            <a:off x="330906" y="3103387"/>
            <a:ext cx="3056952" cy="1875013"/>
          </a:xfrm>
          <a:prstGeom prst="rect">
            <a:avLst/>
          </a:prstGeom>
        </p:spPr>
      </p:pic>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8147" y="2690336"/>
            <a:ext cx="7664116" cy="2677656"/>
          </a:xfrm>
          <a:prstGeom prst="rect">
            <a:avLst/>
          </a:prstGeom>
        </p:spPr>
        <p:txBody>
          <a:bodyPr wrap="square">
            <a:spAutoFit/>
          </a:bodyPr>
          <a:lstStyle/>
          <a:p>
            <a:r>
              <a:rPr lang="en-US" sz="2800" dirty="0"/>
              <a:t>Students </a:t>
            </a:r>
            <a:r>
              <a:rPr lang="en-US" sz="2800" dirty="0">
                <a:solidFill>
                  <a:schemeClr val="accent1"/>
                </a:solidFill>
              </a:rPr>
              <a:t>understand</a:t>
            </a:r>
            <a:r>
              <a:rPr lang="en-US" sz="2800" dirty="0"/>
              <a:t> how to use the simple present for facts, routines, habits, and general truths</a:t>
            </a:r>
            <a:r>
              <a:rPr lang="en-US" sz="2800" dirty="0" smtClean="0"/>
              <a:t>.</a:t>
            </a:r>
          </a:p>
          <a:p>
            <a:endParaRPr lang="en-US" sz="2800" dirty="0" smtClean="0"/>
          </a:p>
          <a:p>
            <a:r>
              <a:rPr lang="en-US" sz="2800" dirty="0" smtClean="0"/>
              <a:t>Students </a:t>
            </a:r>
            <a:r>
              <a:rPr lang="en-US" sz="2800" dirty="0">
                <a:solidFill>
                  <a:schemeClr val="accent1"/>
                </a:solidFill>
              </a:rPr>
              <a:t>recognize</a:t>
            </a:r>
            <a:r>
              <a:rPr lang="en-US" sz="2800" dirty="0"/>
              <a:t> subject-verb agreement in simple present sentences.</a:t>
            </a:r>
          </a:p>
        </p:txBody>
      </p:sp>
      <p:pic>
        <p:nvPicPr>
          <p:cNvPr id="3" name="Picture 2"/>
          <p:cNvPicPr>
            <a:picLocks noChangeAspect="1"/>
          </p:cNvPicPr>
          <p:nvPr/>
        </p:nvPicPr>
        <p:blipFill>
          <a:blip r:embed="rId2"/>
          <a:stretch>
            <a:fillRect/>
          </a:stretch>
        </p:blipFill>
        <p:spPr>
          <a:xfrm>
            <a:off x="1792705" y="828925"/>
            <a:ext cx="4969041" cy="1590675"/>
          </a:xfrm>
          <a:prstGeom prst="rect">
            <a:avLst/>
          </a:prstGeom>
        </p:spPr>
      </p:pic>
      <p:sp>
        <p:nvSpPr>
          <p:cNvPr id="4" name="Explosion 2 3"/>
          <p:cNvSpPr/>
          <p:nvPr/>
        </p:nvSpPr>
        <p:spPr>
          <a:xfrm>
            <a:off x="7760368" y="5546558"/>
            <a:ext cx="1383632" cy="1094874"/>
          </a:xfrm>
          <a:prstGeom prst="irregularSeal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1499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plosion 2 1"/>
          <p:cNvSpPr/>
          <p:nvPr/>
        </p:nvSpPr>
        <p:spPr>
          <a:xfrm>
            <a:off x="7772400" y="5366084"/>
            <a:ext cx="1503947" cy="1491916"/>
          </a:xfrm>
          <a:prstGeom prst="irregularSeal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Process 2"/>
          <p:cNvSpPr/>
          <p:nvPr/>
        </p:nvSpPr>
        <p:spPr>
          <a:xfrm>
            <a:off x="4517857" y="974558"/>
            <a:ext cx="4006516" cy="1371600"/>
          </a:xfrm>
          <a:prstGeom prst="flowChartProcess">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Warm up </a:t>
            </a:r>
            <a:endParaRPr lang="en-US" dirty="0"/>
          </a:p>
        </p:txBody>
      </p:sp>
      <p:sp>
        <p:nvSpPr>
          <p:cNvPr id="4" name="Rectangle 3"/>
          <p:cNvSpPr/>
          <p:nvPr/>
        </p:nvSpPr>
        <p:spPr>
          <a:xfrm>
            <a:off x="2286000" y="3105835"/>
            <a:ext cx="4572000" cy="584775"/>
          </a:xfrm>
          <a:prstGeom prst="rect">
            <a:avLst/>
          </a:prstGeom>
        </p:spPr>
        <p:txBody>
          <a:bodyPr>
            <a:spAutoFit/>
          </a:bodyPr>
          <a:lstStyle/>
          <a:p>
            <a:endParaRPr lang="en-US" sz="3200" dirty="0"/>
          </a:p>
        </p:txBody>
      </p:sp>
      <p:sp>
        <p:nvSpPr>
          <p:cNvPr id="5" name="Rectangle 4"/>
          <p:cNvSpPr/>
          <p:nvPr/>
        </p:nvSpPr>
        <p:spPr>
          <a:xfrm>
            <a:off x="589130" y="2705724"/>
            <a:ext cx="4572000" cy="1384995"/>
          </a:xfrm>
          <a:prstGeom prst="rect">
            <a:avLst/>
          </a:prstGeom>
        </p:spPr>
        <p:txBody>
          <a:bodyPr>
            <a:spAutoFit/>
          </a:bodyPr>
          <a:lstStyle/>
          <a:p>
            <a:r>
              <a:rPr lang="en-US" sz="2800" dirty="0"/>
              <a:t>The elephants are having a dance party in the river. What is your reaction?</a:t>
            </a:r>
            <a:endParaRPr lang="en-US" sz="2800" dirty="0"/>
          </a:p>
        </p:txBody>
      </p:sp>
      <p:pic>
        <p:nvPicPr>
          <p:cNvPr id="6" name="Picture 5"/>
          <p:cNvPicPr>
            <a:picLocks noChangeAspect="1"/>
          </p:cNvPicPr>
          <p:nvPr/>
        </p:nvPicPr>
        <p:blipFill>
          <a:blip r:embed="rId2"/>
          <a:stretch>
            <a:fillRect/>
          </a:stretch>
        </p:blipFill>
        <p:spPr>
          <a:xfrm>
            <a:off x="4572000" y="3380874"/>
            <a:ext cx="3982870" cy="3056021"/>
          </a:xfrm>
          <a:prstGeom prst="rect">
            <a:avLst/>
          </a:prstGeom>
        </p:spPr>
      </p:pic>
    </p:spTree>
    <p:extLst>
      <p:ext uri="{BB962C8B-B14F-4D97-AF65-F5344CB8AC3E}">
        <p14:creationId xmlns:p14="http://schemas.microsoft.com/office/powerpoint/2010/main" val="1855234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198" y="1333850"/>
            <a:ext cx="8220075" cy="369332"/>
          </a:xfrm>
          <a:prstGeom prst="rect">
            <a:avLst/>
          </a:prstGeom>
          <a:noFill/>
        </p:spPr>
        <p:txBody>
          <a:bodyPr wrap="square" rtlCol="0">
            <a:spAutoFit/>
          </a:bodyPr>
          <a:lstStyle/>
          <a:p>
            <a:pPr algn="ctr"/>
            <a:r>
              <a:rPr lang="en-GB" dirty="0"/>
              <a:t>Can you match the correct form of the irregular verb ‘to be’ to each pronoun?</a:t>
            </a:r>
          </a:p>
        </p:txBody>
      </p:sp>
      <p:sp>
        <p:nvSpPr>
          <p:cNvPr id="4" name="Rectangle 3"/>
          <p:cNvSpPr/>
          <p:nvPr/>
        </p:nvSpPr>
        <p:spPr>
          <a:xfrm>
            <a:off x="826316" y="2073665"/>
            <a:ext cx="4572000" cy="3416320"/>
          </a:xfrm>
          <a:prstGeom prst="rect">
            <a:avLst/>
          </a:prstGeom>
        </p:spPr>
        <p:txBody>
          <a:bodyPr>
            <a:spAutoFit/>
          </a:bodyPr>
          <a:lstStyle/>
          <a:p>
            <a:r>
              <a:rPr lang="en-GB" sz="3600" b="1" dirty="0"/>
              <a:t>I  </a:t>
            </a:r>
            <a:r>
              <a:rPr lang="en-GB" sz="3600" dirty="0">
                <a:latin typeface="Calibri" panose="020F0502020204030204" pitchFamily="34" charset="0"/>
                <a:cs typeface="Calibri" panose="020F0502020204030204" pitchFamily="34" charset="0"/>
              </a:rPr>
              <a:t>_____</a:t>
            </a:r>
            <a:r>
              <a:rPr lang="en-GB" sz="3600" b="1" dirty="0"/>
              <a:t>   </a:t>
            </a:r>
            <a:endParaRPr lang="en-GB" sz="3600" b="1" dirty="0">
              <a:solidFill>
                <a:srgbClr val="92D050"/>
              </a:solidFill>
            </a:endParaRPr>
          </a:p>
          <a:p>
            <a:r>
              <a:rPr lang="en-GB" sz="3600" b="1" dirty="0"/>
              <a:t>You </a:t>
            </a:r>
            <a:r>
              <a:rPr lang="en-GB" sz="3600" dirty="0">
                <a:latin typeface="Calibri" panose="020F0502020204030204" pitchFamily="34" charset="0"/>
                <a:cs typeface="Calibri" panose="020F0502020204030204" pitchFamily="34" charset="0"/>
              </a:rPr>
              <a:t>_____</a:t>
            </a:r>
            <a:r>
              <a:rPr lang="en-GB" sz="3600" b="1" dirty="0"/>
              <a:t>  </a:t>
            </a:r>
          </a:p>
          <a:p>
            <a:r>
              <a:rPr lang="en-GB" sz="3600" b="1" dirty="0"/>
              <a:t>He / She / It </a:t>
            </a:r>
            <a:r>
              <a:rPr lang="en-GB" sz="3600" dirty="0">
                <a:latin typeface="Calibri" panose="020F0502020204030204" pitchFamily="34" charset="0"/>
                <a:cs typeface="Calibri" panose="020F0502020204030204" pitchFamily="34" charset="0"/>
              </a:rPr>
              <a:t>_____</a:t>
            </a:r>
            <a:r>
              <a:rPr lang="en-GB" sz="3600" b="1" dirty="0"/>
              <a:t> </a:t>
            </a:r>
          </a:p>
          <a:p>
            <a:r>
              <a:rPr lang="en-GB" sz="3600" b="1" dirty="0"/>
              <a:t>We </a:t>
            </a:r>
            <a:r>
              <a:rPr lang="en-GB" sz="3600" dirty="0">
                <a:latin typeface="Calibri" panose="020F0502020204030204" pitchFamily="34" charset="0"/>
                <a:cs typeface="Calibri" panose="020F0502020204030204" pitchFamily="34" charset="0"/>
              </a:rPr>
              <a:t>_____</a:t>
            </a:r>
            <a:r>
              <a:rPr lang="en-GB" sz="3600" b="1" dirty="0">
                <a:latin typeface="Calibri" panose="020F0502020204030204" pitchFamily="34" charset="0"/>
                <a:cs typeface="Calibri" panose="020F0502020204030204" pitchFamily="34" charset="0"/>
              </a:rPr>
              <a:t> </a:t>
            </a:r>
          </a:p>
          <a:p>
            <a:r>
              <a:rPr lang="en-GB" sz="3600" b="1" dirty="0"/>
              <a:t>You </a:t>
            </a:r>
            <a:r>
              <a:rPr lang="en-GB" sz="3600" dirty="0">
                <a:latin typeface="Calibri" panose="020F0502020204030204" pitchFamily="34" charset="0"/>
                <a:cs typeface="Calibri" panose="020F0502020204030204" pitchFamily="34" charset="0"/>
              </a:rPr>
              <a:t>_____ </a:t>
            </a:r>
          </a:p>
          <a:p>
            <a:r>
              <a:rPr lang="en-GB" sz="3600" b="1" dirty="0"/>
              <a:t>They </a:t>
            </a:r>
            <a:r>
              <a:rPr lang="en-GB" sz="3600" dirty="0">
                <a:latin typeface="Calibri" panose="020F0502020204030204" pitchFamily="34" charset="0"/>
                <a:cs typeface="Calibri" panose="020F0502020204030204" pitchFamily="34" charset="0"/>
              </a:rPr>
              <a:t>_____</a:t>
            </a:r>
            <a:r>
              <a:rPr lang="en-GB" sz="3600" b="1" dirty="0"/>
              <a:t> </a:t>
            </a:r>
            <a:endParaRPr lang="en-GB" sz="3600" dirty="0"/>
          </a:p>
        </p:txBody>
      </p:sp>
      <p:sp>
        <p:nvSpPr>
          <p:cNvPr id="5" name="Rounded Rectangle 4"/>
          <p:cNvSpPr/>
          <p:nvPr/>
        </p:nvSpPr>
        <p:spPr>
          <a:xfrm>
            <a:off x="5511567" y="1988191"/>
            <a:ext cx="2827090" cy="3659301"/>
          </a:xfrm>
          <a:prstGeom prst="roundRect">
            <a:avLst>
              <a:gd name="adj" fmla="val 8345"/>
            </a:avLst>
          </a:prstGeom>
          <a:solidFill>
            <a:srgbClr val="6FBD84"/>
          </a:solidFill>
          <a:ln w="38100">
            <a:solidFill>
              <a:srgbClr val="0057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7012501" y="2059575"/>
            <a:ext cx="1015068" cy="646331"/>
          </a:xfrm>
          <a:prstGeom prst="rect">
            <a:avLst/>
          </a:prstGeom>
          <a:noFill/>
        </p:spPr>
        <p:txBody>
          <a:bodyPr wrap="square" rtlCol="0">
            <a:spAutoFit/>
          </a:bodyPr>
          <a:lstStyle/>
          <a:p>
            <a:pPr algn="ctr"/>
            <a:r>
              <a:rPr lang="en-GB" sz="3600" dirty="0"/>
              <a:t>are</a:t>
            </a:r>
          </a:p>
        </p:txBody>
      </p:sp>
      <p:sp>
        <p:nvSpPr>
          <p:cNvPr id="7" name="TextBox 6"/>
          <p:cNvSpPr txBox="1"/>
          <p:nvPr/>
        </p:nvSpPr>
        <p:spPr>
          <a:xfrm>
            <a:off x="5747159" y="2525180"/>
            <a:ext cx="1015068" cy="646331"/>
          </a:xfrm>
          <a:prstGeom prst="rect">
            <a:avLst/>
          </a:prstGeom>
          <a:noFill/>
        </p:spPr>
        <p:txBody>
          <a:bodyPr wrap="square" rtlCol="0">
            <a:spAutoFit/>
          </a:bodyPr>
          <a:lstStyle/>
          <a:p>
            <a:pPr algn="ctr"/>
            <a:r>
              <a:rPr lang="en-GB" sz="3600" dirty="0"/>
              <a:t>am</a:t>
            </a:r>
          </a:p>
        </p:txBody>
      </p:sp>
      <p:sp>
        <p:nvSpPr>
          <p:cNvPr id="8" name="TextBox 7"/>
          <p:cNvSpPr txBox="1"/>
          <p:nvPr/>
        </p:nvSpPr>
        <p:spPr>
          <a:xfrm>
            <a:off x="7233410" y="3100324"/>
            <a:ext cx="1015068" cy="646331"/>
          </a:xfrm>
          <a:prstGeom prst="rect">
            <a:avLst/>
          </a:prstGeom>
          <a:noFill/>
        </p:spPr>
        <p:txBody>
          <a:bodyPr wrap="square" rtlCol="0">
            <a:spAutoFit/>
          </a:bodyPr>
          <a:lstStyle/>
          <a:p>
            <a:pPr algn="ctr"/>
            <a:r>
              <a:rPr lang="en-GB" sz="3600" dirty="0"/>
              <a:t>are</a:t>
            </a:r>
          </a:p>
        </p:txBody>
      </p:sp>
      <p:sp>
        <p:nvSpPr>
          <p:cNvPr id="9" name="TextBox 8"/>
          <p:cNvSpPr txBox="1"/>
          <p:nvPr/>
        </p:nvSpPr>
        <p:spPr>
          <a:xfrm>
            <a:off x="5997433" y="3565994"/>
            <a:ext cx="1015068" cy="646331"/>
          </a:xfrm>
          <a:prstGeom prst="rect">
            <a:avLst/>
          </a:prstGeom>
          <a:noFill/>
        </p:spPr>
        <p:txBody>
          <a:bodyPr wrap="square" rtlCol="0">
            <a:spAutoFit/>
          </a:bodyPr>
          <a:lstStyle/>
          <a:p>
            <a:pPr algn="ctr"/>
            <a:r>
              <a:rPr lang="en-GB" sz="3600" dirty="0"/>
              <a:t>are</a:t>
            </a:r>
          </a:p>
        </p:txBody>
      </p:sp>
      <p:sp>
        <p:nvSpPr>
          <p:cNvPr id="10" name="TextBox 9"/>
          <p:cNvSpPr txBox="1"/>
          <p:nvPr/>
        </p:nvSpPr>
        <p:spPr>
          <a:xfrm>
            <a:off x="7012501" y="4354830"/>
            <a:ext cx="1015068" cy="646331"/>
          </a:xfrm>
          <a:prstGeom prst="rect">
            <a:avLst/>
          </a:prstGeom>
          <a:noFill/>
        </p:spPr>
        <p:txBody>
          <a:bodyPr wrap="square" rtlCol="0">
            <a:spAutoFit/>
          </a:bodyPr>
          <a:lstStyle/>
          <a:p>
            <a:pPr algn="ctr"/>
            <a:r>
              <a:rPr lang="en-GB" sz="3600" dirty="0"/>
              <a:t>are</a:t>
            </a:r>
          </a:p>
        </p:txBody>
      </p:sp>
      <p:sp>
        <p:nvSpPr>
          <p:cNvPr id="11" name="TextBox 10"/>
          <p:cNvSpPr txBox="1"/>
          <p:nvPr/>
        </p:nvSpPr>
        <p:spPr>
          <a:xfrm>
            <a:off x="5747159" y="4677995"/>
            <a:ext cx="1015068" cy="646331"/>
          </a:xfrm>
          <a:prstGeom prst="rect">
            <a:avLst/>
          </a:prstGeom>
          <a:noFill/>
        </p:spPr>
        <p:txBody>
          <a:bodyPr wrap="square" rtlCol="0">
            <a:spAutoFit/>
          </a:bodyPr>
          <a:lstStyle/>
          <a:p>
            <a:pPr algn="ctr"/>
            <a:r>
              <a:rPr lang="en-GB" sz="3600" dirty="0"/>
              <a:t>is</a:t>
            </a:r>
          </a:p>
        </p:txBody>
      </p:sp>
      <p:sp>
        <p:nvSpPr>
          <p:cNvPr id="12" name="TextBox 11"/>
          <p:cNvSpPr txBox="1"/>
          <p:nvPr/>
        </p:nvSpPr>
        <p:spPr>
          <a:xfrm>
            <a:off x="703666" y="5720915"/>
            <a:ext cx="4506362" cy="369332"/>
          </a:xfrm>
          <a:prstGeom prst="rect">
            <a:avLst/>
          </a:prstGeom>
          <a:noFill/>
        </p:spPr>
        <p:txBody>
          <a:bodyPr wrap="none" rtlCol="0">
            <a:spAutoFit/>
          </a:bodyPr>
          <a:lstStyle/>
          <a:p>
            <a:r>
              <a:rPr lang="en-GB" dirty="0"/>
              <a:t>What do you notice about the verb forms?</a:t>
            </a:r>
          </a:p>
        </p:txBody>
      </p:sp>
      <p:sp>
        <p:nvSpPr>
          <p:cNvPr id="13" name="TextBox 12"/>
          <p:cNvSpPr txBox="1"/>
          <p:nvPr/>
        </p:nvSpPr>
        <p:spPr>
          <a:xfrm>
            <a:off x="1369504" y="2035298"/>
            <a:ext cx="1138804" cy="646331"/>
          </a:xfrm>
          <a:prstGeom prst="rect">
            <a:avLst/>
          </a:prstGeom>
          <a:noFill/>
        </p:spPr>
        <p:txBody>
          <a:bodyPr wrap="square" rtlCol="0">
            <a:spAutoFit/>
          </a:bodyPr>
          <a:lstStyle/>
          <a:p>
            <a:pPr algn="ctr"/>
            <a:r>
              <a:rPr lang="en-GB" sz="3600" b="1" dirty="0">
                <a:solidFill>
                  <a:srgbClr val="009640"/>
                </a:solidFill>
              </a:rPr>
              <a:t>am</a:t>
            </a:r>
          </a:p>
        </p:txBody>
      </p:sp>
      <p:sp>
        <p:nvSpPr>
          <p:cNvPr id="14" name="TextBox 13"/>
          <p:cNvSpPr txBox="1"/>
          <p:nvPr/>
        </p:nvSpPr>
        <p:spPr>
          <a:xfrm>
            <a:off x="1845577" y="2562905"/>
            <a:ext cx="1133914" cy="646331"/>
          </a:xfrm>
          <a:prstGeom prst="rect">
            <a:avLst/>
          </a:prstGeom>
          <a:noFill/>
        </p:spPr>
        <p:txBody>
          <a:bodyPr wrap="square" rtlCol="0">
            <a:spAutoFit/>
          </a:bodyPr>
          <a:lstStyle/>
          <a:p>
            <a:pPr algn="ctr"/>
            <a:r>
              <a:rPr lang="en-GB" sz="3600" b="1" dirty="0">
                <a:solidFill>
                  <a:srgbClr val="009640"/>
                </a:solidFill>
              </a:rPr>
              <a:t>are</a:t>
            </a:r>
          </a:p>
        </p:txBody>
      </p:sp>
      <p:sp>
        <p:nvSpPr>
          <p:cNvPr id="15" name="TextBox 14"/>
          <p:cNvSpPr txBox="1"/>
          <p:nvPr/>
        </p:nvSpPr>
        <p:spPr>
          <a:xfrm>
            <a:off x="3615654" y="3135494"/>
            <a:ext cx="1157681" cy="646331"/>
          </a:xfrm>
          <a:prstGeom prst="rect">
            <a:avLst/>
          </a:prstGeom>
          <a:noFill/>
        </p:spPr>
        <p:txBody>
          <a:bodyPr wrap="square" rtlCol="0">
            <a:spAutoFit/>
          </a:bodyPr>
          <a:lstStyle/>
          <a:p>
            <a:pPr algn="ctr"/>
            <a:r>
              <a:rPr lang="en-GB" sz="3600" b="1" dirty="0">
                <a:solidFill>
                  <a:srgbClr val="009640"/>
                </a:solidFill>
              </a:rPr>
              <a:t>is</a:t>
            </a:r>
          </a:p>
        </p:txBody>
      </p:sp>
      <p:sp>
        <p:nvSpPr>
          <p:cNvPr id="17" name="TextBox 16"/>
          <p:cNvSpPr txBox="1"/>
          <p:nvPr/>
        </p:nvSpPr>
        <p:spPr>
          <a:xfrm>
            <a:off x="1706108" y="3681698"/>
            <a:ext cx="1157681" cy="646331"/>
          </a:xfrm>
          <a:prstGeom prst="rect">
            <a:avLst/>
          </a:prstGeom>
          <a:noFill/>
        </p:spPr>
        <p:txBody>
          <a:bodyPr wrap="square" rtlCol="0">
            <a:spAutoFit/>
          </a:bodyPr>
          <a:lstStyle/>
          <a:p>
            <a:pPr algn="ctr"/>
            <a:r>
              <a:rPr lang="en-GB" sz="3600" b="1" dirty="0">
                <a:solidFill>
                  <a:srgbClr val="009640"/>
                </a:solidFill>
              </a:rPr>
              <a:t>are</a:t>
            </a:r>
          </a:p>
        </p:txBody>
      </p:sp>
      <p:sp>
        <p:nvSpPr>
          <p:cNvPr id="18" name="TextBox 17"/>
          <p:cNvSpPr txBox="1"/>
          <p:nvPr/>
        </p:nvSpPr>
        <p:spPr>
          <a:xfrm>
            <a:off x="1799166" y="4235793"/>
            <a:ext cx="1157681" cy="646331"/>
          </a:xfrm>
          <a:prstGeom prst="rect">
            <a:avLst/>
          </a:prstGeom>
          <a:noFill/>
        </p:spPr>
        <p:txBody>
          <a:bodyPr wrap="square" rtlCol="0">
            <a:spAutoFit/>
          </a:bodyPr>
          <a:lstStyle/>
          <a:p>
            <a:pPr algn="ctr"/>
            <a:r>
              <a:rPr lang="en-GB" sz="3600" b="1" dirty="0">
                <a:solidFill>
                  <a:srgbClr val="009640"/>
                </a:solidFill>
              </a:rPr>
              <a:t>are</a:t>
            </a:r>
          </a:p>
        </p:txBody>
      </p:sp>
      <p:sp>
        <p:nvSpPr>
          <p:cNvPr id="19" name="TextBox 18"/>
          <p:cNvSpPr txBox="1"/>
          <p:nvPr/>
        </p:nvSpPr>
        <p:spPr>
          <a:xfrm>
            <a:off x="2042447" y="4757654"/>
            <a:ext cx="1157681" cy="646331"/>
          </a:xfrm>
          <a:prstGeom prst="rect">
            <a:avLst/>
          </a:prstGeom>
          <a:noFill/>
        </p:spPr>
        <p:txBody>
          <a:bodyPr wrap="square" rtlCol="0">
            <a:spAutoFit/>
          </a:bodyPr>
          <a:lstStyle/>
          <a:p>
            <a:pPr algn="ctr"/>
            <a:r>
              <a:rPr lang="en-GB" sz="3600" b="1" dirty="0">
                <a:solidFill>
                  <a:srgbClr val="009640"/>
                </a:solidFill>
              </a:rPr>
              <a:t>are</a:t>
            </a:r>
          </a:p>
        </p:txBody>
      </p:sp>
      <p:sp>
        <p:nvSpPr>
          <p:cNvPr id="21" name="Rectangle 20">
            <a:hlinkClick r:id="rId2"/>
          </p:cNvPr>
          <p:cNvSpPr/>
          <p:nvPr/>
        </p:nvSpPr>
        <p:spPr>
          <a:xfrm>
            <a:off x="8585862" y="6656034"/>
            <a:ext cx="542897" cy="2019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p:cNvPicPr>
            <a:picLocks noChangeAspect="1"/>
          </p:cNvPicPr>
          <p:nvPr/>
        </p:nvPicPr>
        <p:blipFill>
          <a:blip r:embed="rId3"/>
          <a:stretch>
            <a:fillRect/>
          </a:stretch>
        </p:blipFill>
        <p:spPr>
          <a:xfrm>
            <a:off x="2956847" y="499148"/>
            <a:ext cx="3406337" cy="864980"/>
          </a:xfrm>
          <a:prstGeom prst="rect">
            <a:avLst/>
          </a:prstGeom>
        </p:spPr>
      </p:pic>
    </p:spTree>
    <p:extLst>
      <p:ext uri="{BB962C8B-B14F-4D97-AF65-F5344CB8AC3E}">
        <p14:creationId xmlns:p14="http://schemas.microsoft.com/office/powerpoint/2010/main" val="2146296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grpId="0" nodeType="afterEffect">
                                  <p:stCondLst>
                                    <p:cond delay="25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childTnLst>
                          </p:cTn>
                        </p:par>
                        <p:par>
                          <p:cTn id="26" fill="hold">
                            <p:stCondLst>
                              <p:cond delay="500"/>
                            </p:stCondLst>
                            <p:childTnLst>
                              <p:par>
                                <p:cTn id="27" presetID="10" presetClass="entr" presetSubtype="0" fill="hold" grpId="0" nodeType="afterEffect">
                                  <p:stCondLst>
                                    <p:cond delay="25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0" nodeType="clickEffect">
                                  <p:stCondLst>
                                    <p:cond delay="0"/>
                                  </p:stCondLst>
                                  <p:childTnLst>
                                    <p:animEffect transition="out" filter="fade">
                                      <p:cBhvr>
                                        <p:cTn id="33" dur="500"/>
                                        <p:tgtEl>
                                          <p:spTgt spid="8"/>
                                        </p:tgtEl>
                                      </p:cBhvr>
                                    </p:animEffect>
                                    <p:set>
                                      <p:cBhvr>
                                        <p:cTn id="34" dur="1" fill="hold">
                                          <p:stCondLst>
                                            <p:cond delay="499"/>
                                          </p:stCondLst>
                                        </p:cTn>
                                        <p:tgtEl>
                                          <p:spTgt spid="8"/>
                                        </p:tgtEl>
                                        <p:attrNameLst>
                                          <p:attrName>style.visibility</p:attrName>
                                        </p:attrNameLst>
                                      </p:cBhvr>
                                      <p:to>
                                        <p:strVal val="hidden"/>
                                      </p:to>
                                    </p:set>
                                  </p:childTnLst>
                                </p:cTn>
                              </p:par>
                            </p:childTnLst>
                          </p:cTn>
                        </p:par>
                        <p:par>
                          <p:cTn id="35" fill="hold">
                            <p:stCondLst>
                              <p:cond delay="500"/>
                            </p:stCondLst>
                            <p:childTnLst>
                              <p:par>
                                <p:cTn id="36" presetID="10" presetClass="entr" presetSubtype="0" fill="hold" grpId="0" nodeType="afterEffect">
                                  <p:stCondLst>
                                    <p:cond delay="25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6"/>
                                        </p:tgtEl>
                                      </p:cBhvr>
                                    </p:animEffect>
                                    <p:set>
                                      <p:cBhvr>
                                        <p:cTn id="43" dur="1" fill="hold">
                                          <p:stCondLst>
                                            <p:cond delay="499"/>
                                          </p:stCondLst>
                                        </p:cTn>
                                        <p:tgtEl>
                                          <p:spTgt spid="6"/>
                                        </p:tgtEl>
                                        <p:attrNameLst>
                                          <p:attrName>style.visibility</p:attrName>
                                        </p:attrNameLst>
                                      </p:cBhvr>
                                      <p:to>
                                        <p:strVal val="hidden"/>
                                      </p:to>
                                    </p:set>
                                  </p:childTnLst>
                                </p:cTn>
                              </p:par>
                            </p:childTnLst>
                          </p:cTn>
                        </p:par>
                        <p:par>
                          <p:cTn id="44" fill="hold">
                            <p:stCondLst>
                              <p:cond delay="500"/>
                            </p:stCondLst>
                            <p:childTnLst>
                              <p:par>
                                <p:cTn id="45" presetID="10" presetClass="entr" presetSubtype="0" fill="hold" grpId="0" nodeType="afterEffect">
                                  <p:stCondLst>
                                    <p:cond delay="25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0" nodeType="clickEffect">
                                  <p:stCondLst>
                                    <p:cond delay="0"/>
                                  </p:stCondLst>
                                  <p:childTnLst>
                                    <p:animEffect transition="out" filter="fade">
                                      <p:cBhvr>
                                        <p:cTn id="51" dur="500"/>
                                        <p:tgtEl>
                                          <p:spTgt spid="9"/>
                                        </p:tgtEl>
                                      </p:cBhvr>
                                    </p:animEffect>
                                    <p:set>
                                      <p:cBhvr>
                                        <p:cTn id="52" dur="1" fill="hold">
                                          <p:stCondLst>
                                            <p:cond delay="499"/>
                                          </p:stCondLst>
                                        </p:cTn>
                                        <p:tgtEl>
                                          <p:spTgt spid="9"/>
                                        </p:tgtEl>
                                        <p:attrNameLst>
                                          <p:attrName>style.visibility</p:attrName>
                                        </p:attrNameLst>
                                      </p:cBhvr>
                                      <p:to>
                                        <p:strVal val="hidden"/>
                                      </p:to>
                                    </p:set>
                                  </p:childTnLst>
                                </p:cTn>
                              </p:par>
                            </p:childTnLst>
                          </p:cTn>
                        </p:par>
                        <p:par>
                          <p:cTn id="53" fill="hold">
                            <p:stCondLst>
                              <p:cond delay="500"/>
                            </p:stCondLst>
                            <p:childTnLst>
                              <p:par>
                                <p:cTn id="54" presetID="10" presetClass="entr" presetSubtype="0" fill="hold" grpId="0" nodeType="afterEffect">
                                  <p:stCondLst>
                                    <p:cond delay="25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childTnLst>
                                </p:cTn>
                              </p:par>
                            </p:childTnLst>
                          </p:cTn>
                        </p:par>
                        <p:par>
                          <p:cTn id="57" fill="hold">
                            <p:stCondLst>
                              <p:cond delay="1250"/>
                            </p:stCondLst>
                            <p:childTnLst>
                              <p:par>
                                <p:cTn id="58" presetID="10" presetClass="entr" presetSubtype="0" fill="hold" grpId="0" nodeType="afterEffect">
                                  <p:stCondLst>
                                    <p:cond delay="25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17" grpId="0"/>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entagon 16"/>
          <p:cNvSpPr/>
          <p:nvPr/>
        </p:nvSpPr>
        <p:spPr>
          <a:xfrm>
            <a:off x="466095" y="5124672"/>
            <a:ext cx="8151051" cy="1183971"/>
          </a:xfrm>
          <a:prstGeom prst="homePlate">
            <a:avLst/>
          </a:prstGeom>
          <a:solidFill>
            <a:srgbClr val="41704A"/>
          </a:solidFill>
          <a:ln w="19050">
            <a:solidFill>
              <a:srgbClr val="4170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entagon 12"/>
          <p:cNvSpPr/>
          <p:nvPr/>
        </p:nvSpPr>
        <p:spPr>
          <a:xfrm>
            <a:off x="466095" y="3724859"/>
            <a:ext cx="8151051" cy="1183971"/>
          </a:xfrm>
          <a:prstGeom prst="homePlate">
            <a:avLst/>
          </a:prstGeom>
          <a:solidFill>
            <a:srgbClr val="5C9335"/>
          </a:solidFill>
          <a:ln w="19050">
            <a:solidFill>
              <a:srgbClr val="5C93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Pentagon 10"/>
          <p:cNvSpPr/>
          <p:nvPr/>
        </p:nvSpPr>
        <p:spPr>
          <a:xfrm>
            <a:off x="488657" y="2200280"/>
            <a:ext cx="8151051" cy="1183971"/>
          </a:xfrm>
          <a:prstGeom prst="homePlate">
            <a:avLst/>
          </a:prstGeom>
          <a:solidFill>
            <a:srgbClr val="AED57A"/>
          </a:solidFill>
          <a:ln w="19050">
            <a:solidFill>
              <a:srgbClr val="AED5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565970" y="359061"/>
            <a:ext cx="8220075" cy="994306"/>
          </a:xfrm>
        </p:spPr>
        <p:txBody>
          <a:bodyPr/>
          <a:lstStyle/>
          <a:p>
            <a:r>
              <a:rPr lang="en-GB" dirty="0"/>
              <a:t>Simple Present Tense</a:t>
            </a:r>
          </a:p>
        </p:txBody>
      </p:sp>
      <p:sp>
        <p:nvSpPr>
          <p:cNvPr id="3" name="TextBox 2"/>
          <p:cNvSpPr txBox="1"/>
          <p:nvPr/>
        </p:nvSpPr>
        <p:spPr>
          <a:xfrm>
            <a:off x="704104" y="1333850"/>
            <a:ext cx="7726261" cy="646331"/>
          </a:xfrm>
          <a:prstGeom prst="rect">
            <a:avLst/>
          </a:prstGeom>
          <a:noFill/>
        </p:spPr>
        <p:txBody>
          <a:bodyPr wrap="square" rtlCol="0">
            <a:spAutoFit/>
          </a:bodyPr>
          <a:lstStyle/>
          <a:p>
            <a:r>
              <a:rPr lang="en-GB" dirty="0"/>
              <a:t>We use the simple present tense when we are writing about something that is </a:t>
            </a:r>
            <a:r>
              <a:rPr lang="en-GB" b="1" dirty="0"/>
              <a:t>repeated</a:t>
            </a:r>
            <a:r>
              <a:rPr lang="en-GB" dirty="0"/>
              <a:t>, is </a:t>
            </a:r>
            <a:r>
              <a:rPr lang="en-GB" b="1" dirty="0"/>
              <a:t>always true </a:t>
            </a:r>
            <a:r>
              <a:rPr lang="en-GB" dirty="0"/>
              <a:t>or is </a:t>
            </a:r>
            <a:r>
              <a:rPr lang="en-GB" b="1" dirty="0"/>
              <a:t>happening in a future time.</a:t>
            </a:r>
            <a:endParaRPr lang="en-GB" dirty="0"/>
          </a:p>
        </p:txBody>
      </p:sp>
      <p:sp>
        <p:nvSpPr>
          <p:cNvPr id="4" name="TextBox 3"/>
          <p:cNvSpPr txBox="1"/>
          <p:nvPr/>
        </p:nvSpPr>
        <p:spPr>
          <a:xfrm>
            <a:off x="565971" y="2353777"/>
            <a:ext cx="1870745" cy="584775"/>
          </a:xfrm>
          <a:prstGeom prst="rect">
            <a:avLst/>
          </a:prstGeom>
          <a:noFill/>
        </p:spPr>
        <p:txBody>
          <a:bodyPr wrap="square" rtlCol="0">
            <a:spAutoFit/>
          </a:bodyPr>
          <a:lstStyle/>
          <a:p>
            <a:r>
              <a:rPr lang="en-GB" sz="2400" b="1" dirty="0"/>
              <a:t>Repeated</a:t>
            </a:r>
            <a:r>
              <a:rPr lang="en-GB" sz="3200" b="1" dirty="0"/>
              <a:t> </a:t>
            </a:r>
          </a:p>
        </p:txBody>
      </p:sp>
      <p:sp>
        <p:nvSpPr>
          <p:cNvPr id="5" name="TextBox 4"/>
          <p:cNvSpPr txBox="1"/>
          <p:nvPr/>
        </p:nvSpPr>
        <p:spPr>
          <a:xfrm>
            <a:off x="565970" y="3649119"/>
            <a:ext cx="2197344" cy="830997"/>
          </a:xfrm>
          <a:prstGeom prst="rect">
            <a:avLst/>
          </a:prstGeom>
          <a:noFill/>
        </p:spPr>
        <p:txBody>
          <a:bodyPr wrap="square" rtlCol="0">
            <a:spAutoFit/>
          </a:bodyPr>
          <a:lstStyle/>
          <a:p>
            <a:r>
              <a:rPr lang="en-GB" sz="2400" b="1" dirty="0"/>
              <a:t>Always or generally true </a:t>
            </a:r>
          </a:p>
        </p:txBody>
      </p:sp>
      <p:sp>
        <p:nvSpPr>
          <p:cNvPr id="6" name="TextBox 5"/>
          <p:cNvSpPr txBox="1"/>
          <p:nvPr/>
        </p:nvSpPr>
        <p:spPr>
          <a:xfrm>
            <a:off x="565971" y="5037579"/>
            <a:ext cx="2197344" cy="830997"/>
          </a:xfrm>
          <a:prstGeom prst="rect">
            <a:avLst/>
          </a:prstGeom>
          <a:noFill/>
        </p:spPr>
        <p:txBody>
          <a:bodyPr wrap="square" rtlCol="0">
            <a:spAutoFit/>
          </a:bodyPr>
          <a:lstStyle/>
          <a:p>
            <a:r>
              <a:rPr lang="en-GB" sz="2400" b="1" dirty="0">
                <a:solidFill>
                  <a:schemeClr val="bg1"/>
                </a:solidFill>
              </a:rPr>
              <a:t>Happening in a future time </a:t>
            </a:r>
          </a:p>
        </p:txBody>
      </p:sp>
      <p:sp>
        <p:nvSpPr>
          <p:cNvPr id="7" name="TextBox 6"/>
          <p:cNvSpPr txBox="1"/>
          <p:nvPr/>
        </p:nvSpPr>
        <p:spPr>
          <a:xfrm>
            <a:off x="2600587" y="2184499"/>
            <a:ext cx="1963596" cy="923330"/>
          </a:xfrm>
          <a:prstGeom prst="rect">
            <a:avLst/>
          </a:prstGeom>
          <a:noFill/>
        </p:spPr>
        <p:txBody>
          <a:bodyPr wrap="square" rtlCol="0">
            <a:spAutoFit/>
          </a:bodyPr>
          <a:lstStyle/>
          <a:p>
            <a:pPr algn="ctr"/>
            <a:r>
              <a:rPr lang="en-GB" dirty="0"/>
              <a:t>Eva wakes up at half past seven every morning.</a:t>
            </a:r>
          </a:p>
        </p:txBody>
      </p:sp>
      <p:sp>
        <p:nvSpPr>
          <p:cNvPr id="8" name="TextBox 7"/>
          <p:cNvSpPr txBox="1"/>
          <p:nvPr/>
        </p:nvSpPr>
        <p:spPr>
          <a:xfrm>
            <a:off x="4581248" y="2461498"/>
            <a:ext cx="1963024" cy="369332"/>
          </a:xfrm>
          <a:prstGeom prst="rect">
            <a:avLst/>
          </a:prstGeom>
          <a:noFill/>
        </p:spPr>
        <p:txBody>
          <a:bodyPr wrap="square" rtlCol="0">
            <a:spAutoFit/>
          </a:bodyPr>
          <a:lstStyle/>
          <a:p>
            <a:r>
              <a:rPr lang="en-GB" dirty="0"/>
              <a:t>I walk to school.</a:t>
            </a:r>
          </a:p>
        </p:txBody>
      </p:sp>
      <p:sp>
        <p:nvSpPr>
          <p:cNvPr id="9" name="TextBox 8"/>
          <p:cNvSpPr txBox="1"/>
          <p:nvPr/>
        </p:nvSpPr>
        <p:spPr>
          <a:xfrm>
            <a:off x="6561336" y="2322999"/>
            <a:ext cx="1929467" cy="646331"/>
          </a:xfrm>
          <a:prstGeom prst="rect">
            <a:avLst/>
          </a:prstGeom>
          <a:noFill/>
        </p:spPr>
        <p:txBody>
          <a:bodyPr wrap="square" rtlCol="0">
            <a:spAutoFit/>
          </a:bodyPr>
          <a:lstStyle/>
          <a:p>
            <a:pPr algn="ctr"/>
            <a:r>
              <a:rPr lang="en-GB" dirty="0"/>
              <a:t>I ride my bike every weekend.</a:t>
            </a:r>
          </a:p>
        </p:txBody>
      </p:sp>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l="1" r="17301" b="4323"/>
          <a:stretch/>
        </p:blipFill>
        <p:spPr>
          <a:xfrm>
            <a:off x="-109374" y="1396464"/>
            <a:ext cx="575469" cy="4823936"/>
          </a:xfrm>
          <a:prstGeom prst="rect">
            <a:avLst/>
          </a:prstGeom>
        </p:spPr>
      </p:pic>
      <p:sp>
        <p:nvSpPr>
          <p:cNvPr id="14" name="TextBox 13"/>
          <p:cNvSpPr txBox="1"/>
          <p:nvPr/>
        </p:nvSpPr>
        <p:spPr>
          <a:xfrm>
            <a:off x="2666269" y="3741452"/>
            <a:ext cx="1699628" cy="646331"/>
          </a:xfrm>
          <a:prstGeom prst="rect">
            <a:avLst/>
          </a:prstGeom>
          <a:noFill/>
        </p:spPr>
        <p:txBody>
          <a:bodyPr wrap="square" rtlCol="0">
            <a:spAutoFit/>
          </a:bodyPr>
          <a:lstStyle/>
          <a:p>
            <a:pPr algn="ctr"/>
            <a:r>
              <a:rPr lang="en-GB" dirty="0"/>
              <a:t>The sun sets in the west.</a:t>
            </a:r>
          </a:p>
        </p:txBody>
      </p:sp>
      <p:sp>
        <p:nvSpPr>
          <p:cNvPr id="15" name="TextBox 14"/>
          <p:cNvSpPr txBox="1"/>
          <p:nvPr/>
        </p:nvSpPr>
        <p:spPr>
          <a:xfrm>
            <a:off x="6788123" y="3741452"/>
            <a:ext cx="1308110" cy="646331"/>
          </a:xfrm>
          <a:prstGeom prst="rect">
            <a:avLst/>
          </a:prstGeom>
          <a:noFill/>
        </p:spPr>
        <p:txBody>
          <a:bodyPr wrap="square" rtlCol="0">
            <a:spAutoFit/>
          </a:bodyPr>
          <a:lstStyle/>
          <a:p>
            <a:pPr algn="ctr"/>
            <a:r>
              <a:rPr lang="en-GB" dirty="0"/>
              <a:t>They live in a city.</a:t>
            </a:r>
          </a:p>
        </p:txBody>
      </p:sp>
      <p:sp>
        <p:nvSpPr>
          <p:cNvPr id="16" name="TextBox 15"/>
          <p:cNvSpPr txBox="1"/>
          <p:nvPr/>
        </p:nvSpPr>
        <p:spPr>
          <a:xfrm>
            <a:off x="4763278" y="3879951"/>
            <a:ext cx="1627464" cy="369332"/>
          </a:xfrm>
          <a:prstGeom prst="rect">
            <a:avLst/>
          </a:prstGeom>
          <a:noFill/>
        </p:spPr>
        <p:txBody>
          <a:bodyPr wrap="square" rtlCol="0">
            <a:spAutoFit/>
          </a:bodyPr>
          <a:lstStyle/>
          <a:p>
            <a:r>
              <a:rPr lang="en-GB" dirty="0"/>
              <a:t>I speak Urdu.</a:t>
            </a:r>
          </a:p>
        </p:txBody>
      </p:sp>
      <p:sp>
        <p:nvSpPr>
          <p:cNvPr id="18" name="TextBox 17"/>
          <p:cNvSpPr txBox="1"/>
          <p:nvPr/>
        </p:nvSpPr>
        <p:spPr>
          <a:xfrm>
            <a:off x="3461748" y="5129912"/>
            <a:ext cx="1699628" cy="646331"/>
          </a:xfrm>
          <a:prstGeom prst="rect">
            <a:avLst/>
          </a:prstGeom>
          <a:noFill/>
        </p:spPr>
        <p:txBody>
          <a:bodyPr wrap="square" rtlCol="0">
            <a:spAutoFit/>
          </a:bodyPr>
          <a:lstStyle/>
          <a:p>
            <a:pPr algn="ctr"/>
            <a:r>
              <a:rPr lang="en-GB" dirty="0">
                <a:solidFill>
                  <a:schemeClr val="bg1"/>
                </a:solidFill>
              </a:rPr>
              <a:t>The bus leaves at 9 o’clock.</a:t>
            </a:r>
          </a:p>
        </p:txBody>
      </p:sp>
      <p:sp>
        <p:nvSpPr>
          <p:cNvPr id="19" name="TextBox 18"/>
          <p:cNvSpPr txBox="1"/>
          <p:nvPr/>
        </p:nvSpPr>
        <p:spPr>
          <a:xfrm>
            <a:off x="5805085" y="5129912"/>
            <a:ext cx="1966075" cy="646331"/>
          </a:xfrm>
          <a:prstGeom prst="rect">
            <a:avLst/>
          </a:prstGeom>
          <a:noFill/>
        </p:spPr>
        <p:txBody>
          <a:bodyPr wrap="square" rtlCol="0">
            <a:spAutoFit/>
          </a:bodyPr>
          <a:lstStyle/>
          <a:p>
            <a:pPr algn="ctr"/>
            <a:r>
              <a:rPr lang="en-GB" dirty="0">
                <a:solidFill>
                  <a:schemeClr val="bg1"/>
                </a:solidFill>
              </a:rPr>
              <a:t>The film starts at half past three.</a:t>
            </a:r>
          </a:p>
        </p:txBody>
      </p:sp>
      <p:sp>
        <p:nvSpPr>
          <p:cNvPr id="20" name="Rectangle 19">
            <a:hlinkClick r:id="rId3"/>
          </p:cNvPr>
          <p:cNvSpPr/>
          <p:nvPr/>
        </p:nvSpPr>
        <p:spPr>
          <a:xfrm>
            <a:off x="8585862" y="6656034"/>
            <a:ext cx="542897" cy="2019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rotWithShape="1">
          <a:blip r:embed="rId4"/>
          <a:srcRect l="2281" t="3964" r="7333" b="11263"/>
          <a:stretch/>
        </p:blipFill>
        <p:spPr>
          <a:xfrm rot="2351298">
            <a:off x="7639706" y="-244262"/>
            <a:ext cx="1937084" cy="1816768"/>
          </a:xfrm>
          <a:prstGeom prst="rect">
            <a:avLst/>
          </a:prstGeom>
        </p:spPr>
      </p:pic>
    </p:spTree>
    <p:extLst>
      <p:ext uri="{BB962C8B-B14F-4D97-AF65-F5344CB8AC3E}">
        <p14:creationId xmlns:p14="http://schemas.microsoft.com/office/powerpoint/2010/main" val="3987626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accel="20000" decel="2000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0-#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10" presetClass="entr" presetSubtype="0" fill="hold" grpId="0" nodeType="afterEffect">
                                  <p:stCondLst>
                                    <p:cond delay="25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par>
                          <p:cTn id="18" fill="hold">
                            <p:stCondLst>
                              <p:cond delay="1250"/>
                            </p:stCondLst>
                            <p:childTnLst>
                              <p:par>
                                <p:cTn id="19" presetID="10" presetClass="entr" presetSubtype="0" fill="hold" grpId="0" nodeType="afterEffect">
                                  <p:stCondLst>
                                    <p:cond delay="25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par>
                          <p:cTn id="22" fill="hold">
                            <p:stCondLst>
                              <p:cond delay="2000"/>
                            </p:stCondLst>
                            <p:childTnLst>
                              <p:par>
                                <p:cTn id="23" presetID="10" presetClass="entr" presetSubtype="0" fill="hold" grpId="0" nodeType="afterEffect">
                                  <p:stCondLst>
                                    <p:cond delay="25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par>
                          <p:cTn id="26" fill="hold">
                            <p:stCondLst>
                              <p:cond delay="2750"/>
                            </p:stCondLst>
                            <p:childTnLst>
                              <p:par>
                                <p:cTn id="27" presetID="10" presetClass="entr" presetSubtype="0" fill="hold" grpId="0" nodeType="afterEffect">
                                  <p:stCondLst>
                                    <p:cond delay="25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accel="20000" decel="2000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0-#ppt_w/2"/>
                                          </p:val>
                                        </p:tav>
                                        <p:tav tm="100000">
                                          <p:val>
                                            <p:strVal val="#ppt_x"/>
                                          </p:val>
                                        </p:tav>
                                      </p:tavLst>
                                    </p:anim>
                                    <p:anim calcmode="lin" valueType="num">
                                      <p:cBhvr additive="base">
                                        <p:cTn id="35" dur="500" fill="hold"/>
                                        <p:tgtEl>
                                          <p:spTgt spid="13"/>
                                        </p:tgtEl>
                                        <p:attrNameLst>
                                          <p:attrName>ppt_y</p:attrName>
                                        </p:attrNameLst>
                                      </p:cBhvr>
                                      <p:tavLst>
                                        <p:tav tm="0">
                                          <p:val>
                                            <p:strVal val="#ppt_y"/>
                                          </p:val>
                                        </p:tav>
                                        <p:tav tm="100000">
                                          <p:val>
                                            <p:strVal val="#ppt_y"/>
                                          </p:val>
                                        </p:tav>
                                      </p:tavLst>
                                    </p:anim>
                                  </p:childTnLst>
                                </p:cTn>
                              </p:par>
                            </p:childTnLst>
                          </p:cTn>
                        </p:par>
                        <p:par>
                          <p:cTn id="36" fill="hold">
                            <p:stCondLst>
                              <p:cond delay="500"/>
                            </p:stCondLst>
                            <p:childTnLst>
                              <p:par>
                                <p:cTn id="37" presetID="10" presetClass="entr" presetSubtype="0" fill="hold" grpId="0" nodeType="afterEffect">
                                  <p:stCondLst>
                                    <p:cond delay="25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childTnLst>
                          </p:cTn>
                        </p:par>
                        <p:par>
                          <p:cTn id="40" fill="hold">
                            <p:stCondLst>
                              <p:cond delay="1250"/>
                            </p:stCondLst>
                            <p:childTnLst>
                              <p:par>
                                <p:cTn id="41" presetID="10" presetClass="entr" presetSubtype="0" fill="hold" grpId="0" nodeType="afterEffect">
                                  <p:stCondLst>
                                    <p:cond delay="25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par>
                          <p:cTn id="44" fill="hold">
                            <p:stCondLst>
                              <p:cond delay="2000"/>
                            </p:stCondLst>
                            <p:childTnLst>
                              <p:par>
                                <p:cTn id="45" presetID="10" presetClass="entr" presetSubtype="0" fill="hold" grpId="0" nodeType="afterEffect">
                                  <p:stCondLst>
                                    <p:cond delay="25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par>
                          <p:cTn id="48" fill="hold">
                            <p:stCondLst>
                              <p:cond delay="2750"/>
                            </p:stCondLst>
                            <p:childTnLst>
                              <p:par>
                                <p:cTn id="49" presetID="10" presetClass="entr" presetSubtype="0" fill="hold" grpId="0" nodeType="afterEffect">
                                  <p:stCondLst>
                                    <p:cond delay="25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8" accel="20000" decel="20000"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additive="base">
                                        <p:cTn id="56" dur="500" fill="hold"/>
                                        <p:tgtEl>
                                          <p:spTgt spid="17"/>
                                        </p:tgtEl>
                                        <p:attrNameLst>
                                          <p:attrName>ppt_x</p:attrName>
                                        </p:attrNameLst>
                                      </p:cBhvr>
                                      <p:tavLst>
                                        <p:tav tm="0">
                                          <p:val>
                                            <p:strVal val="0-#ppt_w/2"/>
                                          </p:val>
                                        </p:tav>
                                        <p:tav tm="100000">
                                          <p:val>
                                            <p:strVal val="#ppt_x"/>
                                          </p:val>
                                        </p:tav>
                                      </p:tavLst>
                                    </p:anim>
                                    <p:anim calcmode="lin" valueType="num">
                                      <p:cBhvr additive="base">
                                        <p:cTn id="57" dur="500" fill="hold"/>
                                        <p:tgtEl>
                                          <p:spTgt spid="17"/>
                                        </p:tgtEl>
                                        <p:attrNameLst>
                                          <p:attrName>ppt_y</p:attrName>
                                        </p:attrNameLst>
                                      </p:cBhvr>
                                      <p:tavLst>
                                        <p:tav tm="0">
                                          <p:val>
                                            <p:strVal val="#ppt_y"/>
                                          </p:val>
                                        </p:tav>
                                        <p:tav tm="100000">
                                          <p:val>
                                            <p:strVal val="#ppt_y"/>
                                          </p:val>
                                        </p:tav>
                                      </p:tavLst>
                                    </p:anim>
                                  </p:childTnLst>
                                </p:cTn>
                              </p:par>
                            </p:childTnLst>
                          </p:cTn>
                        </p:par>
                        <p:par>
                          <p:cTn id="58" fill="hold">
                            <p:stCondLst>
                              <p:cond delay="500"/>
                            </p:stCondLst>
                            <p:childTnLst>
                              <p:par>
                                <p:cTn id="59" presetID="10" presetClass="entr" presetSubtype="0" fill="hold" grpId="0" nodeType="afterEffect">
                                  <p:stCondLst>
                                    <p:cond delay="25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500"/>
                                        <p:tgtEl>
                                          <p:spTgt spid="6"/>
                                        </p:tgtEl>
                                      </p:cBhvr>
                                    </p:animEffect>
                                  </p:childTnLst>
                                </p:cTn>
                              </p:par>
                            </p:childTnLst>
                          </p:cTn>
                        </p:par>
                        <p:par>
                          <p:cTn id="62" fill="hold">
                            <p:stCondLst>
                              <p:cond delay="1250"/>
                            </p:stCondLst>
                            <p:childTnLst>
                              <p:par>
                                <p:cTn id="63" presetID="10" presetClass="entr" presetSubtype="0" fill="hold" grpId="0" nodeType="afterEffect">
                                  <p:stCondLst>
                                    <p:cond delay="25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500"/>
                                        <p:tgtEl>
                                          <p:spTgt spid="18"/>
                                        </p:tgtEl>
                                      </p:cBhvr>
                                    </p:animEffect>
                                  </p:childTnLst>
                                </p:cTn>
                              </p:par>
                            </p:childTnLst>
                          </p:cTn>
                        </p:par>
                        <p:par>
                          <p:cTn id="66" fill="hold">
                            <p:stCondLst>
                              <p:cond delay="2000"/>
                            </p:stCondLst>
                            <p:childTnLst>
                              <p:par>
                                <p:cTn id="67" presetID="10" presetClass="entr" presetSubtype="0" fill="hold" grpId="0" nodeType="afterEffect">
                                  <p:stCondLst>
                                    <p:cond delay="250"/>
                                  </p:stCondLst>
                                  <p:childTnLst>
                                    <p:set>
                                      <p:cBhvr>
                                        <p:cTn id="68" dur="1" fill="hold">
                                          <p:stCondLst>
                                            <p:cond delay="0"/>
                                          </p:stCondLst>
                                        </p:cTn>
                                        <p:tgtEl>
                                          <p:spTgt spid="19"/>
                                        </p:tgtEl>
                                        <p:attrNameLst>
                                          <p:attrName>style.visibility</p:attrName>
                                        </p:attrNameLst>
                                      </p:cBhvr>
                                      <p:to>
                                        <p:strVal val="visible"/>
                                      </p:to>
                                    </p:set>
                                    <p:animEffect transition="in" filter="fade">
                                      <p:cBhvr>
                                        <p:cTn id="6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1" grpId="0" animBg="1"/>
      <p:bldP spid="3" grpId="0"/>
      <p:bldP spid="4" grpId="0"/>
      <p:bldP spid="5" grpId="0"/>
      <p:bldP spid="6" grpId="0"/>
      <p:bldP spid="7" grpId="0"/>
      <p:bldP spid="8" grpId="0"/>
      <p:bldP spid="9" grpId="0"/>
      <p:bldP spid="14" grpId="0"/>
      <p:bldP spid="15" grpId="0"/>
      <p:bldP spid="16"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198" y="1527375"/>
            <a:ext cx="8220075" cy="369332"/>
          </a:xfrm>
          <a:prstGeom prst="rect">
            <a:avLst/>
          </a:prstGeom>
          <a:noFill/>
        </p:spPr>
        <p:txBody>
          <a:bodyPr wrap="square" rtlCol="0">
            <a:spAutoFit/>
          </a:bodyPr>
          <a:lstStyle/>
          <a:p>
            <a:pPr algn="ctr"/>
            <a:r>
              <a:rPr lang="en-GB" dirty="0"/>
              <a:t>Can you match the correct form of the irregular verb ‘to run’ to each pronoun?</a:t>
            </a:r>
          </a:p>
        </p:txBody>
      </p:sp>
      <p:sp>
        <p:nvSpPr>
          <p:cNvPr id="5" name="Rectangle 4"/>
          <p:cNvSpPr/>
          <p:nvPr/>
        </p:nvSpPr>
        <p:spPr>
          <a:xfrm>
            <a:off x="826316" y="2073665"/>
            <a:ext cx="4572000" cy="3416320"/>
          </a:xfrm>
          <a:prstGeom prst="rect">
            <a:avLst/>
          </a:prstGeom>
        </p:spPr>
        <p:txBody>
          <a:bodyPr>
            <a:spAutoFit/>
          </a:bodyPr>
          <a:lstStyle/>
          <a:p>
            <a:r>
              <a:rPr lang="en-GB" sz="3600" b="1" dirty="0"/>
              <a:t>I  </a:t>
            </a:r>
            <a:r>
              <a:rPr lang="en-GB" sz="3600" dirty="0">
                <a:latin typeface="Calibri" panose="020F0502020204030204" pitchFamily="34" charset="0"/>
                <a:cs typeface="Calibri" panose="020F0502020204030204" pitchFamily="34" charset="0"/>
              </a:rPr>
              <a:t>_____</a:t>
            </a:r>
            <a:r>
              <a:rPr lang="en-GB" sz="3600" b="1" dirty="0"/>
              <a:t>   </a:t>
            </a:r>
            <a:endParaRPr lang="en-GB" sz="3600" b="1" dirty="0">
              <a:solidFill>
                <a:srgbClr val="92D050"/>
              </a:solidFill>
            </a:endParaRPr>
          </a:p>
          <a:p>
            <a:r>
              <a:rPr lang="en-GB" sz="3600" b="1" dirty="0"/>
              <a:t>You </a:t>
            </a:r>
            <a:r>
              <a:rPr lang="en-GB" sz="3600" dirty="0">
                <a:latin typeface="Calibri" panose="020F0502020204030204" pitchFamily="34" charset="0"/>
                <a:cs typeface="Calibri" panose="020F0502020204030204" pitchFamily="34" charset="0"/>
              </a:rPr>
              <a:t>_____</a:t>
            </a:r>
            <a:r>
              <a:rPr lang="en-GB" sz="3600" b="1" dirty="0"/>
              <a:t>  </a:t>
            </a:r>
          </a:p>
          <a:p>
            <a:r>
              <a:rPr lang="en-GB" sz="3600" b="1" dirty="0"/>
              <a:t>He / She / It </a:t>
            </a:r>
            <a:r>
              <a:rPr lang="en-GB" sz="3600" dirty="0">
                <a:latin typeface="Calibri" panose="020F0502020204030204" pitchFamily="34" charset="0"/>
                <a:cs typeface="Calibri" panose="020F0502020204030204" pitchFamily="34" charset="0"/>
              </a:rPr>
              <a:t>_____</a:t>
            </a:r>
            <a:r>
              <a:rPr lang="en-GB" sz="3600" b="1" dirty="0"/>
              <a:t> </a:t>
            </a:r>
          </a:p>
          <a:p>
            <a:r>
              <a:rPr lang="en-GB" sz="3600" b="1" dirty="0"/>
              <a:t>We </a:t>
            </a:r>
            <a:r>
              <a:rPr lang="en-GB" sz="3600" dirty="0">
                <a:latin typeface="Calibri" panose="020F0502020204030204" pitchFamily="34" charset="0"/>
                <a:cs typeface="Calibri" panose="020F0502020204030204" pitchFamily="34" charset="0"/>
              </a:rPr>
              <a:t>_____</a:t>
            </a:r>
            <a:r>
              <a:rPr lang="en-GB" sz="3600" b="1" dirty="0">
                <a:latin typeface="Calibri" panose="020F0502020204030204" pitchFamily="34" charset="0"/>
                <a:cs typeface="Calibri" panose="020F0502020204030204" pitchFamily="34" charset="0"/>
              </a:rPr>
              <a:t> </a:t>
            </a:r>
          </a:p>
          <a:p>
            <a:r>
              <a:rPr lang="en-GB" sz="3600" b="1" dirty="0"/>
              <a:t>You </a:t>
            </a:r>
            <a:r>
              <a:rPr lang="en-GB" sz="3600" dirty="0">
                <a:latin typeface="Calibri" panose="020F0502020204030204" pitchFamily="34" charset="0"/>
                <a:cs typeface="Calibri" panose="020F0502020204030204" pitchFamily="34" charset="0"/>
              </a:rPr>
              <a:t>_____ </a:t>
            </a:r>
          </a:p>
          <a:p>
            <a:r>
              <a:rPr lang="en-GB" sz="3600" b="1" dirty="0"/>
              <a:t>They </a:t>
            </a:r>
            <a:r>
              <a:rPr lang="en-GB" sz="3600" dirty="0">
                <a:latin typeface="Calibri" panose="020F0502020204030204" pitchFamily="34" charset="0"/>
                <a:cs typeface="Calibri" panose="020F0502020204030204" pitchFamily="34" charset="0"/>
              </a:rPr>
              <a:t>_____</a:t>
            </a:r>
            <a:r>
              <a:rPr lang="en-GB" sz="3600" b="1" dirty="0"/>
              <a:t> </a:t>
            </a:r>
            <a:endParaRPr lang="en-GB" sz="3600" dirty="0"/>
          </a:p>
        </p:txBody>
      </p:sp>
      <p:sp>
        <p:nvSpPr>
          <p:cNvPr id="6" name="Rounded Rectangle 5"/>
          <p:cNvSpPr/>
          <p:nvPr/>
        </p:nvSpPr>
        <p:spPr>
          <a:xfrm>
            <a:off x="5511567" y="1988191"/>
            <a:ext cx="2827090" cy="3659301"/>
          </a:xfrm>
          <a:prstGeom prst="roundRect">
            <a:avLst>
              <a:gd name="adj" fmla="val 8345"/>
            </a:avLst>
          </a:prstGeom>
          <a:solidFill>
            <a:srgbClr val="6FBD84"/>
          </a:solidFill>
          <a:ln w="38100">
            <a:solidFill>
              <a:srgbClr val="0057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5603982" y="3862510"/>
            <a:ext cx="1015068" cy="646331"/>
          </a:xfrm>
          <a:prstGeom prst="rect">
            <a:avLst/>
          </a:prstGeom>
          <a:noFill/>
        </p:spPr>
        <p:txBody>
          <a:bodyPr wrap="square" rtlCol="0">
            <a:spAutoFit/>
          </a:bodyPr>
          <a:lstStyle/>
          <a:p>
            <a:pPr algn="ctr"/>
            <a:r>
              <a:rPr lang="en-GB" sz="3600" dirty="0"/>
              <a:t>run</a:t>
            </a:r>
          </a:p>
        </p:txBody>
      </p:sp>
      <p:sp>
        <p:nvSpPr>
          <p:cNvPr id="8" name="TextBox 7"/>
          <p:cNvSpPr txBox="1"/>
          <p:nvPr/>
        </p:nvSpPr>
        <p:spPr>
          <a:xfrm>
            <a:off x="7172586" y="4289301"/>
            <a:ext cx="1015068" cy="646331"/>
          </a:xfrm>
          <a:prstGeom prst="rect">
            <a:avLst/>
          </a:prstGeom>
          <a:noFill/>
        </p:spPr>
        <p:txBody>
          <a:bodyPr wrap="square" rtlCol="0">
            <a:spAutoFit/>
          </a:bodyPr>
          <a:lstStyle/>
          <a:p>
            <a:pPr algn="ctr"/>
            <a:r>
              <a:rPr lang="en-GB" sz="3600" dirty="0"/>
              <a:t>run</a:t>
            </a:r>
          </a:p>
        </p:txBody>
      </p:sp>
      <p:sp>
        <p:nvSpPr>
          <p:cNvPr id="9" name="TextBox 8"/>
          <p:cNvSpPr txBox="1"/>
          <p:nvPr/>
        </p:nvSpPr>
        <p:spPr>
          <a:xfrm>
            <a:off x="7172586" y="2485697"/>
            <a:ext cx="1015068" cy="646331"/>
          </a:xfrm>
          <a:prstGeom prst="rect">
            <a:avLst/>
          </a:prstGeom>
          <a:noFill/>
        </p:spPr>
        <p:txBody>
          <a:bodyPr wrap="square" rtlCol="0">
            <a:spAutoFit/>
          </a:bodyPr>
          <a:lstStyle/>
          <a:p>
            <a:pPr algn="ctr"/>
            <a:r>
              <a:rPr lang="en-GB" sz="3600" dirty="0"/>
              <a:t>run</a:t>
            </a:r>
          </a:p>
        </p:txBody>
      </p:sp>
      <p:sp>
        <p:nvSpPr>
          <p:cNvPr id="10" name="TextBox 9"/>
          <p:cNvSpPr txBox="1"/>
          <p:nvPr/>
        </p:nvSpPr>
        <p:spPr>
          <a:xfrm>
            <a:off x="5991917" y="4870465"/>
            <a:ext cx="1015068" cy="646331"/>
          </a:xfrm>
          <a:prstGeom prst="rect">
            <a:avLst/>
          </a:prstGeom>
          <a:noFill/>
        </p:spPr>
        <p:txBody>
          <a:bodyPr wrap="square" rtlCol="0">
            <a:spAutoFit/>
          </a:bodyPr>
          <a:lstStyle/>
          <a:p>
            <a:pPr algn="ctr"/>
            <a:r>
              <a:rPr lang="en-GB" sz="3600" dirty="0"/>
              <a:t>run</a:t>
            </a:r>
          </a:p>
        </p:txBody>
      </p:sp>
      <p:sp>
        <p:nvSpPr>
          <p:cNvPr id="11" name="TextBox 10"/>
          <p:cNvSpPr txBox="1"/>
          <p:nvPr/>
        </p:nvSpPr>
        <p:spPr>
          <a:xfrm>
            <a:off x="5735100" y="2004990"/>
            <a:ext cx="1015068" cy="646331"/>
          </a:xfrm>
          <a:prstGeom prst="rect">
            <a:avLst/>
          </a:prstGeom>
          <a:noFill/>
        </p:spPr>
        <p:txBody>
          <a:bodyPr wrap="square" rtlCol="0">
            <a:spAutoFit/>
          </a:bodyPr>
          <a:lstStyle/>
          <a:p>
            <a:pPr algn="ctr"/>
            <a:r>
              <a:rPr lang="en-GB" sz="3600" dirty="0"/>
              <a:t>run</a:t>
            </a:r>
          </a:p>
        </p:txBody>
      </p:sp>
      <p:sp>
        <p:nvSpPr>
          <p:cNvPr id="12" name="TextBox 11"/>
          <p:cNvSpPr txBox="1"/>
          <p:nvPr/>
        </p:nvSpPr>
        <p:spPr>
          <a:xfrm>
            <a:off x="6545858" y="3187219"/>
            <a:ext cx="1089869" cy="646331"/>
          </a:xfrm>
          <a:prstGeom prst="rect">
            <a:avLst/>
          </a:prstGeom>
          <a:noFill/>
        </p:spPr>
        <p:txBody>
          <a:bodyPr wrap="square" rtlCol="0">
            <a:spAutoFit/>
          </a:bodyPr>
          <a:lstStyle/>
          <a:p>
            <a:pPr algn="ctr"/>
            <a:r>
              <a:rPr lang="en-GB" sz="3600" dirty="0"/>
              <a:t>runs</a:t>
            </a:r>
          </a:p>
        </p:txBody>
      </p:sp>
      <p:sp>
        <p:nvSpPr>
          <p:cNvPr id="13" name="TextBox 12"/>
          <p:cNvSpPr txBox="1"/>
          <p:nvPr/>
        </p:nvSpPr>
        <p:spPr>
          <a:xfrm>
            <a:off x="703666" y="5720915"/>
            <a:ext cx="4506362" cy="369332"/>
          </a:xfrm>
          <a:prstGeom prst="rect">
            <a:avLst/>
          </a:prstGeom>
          <a:noFill/>
        </p:spPr>
        <p:txBody>
          <a:bodyPr wrap="none" rtlCol="0">
            <a:spAutoFit/>
          </a:bodyPr>
          <a:lstStyle/>
          <a:p>
            <a:r>
              <a:rPr lang="en-GB" dirty="0"/>
              <a:t>What do you notice about the verb forms?</a:t>
            </a:r>
          </a:p>
        </p:txBody>
      </p:sp>
      <p:sp>
        <p:nvSpPr>
          <p:cNvPr id="14" name="TextBox 13"/>
          <p:cNvSpPr txBox="1"/>
          <p:nvPr/>
        </p:nvSpPr>
        <p:spPr>
          <a:xfrm>
            <a:off x="1369504" y="2035298"/>
            <a:ext cx="1138804" cy="646331"/>
          </a:xfrm>
          <a:prstGeom prst="rect">
            <a:avLst/>
          </a:prstGeom>
          <a:noFill/>
        </p:spPr>
        <p:txBody>
          <a:bodyPr wrap="square" rtlCol="0">
            <a:spAutoFit/>
          </a:bodyPr>
          <a:lstStyle/>
          <a:p>
            <a:pPr algn="ctr"/>
            <a:r>
              <a:rPr lang="en-GB" sz="3600" b="1" dirty="0">
                <a:solidFill>
                  <a:srgbClr val="009640"/>
                </a:solidFill>
              </a:rPr>
              <a:t>run</a:t>
            </a:r>
          </a:p>
        </p:txBody>
      </p:sp>
      <p:sp>
        <p:nvSpPr>
          <p:cNvPr id="15" name="TextBox 14"/>
          <p:cNvSpPr txBox="1"/>
          <p:nvPr/>
        </p:nvSpPr>
        <p:spPr>
          <a:xfrm>
            <a:off x="1845577" y="2562905"/>
            <a:ext cx="1133914" cy="646331"/>
          </a:xfrm>
          <a:prstGeom prst="rect">
            <a:avLst/>
          </a:prstGeom>
          <a:noFill/>
        </p:spPr>
        <p:txBody>
          <a:bodyPr wrap="square" rtlCol="0">
            <a:spAutoFit/>
          </a:bodyPr>
          <a:lstStyle/>
          <a:p>
            <a:pPr algn="ctr"/>
            <a:r>
              <a:rPr lang="en-GB" sz="3600" b="1" dirty="0">
                <a:solidFill>
                  <a:srgbClr val="009640"/>
                </a:solidFill>
              </a:rPr>
              <a:t>run</a:t>
            </a:r>
          </a:p>
        </p:txBody>
      </p:sp>
      <p:sp>
        <p:nvSpPr>
          <p:cNvPr id="16" name="TextBox 15"/>
          <p:cNvSpPr txBox="1"/>
          <p:nvPr/>
        </p:nvSpPr>
        <p:spPr>
          <a:xfrm>
            <a:off x="3615654" y="3135494"/>
            <a:ext cx="1157681" cy="646331"/>
          </a:xfrm>
          <a:prstGeom prst="rect">
            <a:avLst/>
          </a:prstGeom>
          <a:noFill/>
        </p:spPr>
        <p:txBody>
          <a:bodyPr wrap="square" rtlCol="0">
            <a:spAutoFit/>
          </a:bodyPr>
          <a:lstStyle/>
          <a:p>
            <a:pPr algn="ctr"/>
            <a:r>
              <a:rPr lang="en-GB" sz="3600" b="1" dirty="0">
                <a:solidFill>
                  <a:srgbClr val="009640"/>
                </a:solidFill>
              </a:rPr>
              <a:t>runs</a:t>
            </a:r>
          </a:p>
        </p:txBody>
      </p:sp>
      <p:sp>
        <p:nvSpPr>
          <p:cNvPr id="17" name="TextBox 16"/>
          <p:cNvSpPr txBox="1"/>
          <p:nvPr/>
        </p:nvSpPr>
        <p:spPr>
          <a:xfrm>
            <a:off x="1706108" y="3681698"/>
            <a:ext cx="1157681" cy="646331"/>
          </a:xfrm>
          <a:prstGeom prst="rect">
            <a:avLst/>
          </a:prstGeom>
          <a:noFill/>
        </p:spPr>
        <p:txBody>
          <a:bodyPr wrap="square" rtlCol="0">
            <a:spAutoFit/>
          </a:bodyPr>
          <a:lstStyle/>
          <a:p>
            <a:pPr algn="ctr"/>
            <a:r>
              <a:rPr lang="en-GB" sz="3600" b="1" dirty="0">
                <a:solidFill>
                  <a:srgbClr val="009640"/>
                </a:solidFill>
              </a:rPr>
              <a:t>run</a:t>
            </a:r>
          </a:p>
        </p:txBody>
      </p:sp>
      <p:sp>
        <p:nvSpPr>
          <p:cNvPr id="18" name="TextBox 17"/>
          <p:cNvSpPr txBox="1"/>
          <p:nvPr/>
        </p:nvSpPr>
        <p:spPr>
          <a:xfrm>
            <a:off x="1799166" y="4235793"/>
            <a:ext cx="1157681" cy="646331"/>
          </a:xfrm>
          <a:prstGeom prst="rect">
            <a:avLst/>
          </a:prstGeom>
          <a:noFill/>
        </p:spPr>
        <p:txBody>
          <a:bodyPr wrap="square" rtlCol="0">
            <a:spAutoFit/>
          </a:bodyPr>
          <a:lstStyle/>
          <a:p>
            <a:pPr algn="ctr"/>
            <a:r>
              <a:rPr lang="en-GB" sz="3600" b="1" dirty="0">
                <a:solidFill>
                  <a:srgbClr val="009640"/>
                </a:solidFill>
              </a:rPr>
              <a:t>run</a:t>
            </a:r>
          </a:p>
        </p:txBody>
      </p:sp>
      <p:sp>
        <p:nvSpPr>
          <p:cNvPr id="19" name="TextBox 18"/>
          <p:cNvSpPr txBox="1"/>
          <p:nvPr/>
        </p:nvSpPr>
        <p:spPr>
          <a:xfrm>
            <a:off x="2042447" y="4757654"/>
            <a:ext cx="1157681" cy="646331"/>
          </a:xfrm>
          <a:prstGeom prst="rect">
            <a:avLst/>
          </a:prstGeom>
          <a:noFill/>
        </p:spPr>
        <p:txBody>
          <a:bodyPr wrap="square" rtlCol="0">
            <a:spAutoFit/>
          </a:bodyPr>
          <a:lstStyle/>
          <a:p>
            <a:pPr algn="ctr"/>
            <a:r>
              <a:rPr lang="en-GB" sz="3600" b="1" dirty="0">
                <a:solidFill>
                  <a:srgbClr val="009640"/>
                </a:solidFill>
              </a:rPr>
              <a:t>run</a:t>
            </a:r>
          </a:p>
        </p:txBody>
      </p:sp>
      <p:sp>
        <p:nvSpPr>
          <p:cNvPr id="20" name="Rectangle 19">
            <a:hlinkClick r:id="rId2"/>
          </p:cNvPr>
          <p:cNvSpPr/>
          <p:nvPr/>
        </p:nvSpPr>
        <p:spPr>
          <a:xfrm>
            <a:off x="8585862" y="6656034"/>
            <a:ext cx="542897" cy="2019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rotWithShape="1">
          <a:blip r:embed="rId3"/>
          <a:srcRect l="5546" t="7421" r="6219" b="8097"/>
          <a:stretch/>
        </p:blipFill>
        <p:spPr>
          <a:xfrm rot="20772819">
            <a:off x="309817" y="-96450"/>
            <a:ext cx="1576137" cy="1503947"/>
          </a:xfrm>
          <a:prstGeom prst="rect">
            <a:avLst/>
          </a:prstGeom>
        </p:spPr>
      </p:pic>
      <p:pic>
        <p:nvPicPr>
          <p:cNvPr id="23" name="Picture 22"/>
          <p:cNvPicPr>
            <a:picLocks noChangeAspect="1"/>
          </p:cNvPicPr>
          <p:nvPr/>
        </p:nvPicPr>
        <p:blipFill>
          <a:blip r:embed="rId4"/>
          <a:stretch>
            <a:fillRect/>
          </a:stretch>
        </p:blipFill>
        <p:spPr>
          <a:xfrm>
            <a:off x="6239817" y="410096"/>
            <a:ext cx="1865538" cy="810838"/>
          </a:xfrm>
          <a:prstGeom prst="rect">
            <a:avLst/>
          </a:prstGeom>
        </p:spPr>
      </p:pic>
    </p:spTree>
    <p:extLst>
      <p:ext uri="{BB962C8B-B14F-4D97-AF65-F5344CB8AC3E}">
        <p14:creationId xmlns:p14="http://schemas.microsoft.com/office/powerpoint/2010/main" val="3087129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11"/>
                                        </p:tgtEl>
                                      </p:cBhvr>
                                    </p:animEffect>
                                    <p:set>
                                      <p:cBhvr>
                                        <p:cTn id="16" dur="1" fill="hold">
                                          <p:stCondLst>
                                            <p:cond delay="499"/>
                                          </p:stCondLst>
                                        </p:cTn>
                                        <p:tgtEl>
                                          <p:spTgt spid="11"/>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grpId="0" nodeType="afterEffect">
                                  <p:stCondLst>
                                    <p:cond delay="25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childTnLst>
                          </p:cTn>
                        </p:par>
                        <p:par>
                          <p:cTn id="26" fill="hold">
                            <p:stCondLst>
                              <p:cond delay="500"/>
                            </p:stCondLst>
                            <p:childTnLst>
                              <p:par>
                                <p:cTn id="27" presetID="10" presetClass="entr" presetSubtype="0" fill="hold" grpId="0" nodeType="afterEffect">
                                  <p:stCondLst>
                                    <p:cond delay="25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0" nodeType="clickEffect">
                                  <p:stCondLst>
                                    <p:cond delay="0"/>
                                  </p:stCondLst>
                                  <p:childTnLst>
                                    <p:animEffect transition="out" filter="fade">
                                      <p:cBhvr>
                                        <p:cTn id="33" dur="500"/>
                                        <p:tgtEl>
                                          <p:spTgt spid="9"/>
                                        </p:tgtEl>
                                      </p:cBhvr>
                                    </p:animEffect>
                                    <p:set>
                                      <p:cBhvr>
                                        <p:cTn id="34" dur="1" fill="hold">
                                          <p:stCondLst>
                                            <p:cond delay="499"/>
                                          </p:stCondLst>
                                        </p:cTn>
                                        <p:tgtEl>
                                          <p:spTgt spid="9"/>
                                        </p:tgtEl>
                                        <p:attrNameLst>
                                          <p:attrName>style.visibility</p:attrName>
                                        </p:attrNameLst>
                                      </p:cBhvr>
                                      <p:to>
                                        <p:strVal val="hidden"/>
                                      </p:to>
                                    </p:set>
                                  </p:childTnLst>
                                </p:cTn>
                              </p:par>
                            </p:childTnLst>
                          </p:cTn>
                        </p:par>
                        <p:par>
                          <p:cTn id="35" fill="hold">
                            <p:stCondLst>
                              <p:cond delay="500"/>
                            </p:stCondLst>
                            <p:childTnLst>
                              <p:par>
                                <p:cTn id="36" presetID="10" presetClass="entr" presetSubtype="0" fill="hold" grpId="0" nodeType="afterEffect">
                                  <p:stCondLst>
                                    <p:cond delay="25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7"/>
                                        </p:tgtEl>
                                      </p:cBhvr>
                                    </p:animEffect>
                                    <p:set>
                                      <p:cBhvr>
                                        <p:cTn id="43" dur="1" fill="hold">
                                          <p:stCondLst>
                                            <p:cond delay="499"/>
                                          </p:stCondLst>
                                        </p:cTn>
                                        <p:tgtEl>
                                          <p:spTgt spid="7"/>
                                        </p:tgtEl>
                                        <p:attrNameLst>
                                          <p:attrName>style.visibility</p:attrName>
                                        </p:attrNameLst>
                                      </p:cBhvr>
                                      <p:to>
                                        <p:strVal val="hidden"/>
                                      </p:to>
                                    </p:set>
                                  </p:childTnLst>
                                </p:cTn>
                              </p:par>
                            </p:childTnLst>
                          </p:cTn>
                        </p:par>
                        <p:par>
                          <p:cTn id="44" fill="hold">
                            <p:stCondLst>
                              <p:cond delay="500"/>
                            </p:stCondLst>
                            <p:childTnLst>
                              <p:par>
                                <p:cTn id="45" presetID="10" presetClass="entr" presetSubtype="0" fill="hold" grpId="0" nodeType="afterEffect">
                                  <p:stCondLst>
                                    <p:cond delay="25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0" nodeType="clickEffect">
                                  <p:stCondLst>
                                    <p:cond delay="0"/>
                                  </p:stCondLst>
                                  <p:childTnLst>
                                    <p:animEffect transition="out" filter="fade">
                                      <p:cBhvr>
                                        <p:cTn id="51" dur="500"/>
                                        <p:tgtEl>
                                          <p:spTgt spid="10"/>
                                        </p:tgtEl>
                                      </p:cBhvr>
                                    </p:animEffect>
                                    <p:set>
                                      <p:cBhvr>
                                        <p:cTn id="52" dur="1" fill="hold">
                                          <p:stCondLst>
                                            <p:cond delay="499"/>
                                          </p:stCondLst>
                                        </p:cTn>
                                        <p:tgtEl>
                                          <p:spTgt spid="10"/>
                                        </p:tgtEl>
                                        <p:attrNameLst>
                                          <p:attrName>style.visibility</p:attrName>
                                        </p:attrNameLst>
                                      </p:cBhvr>
                                      <p:to>
                                        <p:strVal val="hidden"/>
                                      </p:to>
                                    </p:set>
                                  </p:childTnLst>
                                </p:cTn>
                              </p:par>
                            </p:childTnLst>
                          </p:cTn>
                        </p:par>
                        <p:par>
                          <p:cTn id="53" fill="hold">
                            <p:stCondLst>
                              <p:cond delay="500"/>
                            </p:stCondLst>
                            <p:childTnLst>
                              <p:par>
                                <p:cTn id="54" presetID="10" presetClass="entr" presetSubtype="0" fill="hold" grpId="0" nodeType="afterEffect">
                                  <p:stCondLst>
                                    <p:cond delay="25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childTnLst>
                                </p:cTn>
                              </p:par>
                            </p:childTnLst>
                          </p:cTn>
                        </p:par>
                        <p:par>
                          <p:cTn id="57" fill="hold">
                            <p:stCondLst>
                              <p:cond delay="1250"/>
                            </p:stCondLst>
                            <p:childTnLst>
                              <p:par>
                                <p:cTn id="58" presetID="10" presetClass="entr" presetSubtype="0" fill="hold" grpId="0" nodeType="afterEffect">
                                  <p:stCondLst>
                                    <p:cond delay="25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P spid="17" grpId="0"/>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198" y="1501183"/>
            <a:ext cx="8324935" cy="369332"/>
          </a:xfrm>
          <a:prstGeom prst="rect">
            <a:avLst/>
          </a:prstGeom>
          <a:noFill/>
        </p:spPr>
        <p:txBody>
          <a:bodyPr wrap="square" rtlCol="0">
            <a:spAutoFit/>
          </a:bodyPr>
          <a:lstStyle/>
          <a:p>
            <a:pPr algn="ctr"/>
            <a:r>
              <a:rPr lang="en-GB" dirty="0"/>
              <a:t>Can you match the correct form of the irregular verb ‘to sing’ to each pronoun?</a:t>
            </a:r>
          </a:p>
        </p:txBody>
      </p:sp>
      <p:sp>
        <p:nvSpPr>
          <p:cNvPr id="5" name="Rectangle 4"/>
          <p:cNvSpPr/>
          <p:nvPr/>
        </p:nvSpPr>
        <p:spPr>
          <a:xfrm>
            <a:off x="826316" y="2073665"/>
            <a:ext cx="4572000" cy="3416320"/>
          </a:xfrm>
          <a:prstGeom prst="rect">
            <a:avLst/>
          </a:prstGeom>
        </p:spPr>
        <p:txBody>
          <a:bodyPr>
            <a:spAutoFit/>
          </a:bodyPr>
          <a:lstStyle/>
          <a:p>
            <a:r>
              <a:rPr lang="en-GB" sz="3600" b="1" dirty="0"/>
              <a:t>I  </a:t>
            </a:r>
            <a:r>
              <a:rPr lang="en-GB" sz="3600" dirty="0">
                <a:latin typeface="Calibri" panose="020F0502020204030204" pitchFamily="34" charset="0"/>
                <a:cs typeface="Calibri" panose="020F0502020204030204" pitchFamily="34" charset="0"/>
              </a:rPr>
              <a:t>_____</a:t>
            </a:r>
            <a:r>
              <a:rPr lang="en-GB" sz="3600" b="1" dirty="0"/>
              <a:t>   </a:t>
            </a:r>
            <a:endParaRPr lang="en-GB" sz="3600" b="1" dirty="0">
              <a:solidFill>
                <a:srgbClr val="92D050"/>
              </a:solidFill>
            </a:endParaRPr>
          </a:p>
          <a:p>
            <a:r>
              <a:rPr lang="en-GB" sz="3600" b="1" dirty="0"/>
              <a:t>You </a:t>
            </a:r>
            <a:r>
              <a:rPr lang="en-GB" sz="3600" dirty="0">
                <a:latin typeface="Calibri" panose="020F0502020204030204" pitchFamily="34" charset="0"/>
                <a:cs typeface="Calibri" panose="020F0502020204030204" pitchFamily="34" charset="0"/>
              </a:rPr>
              <a:t>_____</a:t>
            </a:r>
            <a:r>
              <a:rPr lang="en-GB" sz="3600" b="1" dirty="0"/>
              <a:t>  </a:t>
            </a:r>
          </a:p>
          <a:p>
            <a:r>
              <a:rPr lang="en-GB" sz="3600" b="1" dirty="0"/>
              <a:t>He / She / It </a:t>
            </a:r>
            <a:r>
              <a:rPr lang="en-GB" sz="3600" dirty="0">
                <a:latin typeface="Calibri" panose="020F0502020204030204" pitchFamily="34" charset="0"/>
                <a:cs typeface="Calibri" panose="020F0502020204030204" pitchFamily="34" charset="0"/>
              </a:rPr>
              <a:t>_____</a:t>
            </a:r>
            <a:r>
              <a:rPr lang="en-GB" sz="3600" b="1" dirty="0"/>
              <a:t> </a:t>
            </a:r>
          </a:p>
          <a:p>
            <a:r>
              <a:rPr lang="en-GB" sz="3600" b="1" dirty="0"/>
              <a:t>We </a:t>
            </a:r>
            <a:r>
              <a:rPr lang="en-GB" sz="3600" dirty="0">
                <a:latin typeface="Calibri" panose="020F0502020204030204" pitchFamily="34" charset="0"/>
                <a:cs typeface="Calibri" panose="020F0502020204030204" pitchFamily="34" charset="0"/>
              </a:rPr>
              <a:t>_____</a:t>
            </a:r>
            <a:r>
              <a:rPr lang="en-GB" sz="3600" b="1" dirty="0">
                <a:latin typeface="Calibri" panose="020F0502020204030204" pitchFamily="34" charset="0"/>
                <a:cs typeface="Calibri" panose="020F0502020204030204" pitchFamily="34" charset="0"/>
              </a:rPr>
              <a:t> </a:t>
            </a:r>
          </a:p>
          <a:p>
            <a:r>
              <a:rPr lang="en-GB" sz="3600" b="1" dirty="0"/>
              <a:t>You </a:t>
            </a:r>
            <a:r>
              <a:rPr lang="en-GB" sz="3600" dirty="0">
                <a:latin typeface="Calibri" panose="020F0502020204030204" pitchFamily="34" charset="0"/>
                <a:cs typeface="Calibri" panose="020F0502020204030204" pitchFamily="34" charset="0"/>
              </a:rPr>
              <a:t>_____ </a:t>
            </a:r>
          </a:p>
          <a:p>
            <a:r>
              <a:rPr lang="en-GB" sz="3600" b="1" dirty="0"/>
              <a:t>They </a:t>
            </a:r>
            <a:r>
              <a:rPr lang="en-GB" sz="3600" dirty="0">
                <a:latin typeface="Calibri" panose="020F0502020204030204" pitchFamily="34" charset="0"/>
                <a:cs typeface="Calibri" panose="020F0502020204030204" pitchFamily="34" charset="0"/>
              </a:rPr>
              <a:t>_____</a:t>
            </a:r>
            <a:r>
              <a:rPr lang="en-GB" sz="3600" b="1" dirty="0"/>
              <a:t> </a:t>
            </a:r>
            <a:endParaRPr lang="en-GB" sz="3600" dirty="0"/>
          </a:p>
        </p:txBody>
      </p:sp>
      <p:sp>
        <p:nvSpPr>
          <p:cNvPr id="6" name="Rounded Rectangle 5"/>
          <p:cNvSpPr/>
          <p:nvPr/>
        </p:nvSpPr>
        <p:spPr>
          <a:xfrm>
            <a:off x="5511567" y="1988191"/>
            <a:ext cx="2827090" cy="3659301"/>
          </a:xfrm>
          <a:prstGeom prst="roundRect">
            <a:avLst>
              <a:gd name="adj" fmla="val 8345"/>
            </a:avLst>
          </a:prstGeom>
          <a:solidFill>
            <a:srgbClr val="6FBD84"/>
          </a:solidFill>
          <a:ln w="38100">
            <a:solidFill>
              <a:srgbClr val="0057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7036878" y="2162531"/>
            <a:ext cx="1015068" cy="646331"/>
          </a:xfrm>
          <a:prstGeom prst="rect">
            <a:avLst/>
          </a:prstGeom>
          <a:noFill/>
        </p:spPr>
        <p:txBody>
          <a:bodyPr wrap="square" rtlCol="0">
            <a:spAutoFit/>
          </a:bodyPr>
          <a:lstStyle/>
          <a:p>
            <a:pPr algn="ctr"/>
            <a:r>
              <a:rPr lang="en-GB" sz="3600" dirty="0"/>
              <a:t>sing</a:t>
            </a:r>
          </a:p>
        </p:txBody>
      </p:sp>
      <p:sp>
        <p:nvSpPr>
          <p:cNvPr id="8" name="TextBox 7"/>
          <p:cNvSpPr txBox="1"/>
          <p:nvPr/>
        </p:nvSpPr>
        <p:spPr>
          <a:xfrm>
            <a:off x="5679174" y="3749845"/>
            <a:ext cx="1015068" cy="646331"/>
          </a:xfrm>
          <a:prstGeom prst="rect">
            <a:avLst/>
          </a:prstGeom>
          <a:noFill/>
        </p:spPr>
        <p:txBody>
          <a:bodyPr wrap="square" rtlCol="0">
            <a:spAutoFit/>
          </a:bodyPr>
          <a:lstStyle/>
          <a:p>
            <a:pPr algn="ctr"/>
            <a:r>
              <a:rPr lang="en-GB" sz="3600" dirty="0"/>
              <a:t>sing</a:t>
            </a:r>
          </a:p>
        </p:txBody>
      </p:sp>
      <p:sp>
        <p:nvSpPr>
          <p:cNvPr id="9" name="TextBox 8"/>
          <p:cNvSpPr txBox="1"/>
          <p:nvPr/>
        </p:nvSpPr>
        <p:spPr>
          <a:xfrm>
            <a:off x="7215759" y="4364155"/>
            <a:ext cx="1015068" cy="646331"/>
          </a:xfrm>
          <a:prstGeom prst="rect">
            <a:avLst/>
          </a:prstGeom>
          <a:noFill/>
        </p:spPr>
        <p:txBody>
          <a:bodyPr wrap="square" rtlCol="0">
            <a:spAutoFit/>
          </a:bodyPr>
          <a:lstStyle/>
          <a:p>
            <a:pPr algn="ctr"/>
            <a:r>
              <a:rPr lang="en-GB" sz="3600" dirty="0"/>
              <a:t>sing</a:t>
            </a:r>
          </a:p>
        </p:txBody>
      </p:sp>
      <p:sp>
        <p:nvSpPr>
          <p:cNvPr id="10" name="TextBox 9"/>
          <p:cNvSpPr txBox="1"/>
          <p:nvPr/>
        </p:nvSpPr>
        <p:spPr>
          <a:xfrm>
            <a:off x="6807493" y="3239664"/>
            <a:ext cx="1015068" cy="646331"/>
          </a:xfrm>
          <a:prstGeom prst="rect">
            <a:avLst/>
          </a:prstGeom>
          <a:noFill/>
        </p:spPr>
        <p:txBody>
          <a:bodyPr wrap="square" rtlCol="0">
            <a:spAutoFit/>
          </a:bodyPr>
          <a:lstStyle/>
          <a:p>
            <a:pPr algn="ctr"/>
            <a:r>
              <a:rPr lang="en-GB" sz="3600" dirty="0"/>
              <a:t>sing</a:t>
            </a:r>
          </a:p>
        </p:txBody>
      </p:sp>
      <p:sp>
        <p:nvSpPr>
          <p:cNvPr id="11" name="TextBox 10"/>
          <p:cNvSpPr txBox="1"/>
          <p:nvPr/>
        </p:nvSpPr>
        <p:spPr>
          <a:xfrm>
            <a:off x="5748295" y="2558137"/>
            <a:ext cx="1015068" cy="646331"/>
          </a:xfrm>
          <a:prstGeom prst="rect">
            <a:avLst/>
          </a:prstGeom>
          <a:noFill/>
        </p:spPr>
        <p:txBody>
          <a:bodyPr wrap="square" rtlCol="0">
            <a:spAutoFit/>
          </a:bodyPr>
          <a:lstStyle/>
          <a:p>
            <a:pPr algn="ctr"/>
            <a:r>
              <a:rPr lang="en-GB" sz="3600" dirty="0"/>
              <a:t>sing</a:t>
            </a:r>
          </a:p>
        </p:txBody>
      </p:sp>
      <p:sp>
        <p:nvSpPr>
          <p:cNvPr id="12" name="TextBox 11"/>
          <p:cNvSpPr txBox="1"/>
          <p:nvPr/>
        </p:nvSpPr>
        <p:spPr>
          <a:xfrm>
            <a:off x="6255829" y="4918302"/>
            <a:ext cx="1230736" cy="646331"/>
          </a:xfrm>
          <a:prstGeom prst="rect">
            <a:avLst/>
          </a:prstGeom>
          <a:noFill/>
        </p:spPr>
        <p:txBody>
          <a:bodyPr wrap="square" rtlCol="0">
            <a:spAutoFit/>
          </a:bodyPr>
          <a:lstStyle/>
          <a:p>
            <a:pPr algn="ctr"/>
            <a:r>
              <a:rPr lang="en-GB" sz="3600" dirty="0"/>
              <a:t>sings</a:t>
            </a:r>
          </a:p>
        </p:txBody>
      </p:sp>
      <p:sp>
        <p:nvSpPr>
          <p:cNvPr id="13" name="TextBox 12"/>
          <p:cNvSpPr txBox="1"/>
          <p:nvPr/>
        </p:nvSpPr>
        <p:spPr>
          <a:xfrm>
            <a:off x="703666" y="5720915"/>
            <a:ext cx="4506362" cy="369332"/>
          </a:xfrm>
          <a:prstGeom prst="rect">
            <a:avLst/>
          </a:prstGeom>
          <a:noFill/>
        </p:spPr>
        <p:txBody>
          <a:bodyPr wrap="none" rtlCol="0">
            <a:spAutoFit/>
          </a:bodyPr>
          <a:lstStyle/>
          <a:p>
            <a:r>
              <a:rPr lang="en-GB" dirty="0"/>
              <a:t>What do you notice about the verb forms?</a:t>
            </a:r>
          </a:p>
        </p:txBody>
      </p:sp>
      <p:sp>
        <p:nvSpPr>
          <p:cNvPr id="14" name="TextBox 13"/>
          <p:cNvSpPr txBox="1"/>
          <p:nvPr/>
        </p:nvSpPr>
        <p:spPr>
          <a:xfrm>
            <a:off x="1369504" y="2077243"/>
            <a:ext cx="1138804" cy="646331"/>
          </a:xfrm>
          <a:prstGeom prst="rect">
            <a:avLst/>
          </a:prstGeom>
          <a:noFill/>
        </p:spPr>
        <p:txBody>
          <a:bodyPr wrap="square" rtlCol="0">
            <a:spAutoFit/>
          </a:bodyPr>
          <a:lstStyle/>
          <a:p>
            <a:pPr algn="ctr"/>
            <a:r>
              <a:rPr lang="en-GB" sz="3600" b="1" dirty="0">
                <a:solidFill>
                  <a:srgbClr val="009640"/>
                </a:solidFill>
              </a:rPr>
              <a:t>sing</a:t>
            </a:r>
          </a:p>
        </p:txBody>
      </p:sp>
      <p:sp>
        <p:nvSpPr>
          <p:cNvPr id="15" name="TextBox 14"/>
          <p:cNvSpPr txBox="1"/>
          <p:nvPr/>
        </p:nvSpPr>
        <p:spPr>
          <a:xfrm>
            <a:off x="1837188" y="2638406"/>
            <a:ext cx="1133914" cy="646331"/>
          </a:xfrm>
          <a:prstGeom prst="rect">
            <a:avLst/>
          </a:prstGeom>
          <a:noFill/>
        </p:spPr>
        <p:txBody>
          <a:bodyPr wrap="square" rtlCol="0">
            <a:spAutoFit/>
          </a:bodyPr>
          <a:lstStyle/>
          <a:p>
            <a:pPr algn="ctr"/>
            <a:r>
              <a:rPr lang="en-GB" sz="3600" b="1" dirty="0">
                <a:solidFill>
                  <a:srgbClr val="009640"/>
                </a:solidFill>
              </a:rPr>
              <a:t>sing</a:t>
            </a:r>
          </a:p>
        </p:txBody>
      </p:sp>
      <p:sp>
        <p:nvSpPr>
          <p:cNvPr id="16" name="TextBox 15"/>
          <p:cNvSpPr txBox="1"/>
          <p:nvPr/>
        </p:nvSpPr>
        <p:spPr>
          <a:xfrm>
            <a:off x="3521978" y="3185828"/>
            <a:ext cx="1333850" cy="646331"/>
          </a:xfrm>
          <a:prstGeom prst="rect">
            <a:avLst/>
          </a:prstGeom>
          <a:noFill/>
        </p:spPr>
        <p:txBody>
          <a:bodyPr wrap="square" rtlCol="0">
            <a:spAutoFit/>
          </a:bodyPr>
          <a:lstStyle/>
          <a:p>
            <a:pPr algn="ctr"/>
            <a:r>
              <a:rPr lang="en-GB" sz="3600" b="1" dirty="0">
                <a:solidFill>
                  <a:srgbClr val="009640"/>
                </a:solidFill>
              </a:rPr>
              <a:t>sings</a:t>
            </a:r>
          </a:p>
        </p:txBody>
      </p:sp>
      <p:sp>
        <p:nvSpPr>
          <p:cNvPr id="17" name="TextBox 16"/>
          <p:cNvSpPr txBox="1"/>
          <p:nvPr/>
        </p:nvSpPr>
        <p:spPr>
          <a:xfrm>
            <a:off x="1706108" y="3740421"/>
            <a:ext cx="1157681" cy="646331"/>
          </a:xfrm>
          <a:prstGeom prst="rect">
            <a:avLst/>
          </a:prstGeom>
          <a:noFill/>
        </p:spPr>
        <p:txBody>
          <a:bodyPr wrap="square" rtlCol="0">
            <a:spAutoFit/>
          </a:bodyPr>
          <a:lstStyle/>
          <a:p>
            <a:pPr algn="ctr"/>
            <a:r>
              <a:rPr lang="en-GB" sz="3600" b="1" dirty="0">
                <a:solidFill>
                  <a:srgbClr val="009640"/>
                </a:solidFill>
              </a:rPr>
              <a:t>sing</a:t>
            </a:r>
          </a:p>
        </p:txBody>
      </p:sp>
      <p:sp>
        <p:nvSpPr>
          <p:cNvPr id="18" name="TextBox 17"/>
          <p:cNvSpPr txBox="1"/>
          <p:nvPr/>
        </p:nvSpPr>
        <p:spPr>
          <a:xfrm>
            <a:off x="1799166" y="4286127"/>
            <a:ext cx="1157681" cy="646331"/>
          </a:xfrm>
          <a:prstGeom prst="rect">
            <a:avLst/>
          </a:prstGeom>
          <a:noFill/>
        </p:spPr>
        <p:txBody>
          <a:bodyPr wrap="square" rtlCol="0">
            <a:spAutoFit/>
          </a:bodyPr>
          <a:lstStyle/>
          <a:p>
            <a:pPr algn="ctr"/>
            <a:r>
              <a:rPr lang="en-GB" sz="3600" b="1" dirty="0">
                <a:solidFill>
                  <a:srgbClr val="009640"/>
                </a:solidFill>
              </a:rPr>
              <a:t>sing</a:t>
            </a:r>
          </a:p>
        </p:txBody>
      </p:sp>
      <p:sp>
        <p:nvSpPr>
          <p:cNvPr id="19" name="TextBox 18"/>
          <p:cNvSpPr txBox="1"/>
          <p:nvPr/>
        </p:nvSpPr>
        <p:spPr>
          <a:xfrm>
            <a:off x="2042447" y="4816377"/>
            <a:ext cx="1157681" cy="646331"/>
          </a:xfrm>
          <a:prstGeom prst="rect">
            <a:avLst/>
          </a:prstGeom>
          <a:noFill/>
        </p:spPr>
        <p:txBody>
          <a:bodyPr wrap="square" rtlCol="0">
            <a:spAutoFit/>
          </a:bodyPr>
          <a:lstStyle/>
          <a:p>
            <a:pPr algn="ctr"/>
            <a:r>
              <a:rPr lang="en-GB" sz="3600" b="1" dirty="0">
                <a:solidFill>
                  <a:srgbClr val="009640"/>
                </a:solidFill>
              </a:rPr>
              <a:t>sing</a:t>
            </a:r>
          </a:p>
        </p:txBody>
      </p:sp>
      <p:sp>
        <p:nvSpPr>
          <p:cNvPr id="20" name="Rectangle 19">
            <a:hlinkClick r:id="rId2"/>
          </p:cNvPr>
          <p:cNvSpPr/>
          <p:nvPr/>
        </p:nvSpPr>
        <p:spPr>
          <a:xfrm>
            <a:off x="8585862" y="6656034"/>
            <a:ext cx="542897" cy="2019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rotWithShape="1">
          <a:blip r:embed="rId3"/>
          <a:srcRect l="5547" t="9448" r="5545" b="8772"/>
          <a:stretch/>
        </p:blipFill>
        <p:spPr>
          <a:xfrm rot="20789517">
            <a:off x="885058" y="-77754"/>
            <a:ext cx="1588168" cy="1455821"/>
          </a:xfrm>
          <a:prstGeom prst="rect">
            <a:avLst/>
          </a:prstGeom>
        </p:spPr>
      </p:pic>
      <p:pic>
        <p:nvPicPr>
          <p:cNvPr id="22" name="Picture 21"/>
          <p:cNvPicPr>
            <a:picLocks noChangeAspect="1"/>
          </p:cNvPicPr>
          <p:nvPr/>
        </p:nvPicPr>
        <p:blipFill>
          <a:blip r:embed="rId4"/>
          <a:stretch>
            <a:fillRect/>
          </a:stretch>
        </p:blipFill>
        <p:spPr>
          <a:xfrm>
            <a:off x="6473119" y="484963"/>
            <a:ext cx="1865538" cy="810838"/>
          </a:xfrm>
          <a:prstGeom prst="rect">
            <a:avLst/>
          </a:prstGeom>
        </p:spPr>
      </p:pic>
    </p:spTree>
    <p:extLst>
      <p:ext uri="{BB962C8B-B14F-4D97-AF65-F5344CB8AC3E}">
        <p14:creationId xmlns:p14="http://schemas.microsoft.com/office/powerpoint/2010/main" val="3543352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11"/>
                                        </p:tgtEl>
                                      </p:cBhvr>
                                    </p:animEffect>
                                    <p:set>
                                      <p:cBhvr>
                                        <p:cTn id="16" dur="1" fill="hold">
                                          <p:stCondLst>
                                            <p:cond delay="499"/>
                                          </p:stCondLst>
                                        </p:cTn>
                                        <p:tgtEl>
                                          <p:spTgt spid="11"/>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grpId="0" nodeType="afterEffect">
                                  <p:stCondLst>
                                    <p:cond delay="25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childTnLst>
                          </p:cTn>
                        </p:par>
                        <p:par>
                          <p:cTn id="26" fill="hold">
                            <p:stCondLst>
                              <p:cond delay="500"/>
                            </p:stCondLst>
                            <p:childTnLst>
                              <p:par>
                                <p:cTn id="27" presetID="10" presetClass="entr" presetSubtype="0" fill="hold" grpId="0" nodeType="afterEffect">
                                  <p:stCondLst>
                                    <p:cond delay="25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0" nodeType="clickEffect">
                                  <p:stCondLst>
                                    <p:cond delay="0"/>
                                  </p:stCondLst>
                                  <p:childTnLst>
                                    <p:animEffect transition="out" filter="fade">
                                      <p:cBhvr>
                                        <p:cTn id="33" dur="500"/>
                                        <p:tgtEl>
                                          <p:spTgt spid="9"/>
                                        </p:tgtEl>
                                      </p:cBhvr>
                                    </p:animEffect>
                                    <p:set>
                                      <p:cBhvr>
                                        <p:cTn id="34" dur="1" fill="hold">
                                          <p:stCondLst>
                                            <p:cond delay="499"/>
                                          </p:stCondLst>
                                        </p:cTn>
                                        <p:tgtEl>
                                          <p:spTgt spid="9"/>
                                        </p:tgtEl>
                                        <p:attrNameLst>
                                          <p:attrName>style.visibility</p:attrName>
                                        </p:attrNameLst>
                                      </p:cBhvr>
                                      <p:to>
                                        <p:strVal val="hidden"/>
                                      </p:to>
                                    </p:set>
                                  </p:childTnLst>
                                </p:cTn>
                              </p:par>
                            </p:childTnLst>
                          </p:cTn>
                        </p:par>
                        <p:par>
                          <p:cTn id="35" fill="hold">
                            <p:stCondLst>
                              <p:cond delay="500"/>
                            </p:stCondLst>
                            <p:childTnLst>
                              <p:par>
                                <p:cTn id="36" presetID="10" presetClass="entr" presetSubtype="0" fill="hold" grpId="0" nodeType="afterEffect">
                                  <p:stCondLst>
                                    <p:cond delay="25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7"/>
                                        </p:tgtEl>
                                      </p:cBhvr>
                                    </p:animEffect>
                                    <p:set>
                                      <p:cBhvr>
                                        <p:cTn id="43" dur="1" fill="hold">
                                          <p:stCondLst>
                                            <p:cond delay="499"/>
                                          </p:stCondLst>
                                        </p:cTn>
                                        <p:tgtEl>
                                          <p:spTgt spid="7"/>
                                        </p:tgtEl>
                                        <p:attrNameLst>
                                          <p:attrName>style.visibility</p:attrName>
                                        </p:attrNameLst>
                                      </p:cBhvr>
                                      <p:to>
                                        <p:strVal val="hidden"/>
                                      </p:to>
                                    </p:set>
                                  </p:childTnLst>
                                </p:cTn>
                              </p:par>
                            </p:childTnLst>
                          </p:cTn>
                        </p:par>
                        <p:par>
                          <p:cTn id="44" fill="hold">
                            <p:stCondLst>
                              <p:cond delay="500"/>
                            </p:stCondLst>
                            <p:childTnLst>
                              <p:par>
                                <p:cTn id="45" presetID="10" presetClass="entr" presetSubtype="0" fill="hold" grpId="0" nodeType="afterEffect">
                                  <p:stCondLst>
                                    <p:cond delay="25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0" nodeType="clickEffect">
                                  <p:stCondLst>
                                    <p:cond delay="0"/>
                                  </p:stCondLst>
                                  <p:childTnLst>
                                    <p:animEffect transition="out" filter="fade">
                                      <p:cBhvr>
                                        <p:cTn id="51" dur="500"/>
                                        <p:tgtEl>
                                          <p:spTgt spid="10"/>
                                        </p:tgtEl>
                                      </p:cBhvr>
                                    </p:animEffect>
                                    <p:set>
                                      <p:cBhvr>
                                        <p:cTn id="52" dur="1" fill="hold">
                                          <p:stCondLst>
                                            <p:cond delay="499"/>
                                          </p:stCondLst>
                                        </p:cTn>
                                        <p:tgtEl>
                                          <p:spTgt spid="10"/>
                                        </p:tgtEl>
                                        <p:attrNameLst>
                                          <p:attrName>style.visibility</p:attrName>
                                        </p:attrNameLst>
                                      </p:cBhvr>
                                      <p:to>
                                        <p:strVal val="hidden"/>
                                      </p:to>
                                    </p:set>
                                  </p:childTnLst>
                                </p:cTn>
                              </p:par>
                            </p:childTnLst>
                          </p:cTn>
                        </p:par>
                        <p:par>
                          <p:cTn id="53" fill="hold">
                            <p:stCondLst>
                              <p:cond delay="500"/>
                            </p:stCondLst>
                            <p:childTnLst>
                              <p:par>
                                <p:cTn id="54" presetID="10" presetClass="entr" presetSubtype="0" fill="hold" grpId="0" nodeType="afterEffect">
                                  <p:stCondLst>
                                    <p:cond delay="25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childTnLst>
                                </p:cTn>
                              </p:par>
                            </p:childTnLst>
                          </p:cTn>
                        </p:par>
                        <p:par>
                          <p:cTn id="57" fill="hold">
                            <p:stCondLst>
                              <p:cond delay="1250"/>
                            </p:stCondLst>
                            <p:childTnLst>
                              <p:par>
                                <p:cTn id="58" presetID="10" presetClass="entr" presetSubtype="0" fill="hold" grpId="0" nodeType="afterEffect">
                                  <p:stCondLst>
                                    <p:cond delay="25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P spid="17" grpId="0"/>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198" y="325166"/>
            <a:ext cx="8220075" cy="994306"/>
          </a:xfrm>
        </p:spPr>
        <p:txBody>
          <a:bodyPr/>
          <a:lstStyle/>
          <a:p>
            <a:r>
              <a:rPr lang="en-GB" dirty="0"/>
              <a:t>The Rules</a:t>
            </a:r>
          </a:p>
        </p:txBody>
      </p:sp>
      <p:sp>
        <p:nvSpPr>
          <p:cNvPr id="4" name="TextBox 3"/>
          <p:cNvSpPr txBox="1"/>
          <p:nvPr/>
        </p:nvSpPr>
        <p:spPr>
          <a:xfrm>
            <a:off x="2160966" y="1094175"/>
            <a:ext cx="4812536" cy="369332"/>
          </a:xfrm>
          <a:prstGeom prst="rect">
            <a:avLst/>
          </a:prstGeom>
          <a:noFill/>
        </p:spPr>
        <p:txBody>
          <a:bodyPr wrap="none" rtlCol="0">
            <a:spAutoFit/>
          </a:bodyPr>
          <a:lstStyle/>
          <a:p>
            <a:pPr algn="ctr"/>
            <a:r>
              <a:rPr lang="en-GB" dirty="0"/>
              <a:t>The form of the verb depends on the subject.</a:t>
            </a:r>
          </a:p>
        </p:txBody>
      </p:sp>
      <p:sp>
        <p:nvSpPr>
          <p:cNvPr id="5" name="TextBox 4"/>
          <p:cNvSpPr txBox="1"/>
          <p:nvPr/>
        </p:nvSpPr>
        <p:spPr>
          <a:xfrm>
            <a:off x="674433" y="2156107"/>
            <a:ext cx="3729787" cy="646331"/>
          </a:xfrm>
          <a:prstGeom prst="rect">
            <a:avLst/>
          </a:prstGeom>
          <a:noFill/>
        </p:spPr>
        <p:txBody>
          <a:bodyPr wrap="square" rtlCol="0">
            <a:spAutoFit/>
          </a:bodyPr>
          <a:lstStyle/>
          <a:p>
            <a:pPr algn="ctr"/>
            <a:r>
              <a:rPr lang="en-GB" sz="3600" b="1" dirty="0"/>
              <a:t>I   you  we   they</a:t>
            </a:r>
          </a:p>
        </p:txBody>
      </p:sp>
      <p:sp>
        <p:nvSpPr>
          <p:cNvPr id="6" name="TextBox 5"/>
          <p:cNvSpPr txBox="1"/>
          <p:nvPr/>
        </p:nvSpPr>
        <p:spPr>
          <a:xfrm>
            <a:off x="1274246" y="4402524"/>
            <a:ext cx="2530161" cy="892552"/>
          </a:xfrm>
          <a:prstGeom prst="rect">
            <a:avLst/>
          </a:prstGeom>
          <a:noFill/>
        </p:spPr>
        <p:txBody>
          <a:bodyPr wrap="square" rtlCol="0">
            <a:spAutoFit/>
          </a:bodyPr>
          <a:lstStyle/>
          <a:p>
            <a:pPr algn="ctr"/>
            <a:r>
              <a:rPr lang="en-GB" sz="3600" b="1" dirty="0"/>
              <a:t>he   she   it</a:t>
            </a:r>
          </a:p>
          <a:p>
            <a:pPr algn="ctr"/>
            <a:r>
              <a:rPr lang="en-GB" sz="1600" b="1" dirty="0"/>
              <a:t>(third person singular) </a:t>
            </a:r>
          </a:p>
        </p:txBody>
      </p:sp>
      <p:sp>
        <p:nvSpPr>
          <p:cNvPr id="8" name="Right Arrow 7"/>
          <p:cNvSpPr/>
          <p:nvPr/>
        </p:nvSpPr>
        <p:spPr>
          <a:xfrm>
            <a:off x="4567235" y="2242985"/>
            <a:ext cx="1342239" cy="472574"/>
          </a:xfrm>
          <a:prstGeom prst="rightArrow">
            <a:avLst>
              <a:gd name="adj1" fmla="val 50000"/>
              <a:gd name="adj2" fmla="val 80178"/>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6224889" y="1946369"/>
            <a:ext cx="1619075" cy="584775"/>
          </a:xfrm>
          <a:prstGeom prst="rect">
            <a:avLst/>
          </a:prstGeom>
          <a:noFill/>
        </p:spPr>
        <p:txBody>
          <a:bodyPr wrap="square" rtlCol="0">
            <a:spAutoFit/>
          </a:bodyPr>
          <a:lstStyle/>
          <a:p>
            <a:r>
              <a:rPr lang="en-GB" sz="3200" b="1" dirty="0"/>
              <a:t>sing</a:t>
            </a:r>
            <a:endParaRPr lang="en-GB" b="1" dirty="0"/>
          </a:p>
        </p:txBody>
      </p:sp>
      <p:sp>
        <p:nvSpPr>
          <p:cNvPr id="13" name="TextBox 12"/>
          <p:cNvSpPr txBox="1"/>
          <p:nvPr/>
        </p:nvSpPr>
        <p:spPr>
          <a:xfrm>
            <a:off x="6224889" y="1439626"/>
            <a:ext cx="1619075" cy="584775"/>
          </a:xfrm>
          <a:prstGeom prst="rect">
            <a:avLst/>
          </a:prstGeom>
          <a:noFill/>
        </p:spPr>
        <p:txBody>
          <a:bodyPr wrap="square" rtlCol="0">
            <a:spAutoFit/>
          </a:bodyPr>
          <a:lstStyle/>
          <a:p>
            <a:r>
              <a:rPr lang="en-GB" sz="3200" b="1" dirty="0"/>
              <a:t>run</a:t>
            </a:r>
            <a:endParaRPr lang="en-GB" b="1" dirty="0"/>
          </a:p>
        </p:txBody>
      </p:sp>
      <p:sp>
        <p:nvSpPr>
          <p:cNvPr id="14" name="TextBox 13"/>
          <p:cNvSpPr txBox="1"/>
          <p:nvPr/>
        </p:nvSpPr>
        <p:spPr>
          <a:xfrm>
            <a:off x="6224889" y="2453112"/>
            <a:ext cx="1619075" cy="584775"/>
          </a:xfrm>
          <a:prstGeom prst="rect">
            <a:avLst/>
          </a:prstGeom>
          <a:noFill/>
        </p:spPr>
        <p:txBody>
          <a:bodyPr wrap="square" rtlCol="0">
            <a:spAutoFit/>
          </a:bodyPr>
          <a:lstStyle/>
          <a:p>
            <a:r>
              <a:rPr lang="en-GB" sz="3200" b="1" dirty="0"/>
              <a:t>laugh</a:t>
            </a:r>
            <a:endParaRPr lang="en-GB" b="1" dirty="0"/>
          </a:p>
        </p:txBody>
      </p:sp>
      <p:sp>
        <p:nvSpPr>
          <p:cNvPr id="15" name="TextBox 14"/>
          <p:cNvSpPr txBox="1"/>
          <p:nvPr/>
        </p:nvSpPr>
        <p:spPr>
          <a:xfrm>
            <a:off x="6224889" y="2959854"/>
            <a:ext cx="1619075" cy="584775"/>
          </a:xfrm>
          <a:prstGeom prst="rect">
            <a:avLst/>
          </a:prstGeom>
          <a:noFill/>
        </p:spPr>
        <p:txBody>
          <a:bodyPr wrap="square" rtlCol="0">
            <a:spAutoFit/>
          </a:bodyPr>
          <a:lstStyle/>
          <a:p>
            <a:r>
              <a:rPr lang="en-GB" sz="3200" b="1" dirty="0"/>
              <a:t>jump</a:t>
            </a:r>
            <a:endParaRPr lang="en-GB" b="1" dirty="0"/>
          </a:p>
        </p:txBody>
      </p:sp>
      <p:sp>
        <p:nvSpPr>
          <p:cNvPr id="18" name="TextBox 17"/>
          <p:cNvSpPr txBox="1"/>
          <p:nvPr/>
        </p:nvSpPr>
        <p:spPr>
          <a:xfrm>
            <a:off x="6224889" y="4219785"/>
            <a:ext cx="1619075" cy="584775"/>
          </a:xfrm>
          <a:prstGeom prst="rect">
            <a:avLst/>
          </a:prstGeom>
          <a:noFill/>
        </p:spPr>
        <p:txBody>
          <a:bodyPr wrap="square" rtlCol="0">
            <a:spAutoFit/>
          </a:bodyPr>
          <a:lstStyle/>
          <a:p>
            <a:r>
              <a:rPr lang="en-GB" sz="3200" b="1" dirty="0"/>
              <a:t>sing</a:t>
            </a:r>
            <a:r>
              <a:rPr lang="en-GB" sz="3200" b="1" dirty="0">
                <a:solidFill>
                  <a:srgbClr val="F9B000"/>
                </a:solidFill>
              </a:rPr>
              <a:t>s</a:t>
            </a:r>
            <a:endParaRPr lang="en-GB" b="1" dirty="0">
              <a:solidFill>
                <a:srgbClr val="F9B000"/>
              </a:solidFill>
            </a:endParaRPr>
          </a:p>
        </p:txBody>
      </p:sp>
      <p:sp>
        <p:nvSpPr>
          <p:cNvPr id="19" name="TextBox 18"/>
          <p:cNvSpPr txBox="1"/>
          <p:nvPr/>
        </p:nvSpPr>
        <p:spPr>
          <a:xfrm>
            <a:off x="6224889" y="3713042"/>
            <a:ext cx="1619075" cy="584775"/>
          </a:xfrm>
          <a:prstGeom prst="rect">
            <a:avLst/>
          </a:prstGeom>
          <a:noFill/>
        </p:spPr>
        <p:txBody>
          <a:bodyPr wrap="square" rtlCol="0">
            <a:spAutoFit/>
          </a:bodyPr>
          <a:lstStyle/>
          <a:p>
            <a:r>
              <a:rPr lang="en-GB" sz="3200" b="1" dirty="0"/>
              <a:t>run</a:t>
            </a:r>
            <a:r>
              <a:rPr lang="en-GB" sz="3200" b="1" dirty="0">
                <a:solidFill>
                  <a:srgbClr val="F9B000"/>
                </a:solidFill>
              </a:rPr>
              <a:t>s</a:t>
            </a:r>
            <a:endParaRPr lang="en-GB" b="1" dirty="0">
              <a:solidFill>
                <a:srgbClr val="F9B000"/>
              </a:solidFill>
            </a:endParaRPr>
          </a:p>
        </p:txBody>
      </p:sp>
      <p:sp>
        <p:nvSpPr>
          <p:cNvPr id="20" name="TextBox 19"/>
          <p:cNvSpPr txBox="1"/>
          <p:nvPr/>
        </p:nvSpPr>
        <p:spPr>
          <a:xfrm>
            <a:off x="6224889" y="4726528"/>
            <a:ext cx="1619075" cy="584775"/>
          </a:xfrm>
          <a:prstGeom prst="rect">
            <a:avLst/>
          </a:prstGeom>
          <a:noFill/>
        </p:spPr>
        <p:txBody>
          <a:bodyPr wrap="square" rtlCol="0">
            <a:spAutoFit/>
          </a:bodyPr>
          <a:lstStyle/>
          <a:p>
            <a:r>
              <a:rPr lang="en-GB" sz="3200" b="1" dirty="0"/>
              <a:t>laugh</a:t>
            </a:r>
            <a:r>
              <a:rPr lang="en-GB" sz="3200" b="1" dirty="0">
                <a:solidFill>
                  <a:srgbClr val="F9B000"/>
                </a:solidFill>
              </a:rPr>
              <a:t>s</a:t>
            </a:r>
            <a:endParaRPr lang="en-GB" b="1" dirty="0">
              <a:solidFill>
                <a:srgbClr val="F9B000"/>
              </a:solidFill>
            </a:endParaRPr>
          </a:p>
        </p:txBody>
      </p:sp>
      <p:sp>
        <p:nvSpPr>
          <p:cNvPr id="21" name="TextBox 20"/>
          <p:cNvSpPr txBox="1"/>
          <p:nvPr/>
        </p:nvSpPr>
        <p:spPr>
          <a:xfrm>
            <a:off x="6224889" y="5233270"/>
            <a:ext cx="1619075" cy="584775"/>
          </a:xfrm>
          <a:prstGeom prst="rect">
            <a:avLst/>
          </a:prstGeom>
          <a:noFill/>
        </p:spPr>
        <p:txBody>
          <a:bodyPr wrap="square" rtlCol="0">
            <a:spAutoFit/>
          </a:bodyPr>
          <a:lstStyle/>
          <a:p>
            <a:r>
              <a:rPr lang="en-GB" sz="3200" b="1" dirty="0"/>
              <a:t>jump</a:t>
            </a:r>
            <a:r>
              <a:rPr lang="en-GB" sz="3200" b="1" dirty="0">
                <a:solidFill>
                  <a:srgbClr val="F9B000"/>
                </a:solidFill>
              </a:rPr>
              <a:t>s</a:t>
            </a:r>
            <a:endParaRPr lang="en-GB" b="1" dirty="0">
              <a:solidFill>
                <a:srgbClr val="F9B000"/>
              </a:solidFill>
            </a:endParaRPr>
          </a:p>
        </p:txBody>
      </p:sp>
      <p:pic>
        <p:nvPicPr>
          <p:cNvPr id="22" name="Picture 21"/>
          <p:cNvPicPr>
            <a:picLocks noChangeAspect="1"/>
          </p:cNvPicPr>
          <p:nvPr/>
        </p:nvPicPr>
        <p:blipFill rotWithShape="1">
          <a:blip r:embed="rId2">
            <a:extLst>
              <a:ext uri="{28A0092B-C50C-407E-A947-70E740481C1C}">
                <a14:useLocalDpi xmlns:a14="http://schemas.microsoft.com/office/drawing/2010/main" val="0"/>
              </a:ext>
            </a:extLst>
          </a:blip>
          <a:srcRect l="1" r="17301" b="4323"/>
          <a:stretch/>
        </p:blipFill>
        <p:spPr>
          <a:xfrm>
            <a:off x="-125417" y="1403035"/>
            <a:ext cx="575469" cy="4823936"/>
          </a:xfrm>
          <a:prstGeom prst="rect">
            <a:avLst/>
          </a:prstGeom>
        </p:spPr>
      </p:pic>
      <p:sp>
        <p:nvSpPr>
          <p:cNvPr id="23" name="Right Arrow 22"/>
          <p:cNvSpPr/>
          <p:nvPr/>
        </p:nvSpPr>
        <p:spPr>
          <a:xfrm>
            <a:off x="4567234" y="4489402"/>
            <a:ext cx="1342239" cy="472574"/>
          </a:xfrm>
          <a:prstGeom prst="rightArrow">
            <a:avLst>
              <a:gd name="adj1" fmla="val 50000"/>
              <a:gd name="adj2" fmla="val 80178"/>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p:cNvSpPr txBox="1"/>
          <p:nvPr/>
        </p:nvSpPr>
        <p:spPr>
          <a:xfrm>
            <a:off x="1149471" y="5904323"/>
            <a:ext cx="6835526" cy="369332"/>
          </a:xfrm>
          <a:prstGeom prst="rect">
            <a:avLst/>
          </a:prstGeom>
          <a:noFill/>
        </p:spPr>
        <p:txBody>
          <a:bodyPr wrap="none" rtlCol="0">
            <a:spAutoFit/>
          </a:bodyPr>
          <a:lstStyle/>
          <a:p>
            <a:pPr algn="ctr"/>
            <a:r>
              <a:rPr lang="en-GB" dirty="0"/>
              <a:t>Can you make a simple present tense sentence with these words?</a:t>
            </a:r>
          </a:p>
        </p:txBody>
      </p:sp>
      <p:sp>
        <p:nvSpPr>
          <p:cNvPr id="25" name="Rectangle 24">
            <a:hlinkClick r:id="rId3"/>
          </p:cNvPr>
          <p:cNvSpPr/>
          <p:nvPr/>
        </p:nvSpPr>
        <p:spPr>
          <a:xfrm>
            <a:off x="8585862" y="6656034"/>
            <a:ext cx="542897" cy="2019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51010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2" presetClass="entr" presetSubtype="8" decel="30000" fill="hold" grpId="0" nodeType="afterEffect">
                                  <p:stCondLst>
                                    <p:cond delay="25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1000" fill="hold"/>
                                        <p:tgtEl>
                                          <p:spTgt spid="8"/>
                                        </p:tgtEl>
                                        <p:attrNameLst>
                                          <p:attrName>ppt_x</p:attrName>
                                        </p:attrNameLst>
                                      </p:cBhvr>
                                      <p:tavLst>
                                        <p:tav tm="0">
                                          <p:val>
                                            <p:strVal val="0-#ppt_w/2"/>
                                          </p:val>
                                        </p:tav>
                                        <p:tav tm="100000">
                                          <p:val>
                                            <p:strVal val="#ppt_x"/>
                                          </p:val>
                                        </p:tav>
                                      </p:tavLst>
                                    </p:anim>
                                    <p:anim calcmode="lin" valueType="num">
                                      <p:cBhvr additive="base">
                                        <p:cTn id="17" dur="1000" fill="hold"/>
                                        <p:tgtEl>
                                          <p:spTgt spid="8"/>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10" presetClass="entr" presetSubtype="0" fill="hold" grpId="0" nodeType="afterEffect">
                                  <p:stCondLst>
                                    <p:cond delay="25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par>
                          <p:cTn id="22" fill="hold">
                            <p:stCondLst>
                              <p:cond delay="2500"/>
                            </p:stCondLst>
                            <p:childTnLst>
                              <p:par>
                                <p:cTn id="23" presetID="10" presetClass="entr" presetSubtype="0" fill="hold" grpId="0" nodeType="afterEffect">
                                  <p:stCondLst>
                                    <p:cond delay="25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par>
                          <p:cTn id="26" fill="hold">
                            <p:stCondLst>
                              <p:cond delay="3250"/>
                            </p:stCondLst>
                            <p:childTnLst>
                              <p:par>
                                <p:cTn id="27" presetID="10" presetClass="entr" presetSubtype="0" fill="hold" grpId="0" nodeType="afterEffect">
                                  <p:stCondLst>
                                    <p:cond delay="25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par>
                          <p:cTn id="30" fill="hold">
                            <p:stCondLst>
                              <p:cond delay="4000"/>
                            </p:stCondLst>
                            <p:childTnLst>
                              <p:par>
                                <p:cTn id="31" presetID="10" presetClass="entr" presetSubtype="0" fill="hold" grpId="0" nodeType="afterEffect">
                                  <p:stCondLst>
                                    <p:cond delay="25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childTnLst>
                          </p:cTn>
                        </p:par>
                        <p:par>
                          <p:cTn id="39" fill="hold">
                            <p:stCondLst>
                              <p:cond delay="500"/>
                            </p:stCondLst>
                            <p:childTnLst>
                              <p:par>
                                <p:cTn id="40" presetID="2" presetClass="entr" presetSubtype="8" decel="30000" fill="hold" grpId="0" nodeType="afterEffect">
                                  <p:stCondLst>
                                    <p:cond delay="25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1000" fill="hold"/>
                                        <p:tgtEl>
                                          <p:spTgt spid="23"/>
                                        </p:tgtEl>
                                        <p:attrNameLst>
                                          <p:attrName>ppt_x</p:attrName>
                                        </p:attrNameLst>
                                      </p:cBhvr>
                                      <p:tavLst>
                                        <p:tav tm="0">
                                          <p:val>
                                            <p:strVal val="0-#ppt_w/2"/>
                                          </p:val>
                                        </p:tav>
                                        <p:tav tm="100000">
                                          <p:val>
                                            <p:strVal val="#ppt_x"/>
                                          </p:val>
                                        </p:tav>
                                      </p:tavLst>
                                    </p:anim>
                                    <p:anim calcmode="lin" valueType="num">
                                      <p:cBhvr additive="base">
                                        <p:cTn id="43" dur="1000" fill="hold"/>
                                        <p:tgtEl>
                                          <p:spTgt spid="23"/>
                                        </p:tgtEl>
                                        <p:attrNameLst>
                                          <p:attrName>ppt_y</p:attrName>
                                        </p:attrNameLst>
                                      </p:cBhvr>
                                      <p:tavLst>
                                        <p:tav tm="0">
                                          <p:val>
                                            <p:strVal val="#ppt_y"/>
                                          </p:val>
                                        </p:tav>
                                        <p:tav tm="100000">
                                          <p:val>
                                            <p:strVal val="#ppt_y"/>
                                          </p:val>
                                        </p:tav>
                                      </p:tavLst>
                                    </p:anim>
                                  </p:childTnLst>
                                </p:cTn>
                              </p:par>
                            </p:childTnLst>
                          </p:cTn>
                        </p:par>
                        <p:par>
                          <p:cTn id="44" fill="hold">
                            <p:stCondLst>
                              <p:cond delay="1750"/>
                            </p:stCondLst>
                            <p:childTnLst>
                              <p:par>
                                <p:cTn id="45" presetID="10" presetClass="entr" presetSubtype="0" fill="hold" grpId="0" nodeType="afterEffect">
                                  <p:stCondLst>
                                    <p:cond delay="25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par>
                          <p:cTn id="48" fill="hold">
                            <p:stCondLst>
                              <p:cond delay="2500"/>
                            </p:stCondLst>
                            <p:childTnLst>
                              <p:par>
                                <p:cTn id="49" presetID="10" presetClass="entr" presetSubtype="0" fill="hold" grpId="0" nodeType="afterEffect">
                                  <p:stCondLst>
                                    <p:cond delay="25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childTnLst>
                          </p:cTn>
                        </p:par>
                        <p:par>
                          <p:cTn id="52" fill="hold">
                            <p:stCondLst>
                              <p:cond delay="3250"/>
                            </p:stCondLst>
                            <p:childTnLst>
                              <p:par>
                                <p:cTn id="53" presetID="10" presetClass="entr" presetSubtype="0" fill="hold" grpId="0" nodeType="afterEffect">
                                  <p:stCondLst>
                                    <p:cond delay="25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par>
                          <p:cTn id="56" fill="hold">
                            <p:stCondLst>
                              <p:cond delay="4000"/>
                            </p:stCondLst>
                            <p:childTnLst>
                              <p:par>
                                <p:cTn id="57" presetID="10" presetClass="entr" presetSubtype="0" fill="hold" grpId="0" nodeType="afterEffect">
                                  <p:stCondLst>
                                    <p:cond delay="25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childTnLst>
                          </p:cTn>
                        </p:par>
                        <p:par>
                          <p:cTn id="60" fill="hold">
                            <p:stCondLst>
                              <p:cond delay="4750"/>
                            </p:stCondLst>
                            <p:childTnLst>
                              <p:par>
                                <p:cTn id="61" presetID="10" presetClass="entr" presetSubtype="0" fill="hold" grpId="0" nodeType="afterEffect">
                                  <p:stCondLst>
                                    <p:cond delay="50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animBg="1"/>
      <p:bldP spid="10" grpId="0"/>
      <p:bldP spid="13" grpId="0"/>
      <p:bldP spid="14" grpId="0"/>
      <p:bldP spid="15" grpId="0"/>
      <p:bldP spid="18" grpId="0"/>
      <p:bldP spid="19" grpId="0"/>
      <p:bldP spid="20" grpId="0"/>
      <p:bldP spid="21" grpId="0"/>
      <p:bldP spid="23" grpId="0" animBg="1"/>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Rules</a:t>
            </a:r>
          </a:p>
        </p:txBody>
      </p:sp>
      <p:sp>
        <p:nvSpPr>
          <p:cNvPr id="4" name="TextBox 3"/>
          <p:cNvSpPr txBox="1"/>
          <p:nvPr/>
        </p:nvSpPr>
        <p:spPr>
          <a:xfrm>
            <a:off x="1665332" y="2006484"/>
            <a:ext cx="5803803" cy="584775"/>
          </a:xfrm>
          <a:prstGeom prst="rect">
            <a:avLst/>
          </a:prstGeom>
          <a:noFill/>
        </p:spPr>
        <p:txBody>
          <a:bodyPr wrap="square" rtlCol="0">
            <a:spAutoFit/>
          </a:bodyPr>
          <a:lstStyle/>
          <a:p>
            <a:pPr algn="ctr"/>
            <a:r>
              <a:rPr lang="en-GB" sz="3200" b="1" dirty="0"/>
              <a:t>-o, -</a:t>
            </a:r>
            <a:r>
              <a:rPr lang="en-GB" sz="3200" b="1" dirty="0" err="1"/>
              <a:t>ch</a:t>
            </a:r>
            <a:r>
              <a:rPr lang="en-GB" sz="3200" b="1" dirty="0"/>
              <a:t>, -</a:t>
            </a:r>
            <a:r>
              <a:rPr lang="en-GB" sz="3200" b="1" dirty="0" err="1"/>
              <a:t>sh</a:t>
            </a:r>
            <a:r>
              <a:rPr lang="en-GB" sz="3200" b="1" dirty="0"/>
              <a:t>, -</a:t>
            </a:r>
            <a:r>
              <a:rPr lang="en-GB" sz="3200" b="1" dirty="0" err="1"/>
              <a:t>ss</a:t>
            </a:r>
            <a:r>
              <a:rPr lang="en-GB" sz="3200" b="1" dirty="0"/>
              <a:t>, -s, -x or -z</a:t>
            </a:r>
          </a:p>
        </p:txBody>
      </p:sp>
      <p:sp>
        <p:nvSpPr>
          <p:cNvPr id="5" name="TextBox 4"/>
          <p:cNvSpPr txBox="1"/>
          <p:nvPr/>
        </p:nvSpPr>
        <p:spPr>
          <a:xfrm>
            <a:off x="1452821" y="1304566"/>
            <a:ext cx="6228827" cy="646331"/>
          </a:xfrm>
          <a:prstGeom prst="rect">
            <a:avLst/>
          </a:prstGeom>
          <a:noFill/>
        </p:spPr>
        <p:txBody>
          <a:bodyPr wrap="square" rtlCol="0">
            <a:spAutoFit/>
          </a:bodyPr>
          <a:lstStyle/>
          <a:p>
            <a:r>
              <a:rPr lang="en-GB" dirty="0"/>
              <a:t>The spelling of the verb depends on the ending of the verb.</a:t>
            </a:r>
          </a:p>
          <a:p>
            <a:r>
              <a:rPr lang="en-GB" dirty="0"/>
              <a:t>Verbs ending in:</a:t>
            </a:r>
          </a:p>
        </p:txBody>
      </p:sp>
      <p:sp>
        <p:nvSpPr>
          <p:cNvPr id="7" name="Right Arrow 6"/>
          <p:cNvSpPr/>
          <p:nvPr/>
        </p:nvSpPr>
        <p:spPr>
          <a:xfrm rot="5400000">
            <a:off x="4037142" y="2997653"/>
            <a:ext cx="1027769" cy="472574"/>
          </a:xfrm>
          <a:prstGeom prst="rightArrow">
            <a:avLst>
              <a:gd name="adj1" fmla="val 50000"/>
              <a:gd name="adj2" fmla="val 80178"/>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695842" y="3876621"/>
            <a:ext cx="1742785" cy="646331"/>
          </a:xfrm>
          <a:prstGeom prst="rect">
            <a:avLst/>
          </a:prstGeom>
          <a:noFill/>
        </p:spPr>
        <p:txBody>
          <a:bodyPr wrap="none" rtlCol="0">
            <a:spAutoFit/>
          </a:bodyPr>
          <a:lstStyle/>
          <a:p>
            <a:r>
              <a:rPr lang="en-GB" sz="3600" b="1" dirty="0"/>
              <a:t>Add -</a:t>
            </a:r>
            <a:r>
              <a:rPr lang="en-GB" sz="3600" b="1" dirty="0" err="1"/>
              <a:t>es</a:t>
            </a:r>
            <a:endParaRPr lang="en-GB" sz="3600" b="1"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785" y="1200"/>
            <a:ext cx="7860485" cy="534208"/>
          </a:xfrm>
          <a:prstGeom prst="rect">
            <a:avLst/>
          </a:prstGeom>
        </p:spPr>
      </p:pic>
      <p:sp>
        <p:nvSpPr>
          <p:cNvPr id="9" name="TextBox 8"/>
          <p:cNvSpPr txBox="1"/>
          <p:nvPr/>
        </p:nvSpPr>
        <p:spPr>
          <a:xfrm>
            <a:off x="830510" y="4282416"/>
            <a:ext cx="1224793" cy="369332"/>
          </a:xfrm>
          <a:prstGeom prst="rect">
            <a:avLst/>
          </a:prstGeom>
          <a:noFill/>
        </p:spPr>
        <p:txBody>
          <a:bodyPr wrap="square" rtlCol="0">
            <a:spAutoFit/>
          </a:bodyPr>
          <a:lstStyle/>
          <a:p>
            <a:r>
              <a:rPr lang="en-GB" b="1" dirty="0"/>
              <a:t>Examples</a:t>
            </a:r>
            <a:r>
              <a:rPr lang="en-GB" dirty="0"/>
              <a:t>:</a:t>
            </a:r>
          </a:p>
        </p:txBody>
      </p:sp>
      <p:sp>
        <p:nvSpPr>
          <p:cNvPr id="10" name="TextBox 9"/>
          <p:cNvSpPr txBox="1"/>
          <p:nvPr/>
        </p:nvSpPr>
        <p:spPr>
          <a:xfrm>
            <a:off x="722342" y="4749112"/>
            <a:ext cx="1317073" cy="369332"/>
          </a:xfrm>
          <a:prstGeom prst="rect">
            <a:avLst/>
          </a:prstGeom>
          <a:noFill/>
        </p:spPr>
        <p:txBody>
          <a:bodyPr wrap="square" rtlCol="0">
            <a:spAutoFit/>
          </a:bodyPr>
          <a:lstStyle/>
          <a:p>
            <a:r>
              <a:rPr lang="en-GB" dirty="0"/>
              <a:t>fi</a:t>
            </a:r>
            <a:r>
              <a:rPr lang="en-GB" dirty="0">
                <a:solidFill>
                  <a:srgbClr val="F9B000"/>
                </a:solidFill>
              </a:rPr>
              <a:t>x</a:t>
            </a:r>
          </a:p>
        </p:txBody>
      </p:sp>
      <p:sp>
        <p:nvSpPr>
          <p:cNvPr id="11" name="TextBox 10"/>
          <p:cNvSpPr txBox="1"/>
          <p:nvPr/>
        </p:nvSpPr>
        <p:spPr>
          <a:xfrm>
            <a:off x="2636684" y="4749112"/>
            <a:ext cx="1317073" cy="369332"/>
          </a:xfrm>
          <a:prstGeom prst="rect">
            <a:avLst/>
          </a:prstGeom>
          <a:noFill/>
        </p:spPr>
        <p:txBody>
          <a:bodyPr wrap="square" rtlCol="0">
            <a:spAutoFit/>
          </a:bodyPr>
          <a:lstStyle/>
          <a:p>
            <a:r>
              <a:rPr lang="en-GB" dirty="0"/>
              <a:t>g</a:t>
            </a:r>
            <a:r>
              <a:rPr lang="en-GB" dirty="0">
                <a:solidFill>
                  <a:srgbClr val="F9B000"/>
                </a:solidFill>
              </a:rPr>
              <a:t>o</a:t>
            </a:r>
            <a:endParaRPr lang="en-GB" dirty="0"/>
          </a:p>
        </p:txBody>
      </p:sp>
      <p:sp>
        <p:nvSpPr>
          <p:cNvPr id="12" name="TextBox 11"/>
          <p:cNvSpPr txBox="1"/>
          <p:nvPr/>
        </p:nvSpPr>
        <p:spPr>
          <a:xfrm>
            <a:off x="4551026" y="4749112"/>
            <a:ext cx="675024" cy="369332"/>
          </a:xfrm>
          <a:prstGeom prst="rect">
            <a:avLst/>
          </a:prstGeom>
          <a:noFill/>
        </p:spPr>
        <p:txBody>
          <a:bodyPr wrap="square" rtlCol="0">
            <a:spAutoFit/>
          </a:bodyPr>
          <a:lstStyle/>
          <a:p>
            <a:r>
              <a:rPr lang="en-GB" dirty="0"/>
              <a:t>wi</a:t>
            </a:r>
            <a:r>
              <a:rPr lang="en-GB" dirty="0">
                <a:solidFill>
                  <a:srgbClr val="F9B000"/>
                </a:solidFill>
              </a:rPr>
              <a:t>sh</a:t>
            </a:r>
            <a:endParaRPr lang="en-GB" dirty="0">
              <a:solidFill>
                <a:srgbClr val="009640"/>
              </a:solidFill>
            </a:endParaRPr>
          </a:p>
        </p:txBody>
      </p:sp>
      <p:sp>
        <p:nvSpPr>
          <p:cNvPr id="13" name="TextBox 12"/>
          <p:cNvSpPr txBox="1"/>
          <p:nvPr/>
        </p:nvSpPr>
        <p:spPr>
          <a:xfrm>
            <a:off x="6746399" y="4755607"/>
            <a:ext cx="675271" cy="369332"/>
          </a:xfrm>
          <a:prstGeom prst="rect">
            <a:avLst/>
          </a:prstGeom>
          <a:noFill/>
        </p:spPr>
        <p:txBody>
          <a:bodyPr wrap="square" rtlCol="0">
            <a:spAutoFit/>
          </a:bodyPr>
          <a:lstStyle/>
          <a:p>
            <a:r>
              <a:rPr lang="en-GB" dirty="0"/>
              <a:t>bu</a:t>
            </a:r>
            <a:r>
              <a:rPr lang="en-GB" dirty="0">
                <a:solidFill>
                  <a:srgbClr val="F9B000"/>
                </a:solidFill>
              </a:rPr>
              <a:t>zz</a:t>
            </a:r>
            <a:endParaRPr lang="en-GB" dirty="0">
              <a:solidFill>
                <a:srgbClr val="009640"/>
              </a:solidFill>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10" y="5215808"/>
            <a:ext cx="1044124" cy="858094"/>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82473" y="5272707"/>
            <a:ext cx="1665332" cy="801195"/>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18716" y="5215808"/>
            <a:ext cx="1176091" cy="928305"/>
          </a:xfrm>
          <a:prstGeom prst="rect">
            <a:avLst/>
          </a:prstGeom>
        </p:spPr>
      </p:pic>
      <p:grpSp>
        <p:nvGrpSpPr>
          <p:cNvPr id="30" name="Group 29"/>
          <p:cNvGrpSpPr/>
          <p:nvPr/>
        </p:nvGrpSpPr>
        <p:grpSpPr>
          <a:xfrm>
            <a:off x="6872780" y="5182844"/>
            <a:ext cx="1347232" cy="934829"/>
            <a:chOff x="6872780" y="5182844"/>
            <a:chExt cx="1347232" cy="934829"/>
          </a:xfrm>
        </p:grpSpPr>
        <p:grpSp>
          <p:nvGrpSpPr>
            <p:cNvPr id="25" name="Group 24"/>
            <p:cNvGrpSpPr/>
            <p:nvPr/>
          </p:nvGrpSpPr>
          <p:grpSpPr>
            <a:xfrm>
              <a:off x="7159917" y="5182844"/>
              <a:ext cx="769172" cy="934829"/>
              <a:chOff x="7159917" y="5182844"/>
              <a:chExt cx="769172" cy="934829"/>
            </a:xfrm>
          </p:grpSpPr>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80900" y="5628346"/>
                <a:ext cx="327206" cy="489327"/>
              </a:xfrm>
              <a:prstGeom prst="rect">
                <a:avLst/>
              </a:prstGeom>
            </p:spPr>
          </p:pic>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59917" y="5236520"/>
                <a:ext cx="769172" cy="783652"/>
              </a:xfrm>
              <a:prstGeom prst="rect">
                <a:avLst/>
              </a:prstGeom>
            </p:spPr>
          </p:pic>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48079" y="5182844"/>
                <a:ext cx="392849" cy="268457"/>
              </a:xfrm>
              <a:prstGeom prst="rect">
                <a:avLst/>
              </a:prstGeom>
            </p:spPr>
          </p:pic>
        </p:grpSp>
        <p:pic>
          <p:nvPicPr>
            <p:cNvPr id="22" name="Picture 21"/>
            <p:cNvPicPr>
              <a:picLocks noChangeAspect="1"/>
            </p:cNvPicPr>
            <p:nvPr/>
          </p:nvPicPr>
          <p:blipFill rotWithShape="1">
            <a:blip r:embed="rId9" cstate="print">
              <a:extLst>
                <a:ext uri="{28A0092B-C50C-407E-A947-70E740481C1C}">
                  <a14:useLocalDpi xmlns:a14="http://schemas.microsoft.com/office/drawing/2010/main" val="0"/>
                </a:ext>
              </a:extLst>
            </a:blip>
            <a:srcRect l="53649"/>
            <a:stretch/>
          </p:blipFill>
          <p:spPr>
            <a:xfrm>
              <a:off x="7593805" y="5272707"/>
              <a:ext cx="626207" cy="326725"/>
            </a:xfrm>
            <a:prstGeom prst="rect">
              <a:avLst/>
            </a:prstGeom>
          </p:spPr>
        </p:pic>
        <p:pic>
          <p:nvPicPr>
            <p:cNvPr id="24" name="Picture 23"/>
            <p:cNvPicPr>
              <a:picLocks noChangeAspect="1"/>
            </p:cNvPicPr>
            <p:nvPr/>
          </p:nvPicPr>
          <p:blipFill rotWithShape="1">
            <a:blip r:embed="rId9" cstate="print">
              <a:extLst>
                <a:ext uri="{28A0092B-C50C-407E-A947-70E740481C1C}">
                  <a14:useLocalDpi xmlns:a14="http://schemas.microsoft.com/office/drawing/2010/main" val="0"/>
                </a:ext>
              </a:extLst>
            </a:blip>
            <a:srcRect r="51129"/>
            <a:stretch/>
          </p:blipFill>
          <p:spPr>
            <a:xfrm>
              <a:off x="6872780" y="5272706"/>
              <a:ext cx="660255" cy="326725"/>
            </a:xfrm>
            <a:prstGeom prst="rect">
              <a:avLst/>
            </a:prstGeom>
          </p:spPr>
        </p:pic>
      </p:grpSp>
      <p:sp>
        <p:nvSpPr>
          <p:cNvPr id="26" name="TextBox 25"/>
          <p:cNvSpPr txBox="1"/>
          <p:nvPr/>
        </p:nvSpPr>
        <p:spPr>
          <a:xfrm>
            <a:off x="1061515" y="4749112"/>
            <a:ext cx="913335" cy="369332"/>
          </a:xfrm>
          <a:prstGeom prst="rect">
            <a:avLst/>
          </a:prstGeom>
          <a:noFill/>
        </p:spPr>
        <p:txBody>
          <a:bodyPr wrap="square" rtlCol="0">
            <a:spAutoFit/>
          </a:bodyPr>
          <a:lstStyle/>
          <a:p>
            <a:r>
              <a:rPr lang="en-GB" dirty="0"/>
              <a:t>– fi</a:t>
            </a:r>
            <a:r>
              <a:rPr lang="en-GB" dirty="0">
                <a:solidFill>
                  <a:srgbClr val="F9B000"/>
                </a:solidFill>
              </a:rPr>
              <a:t>x</a:t>
            </a:r>
            <a:r>
              <a:rPr lang="en-GB" dirty="0">
                <a:solidFill>
                  <a:srgbClr val="009640"/>
                </a:solidFill>
              </a:rPr>
              <a:t>es</a:t>
            </a:r>
            <a:r>
              <a:rPr lang="en-GB" dirty="0"/>
              <a:t> </a:t>
            </a:r>
          </a:p>
        </p:txBody>
      </p:sp>
      <p:sp>
        <p:nvSpPr>
          <p:cNvPr id="27" name="TextBox 26"/>
          <p:cNvSpPr txBox="1"/>
          <p:nvPr/>
        </p:nvSpPr>
        <p:spPr>
          <a:xfrm>
            <a:off x="2936107" y="4749112"/>
            <a:ext cx="877523" cy="369332"/>
          </a:xfrm>
          <a:prstGeom prst="rect">
            <a:avLst/>
          </a:prstGeom>
          <a:noFill/>
        </p:spPr>
        <p:txBody>
          <a:bodyPr wrap="square" rtlCol="0">
            <a:spAutoFit/>
          </a:bodyPr>
          <a:lstStyle/>
          <a:p>
            <a:r>
              <a:rPr lang="en-GB" dirty="0"/>
              <a:t>– g</a:t>
            </a:r>
            <a:r>
              <a:rPr lang="en-GB" dirty="0">
                <a:solidFill>
                  <a:srgbClr val="F9B000"/>
                </a:solidFill>
              </a:rPr>
              <a:t>o</a:t>
            </a:r>
            <a:r>
              <a:rPr lang="en-GB" dirty="0">
                <a:solidFill>
                  <a:srgbClr val="009640"/>
                </a:solidFill>
              </a:rPr>
              <a:t>es</a:t>
            </a:r>
            <a:endParaRPr lang="en-GB" dirty="0"/>
          </a:p>
        </p:txBody>
      </p:sp>
      <p:sp>
        <p:nvSpPr>
          <p:cNvPr id="28" name="TextBox 27"/>
          <p:cNvSpPr txBox="1"/>
          <p:nvPr/>
        </p:nvSpPr>
        <p:spPr>
          <a:xfrm>
            <a:off x="5103300" y="4745794"/>
            <a:ext cx="1028700" cy="369332"/>
          </a:xfrm>
          <a:prstGeom prst="rect">
            <a:avLst/>
          </a:prstGeom>
          <a:noFill/>
        </p:spPr>
        <p:txBody>
          <a:bodyPr wrap="square" rtlCol="0">
            <a:spAutoFit/>
          </a:bodyPr>
          <a:lstStyle/>
          <a:p>
            <a:r>
              <a:rPr lang="en-GB" dirty="0"/>
              <a:t>- wi</a:t>
            </a:r>
            <a:r>
              <a:rPr lang="en-GB" dirty="0">
                <a:solidFill>
                  <a:srgbClr val="F9B000"/>
                </a:solidFill>
              </a:rPr>
              <a:t>sh</a:t>
            </a:r>
            <a:r>
              <a:rPr lang="en-GB" dirty="0">
                <a:solidFill>
                  <a:srgbClr val="009640"/>
                </a:solidFill>
              </a:rPr>
              <a:t>es</a:t>
            </a:r>
            <a:endParaRPr lang="en-GB" dirty="0"/>
          </a:p>
        </p:txBody>
      </p:sp>
      <p:sp>
        <p:nvSpPr>
          <p:cNvPr id="29" name="TextBox 28"/>
          <p:cNvSpPr txBox="1"/>
          <p:nvPr/>
        </p:nvSpPr>
        <p:spPr>
          <a:xfrm>
            <a:off x="7289801" y="4755607"/>
            <a:ext cx="1054100" cy="369332"/>
          </a:xfrm>
          <a:prstGeom prst="rect">
            <a:avLst/>
          </a:prstGeom>
          <a:noFill/>
        </p:spPr>
        <p:txBody>
          <a:bodyPr wrap="square" rtlCol="0">
            <a:spAutoFit/>
          </a:bodyPr>
          <a:lstStyle/>
          <a:p>
            <a:r>
              <a:rPr lang="en-GB" dirty="0"/>
              <a:t>- bu</a:t>
            </a:r>
            <a:r>
              <a:rPr lang="en-GB" dirty="0">
                <a:solidFill>
                  <a:srgbClr val="F9B000"/>
                </a:solidFill>
              </a:rPr>
              <a:t>zz</a:t>
            </a:r>
            <a:r>
              <a:rPr lang="en-GB" dirty="0">
                <a:solidFill>
                  <a:srgbClr val="009640"/>
                </a:solidFill>
              </a:rPr>
              <a:t>es</a:t>
            </a:r>
            <a:endParaRPr lang="en-GB" dirty="0"/>
          </a:p>
        </p:txBody>
      </p:sp>
      <p:sp>
        <p:nvSpPr>
          <p:cNvPr id="31" name="Rectangle 30">
            <a:hlinkClick r:id="rId10"/>
          </p:cNvPr>
          <p:cNvSpPr/>
          <p:nvPr/>
        </p:nvSpPr>
        <p:spPr>
          <a:xfrm>
            <a:off x="8585862" y="6656034"/>
            <a:ext cx="542897" cy="2019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08098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500"/>
                            </p:stCondLst>
                            <p:childTnLst>
                              <p:par>
                                <p:cTn id="14" presetID="2" presetClass="entr" presetSubtype="1" decel="30000" fill="hold" grpId="0" nodeType="afterEffect">
                                  <p:stCondLst>
                                    <p:cond delay="25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1000" fill="hold"/>
                                        <p:tgtEl>
                                          <p:spTgt spid="7"/>
                                        </p:tgtEl>
                                        <p:attrNameLst>
                                          <p:attrName>ppt_x</p:attrName>
                                        </p:attrNameLst>
                                      </p:cBhvr>
                                      <p:tavLst>
                                        <p:tav tm="0">
                                          <p:val>
                                            <p:strVal val="#ppt_x"/>
                                          </p:val>
                                        </p:tav>
                                        <p:tav tm="100000">
                                          <p:val>
                                            <p:strVal val="#ppt_x"/>
                                          </p:val>
                                        </p:tav>
                                      </p:tavLst>
                                    </p:anim>
                                    <p:anim calcmode="lin" valueType="num">
                                      <p:cBhvr additive="base">
                                        <p:cTn id="17" dur="1000" fill="hold"/>
                                        <p:tgtEl>
                                          <p:spTgt spid="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10" presetClass="entr" presetSubtype="0" fill="hold" grpId="0" nodeType="afterEffect">
                                  <p:stCondLst>
                                    <p:cond delay="25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par>
                          <p:cTn id="22" fill="hold">
                            <p:stCondLst>
                              <p:cond delay="2500"/>
                            </p:stCondLst>
                            <p:childTnLst>
                              <p:par>
                                <p:cTn id="23" presetID="10" presetClass="entr" presetSubtype="0" fill="hold" grpId="0" nodeType="afterEffect">
                                  <p:stCondLst>
                                    <p:cond delay="100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par>
                          <p:cTn id="26" fill="hold">
                            <p:stCondLst>
                              <p:cond delay="4000"/>
                            </p:stCondLst>
                            <p:childTnLst>
                              <p:par>
                                <p:cTn id="27" presetID="10" presetClass="entr" presetSubtype="0" fill="hold" nodeType="afterEffect">
                                  <p:stCondLst>
                                    <p:cond delay="500"/>
                                  </p:stCondLst>
                                  <p:childTnLst>
                                    <p:set>
                                      <p:cBhvr>
                                        <p:cTn id="28" dur="1" fill="hold">
                                          <p:stCondLst>
                                            <p:cond delay="0"/>
                                          </p:stCondLst>
                                        </p:cTn>
                                        <p:tgtEl>
                                          <p:spTgt spid="10">
                                            <p:txEl>
                                              <p:pRg st="0" end="0"/>
                                            </p:txEl>
                                          </p:spTgt>
                                        </p:tgtEl>
                                        <p:attrNameLst>
                                          <p:attrName>style.visibility</p:attrName>
                                        </p:attrNameLst>
                                      </p:cBhvr>
                                      <p:to>
                                        <p:strVal val="visible"/>
                                      </p:to>
                                    </p:set>
                                    <p:animEffect transition="in" filter="fade">
                                      <p:cBhvr>
                                        <p:cTn id="29" dur="500"/>
                                        <p:tgtEl>
                                          <p:spTgt spid="10">
                                            <p:txEl>
                                              <p:pRg st="0" end="0"/>
                                            </p:txEl>
                                          </p:spTgt>
                                        </p:tgtEl>
                                      </p:cBhvr>
                                    </p:animEffect>
                                  </p:childTnLst>
                                </p:cTn>
                              </p:par>
                            </p:childTnLst>
                          </p:cTn>
                        </p:par>
                        <p:par>
                          <p:cTn id="30" fill="hold">
                            <p:stCondLst>
                              <p:cond delay="5000"/>
                            </p:stCondLst>
                            <p:childTnLst>
                              <p:par>
                                <p:cTn id="31" presetID="10" presetClass="entr" presetSubtype="0" fill="hold" grpId="0" nodeType="afterEffect">
                                  <p:stCondLst>
                                    <p:cond delay="50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par>
                                <p:cTn id="34" presetID="10" presetClass="entr" presetSubtype="0" fill="hold" nodeType="withEffect">
                                  <p:stCondLst>
                                    <p:cond delay="50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par>
                          <p:cTn id="37" fill="hold">
                            <p:stCondLst>
                              <p:cond delay="6000"/>
                            </p:stCondLst>
                            <p:childTnLst>
                              <p:par>
                                <p:cTn id="38" presetID="10" presetClass="entr" presetSubtype="0" fill="hold" grpId="0" nodeType="afterEffect">
                                  <p:stCondLst>
                                    <p:cond delay="50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par>
                          <p:cTn id="41" fill="hold">
                            <p:stCondLst>
                              <p:cond delay="7000"/>
                            </p:stCondLst>
                            <p:childTnLst>
                              <p:par>
                                <p:cTn id="42" presetID="10" presetClass="entr" presetSubtype="0" fill="hold" grpId="0" nodeType="afterEffect">
                                  <p:stCondLst>
                                    <p:cond delay="25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500"/>
                                        <p:tgtEl>
                                          <p:spTgt spid="27"/>
                                        </p:tgtEl>
                                      </p:cBhvr>
                                    </p:animEffect>
                                  </p:childTnLst>
                                </p:cTn>
                              </p:par>
                              <p:par>
                                <p:cTn id="45" presetID="10" presetClass="entr" presetSubtype="0" fill="hold" nodeType="withEffect">
                                  <p:stCondLst>
                                    <p:cond delay="25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par>
                          <p:cTn id="48" fill="hold">
                            <p:stCondLst>
                              <p:cond delay="7750"/>
                            </p:stCondLst>
                            <p:childTnLst>
                              <p:par>
                                <p:cTn id="49" presetID="10" presetClass="entr" presetSubtype="0" fill="hold" grpId="0" nodeType="afterEffect">
                                  <p:stCondLst>
                                    <p:cond delay="50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childTnLst>
                          </p:cTn>
                        </p:par>
                        <p:par>
                          <p:cTn id="52" fill="hold">
                            <p:stCondLst>
                              <p:cond delay="8750"/>
                            </p:stCondLst>
                            <p:childTnLst>
                              <p:par>
                                <p:cTn id="53" presetID="10" presetClass="entr" presetSubtype="0" fill="hold" grpId="0" nodeType="afterEffect">
                                  <p:stCondLst>
                                    <p:cond delay="50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500"/>
                                        <p:tgtEl>
                                          <p:spTgt spid="28"/>
                                        </p:tgtEl>
                                      </p:cBhvr>
                                    </p:animEffect>
                                  </p:childTnLst>
                                </p:cTn>
                              </p:par>
                              <p:par>
                                <p:cTn id="56" presetID="10" presetClass="entr" presetSubtype="0" fill="hold" nodeType="withEffect">
                                  <p:stCondLst>
                                    <p:cond delay="50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childTnLst>
                          </p:cTn>
                        </p:par>
                        <p:par>
                          <p:cTn id="59" fill="hold">
                            <p:stCondLst>
                              <p:cond delay="9750"/>
                            </p:stCondLst>
                            <p:childTnLst>
                              <p:par>
                                <p:cTn id="60" presetID="10" presetClass="entr" presetSubtype="0" fill="hold" grpId="0" nodeType="afterEffect">
                                  <p:stCondLst>
                                    <p:cond delay="50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500"/>
                                        <p:tgtEl>
                                          <p:spTgt spid="13"/>
                                        </p:tgtEl>
                                      </p:cBhvr>
                                    </p:animEffect>
                                  </p:childTnLst>
                                </p:cTn>
                              </p:par>
                            </p:childTnLst>
                          </p:cTn>
                        </p:par>
                        <p:par>
                          <p:cTn id="63" fill="hold">
                            <p:stCondLst>
                              <p:cond delay="10750"/>
                            </p:stCondLst>
                            <p:childTnLst>
                              <p:par>
                                <p:cTn id="64" presetID="10" presetClass="entr" presetSubtype="0" fill="hold" grpId="0" nodeType="afterEffect">
                                  <p:stCondLst>
                                    <p:cond delay="500"/>
                                  </p:stCondLst>
                                  <p:childTnLst>
                                    <p:set>
                                      <p:cBhvr>
                                        <p:cTn id="65" dur="1" fill="hold">
                                          <p:stCondLst>
                                            <p:cond delay="0"/>
                                          </p:stCondLst>
                                        </p:cTn>
                                        <p:tgtEl>
                                          <p:spTgt spid="29"/>
                                        </p:tgtEl>
                                        <p:attrNameLst>
                                          <p:attrName>style.visibility</p:attrName>
                                        </p:attrNameLst>
                                      </p:cBhvr>
                                      <p:to>
                                        <p:strVal val="visible"/>
                                      </p:to>
                                    </p:set>
                                    <p:animEffect transition="in" filter="fade">
                                      <p:cBhvr>
                                        <p:cTn id="66" dur="500"/>
                                        <p:tgtEl>
                                          <p:spTgt spid="29"/>
                                        </p:tgtEl>
                                      </p:cBhvr>
                                    </p:animEffect>
                                  </p:childTnLst>
                                </p:cTn>
                              </p:par>
                              <p:par>
                                <p:cTn id="67" presetID="10" presetClass="entr" presetSubtype="0" fill="hold" nodeType="withEffect">
                                  <p:stCondLst>
                                    <p:cond delay="50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animBg="1"/>
      <p:bldP spid="8" grpId="0"/>
      <p:bldP spid="9" grpId="0"/>
      <p:bldP spid="11" grpId="0"/>
      <p:bldP spid="12" grpId="0"/>
      <p:bldP spid="13" grpId="0"/>
      <p:bldP spid="26" grpId="0"/>
      <p:bldP spid="27" grpId="0"/>
      <p:bldP spid="28" grpId="0"/>
      <p:bldP spid="29" grpId="0"/>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34442D15-F5BB-4F73-9606-C8812E688AB8}" vid="{28CC8FB8-836C-49DA-A823-EC8BE3E520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86</TotalTime>
  <Words>763</Words>
  <Application>Microsoft Office PowerPoint</Application>
  <PresentationFormat>On-screen Show (4:3)</PresentationFormat>
  <Paragraphs>178</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Twinkl</vt:lpstr>
      <vt:lpstr>Wingdings 2</vt:lpstr>
      <vt:lpstr>Roboto</vt:lpstr>
      <vt:lpstr>Arial</vt:lpstr>
      <vt:lpstr>Twinkl ExtraBold</vt:lpstr>
      <vt:lpstr>Vladimir Script</vt:lpstr>
      <vt:lpstr>Calibri</vt:lpstr>
      <vt:lpstr>Office Theme</vt:lpstr>
      <vt:lpstr>PowerPoint Presentation</vt:lpstr>
      <vt:lpstr>PowerPoint Presentation</vt:lpstr>
      <vt:lpstr>PowerPoint Presentation</vt:lpstr>
      <vt:lpstr>PowerPoint Presentation</vt:lpstr>
      <vt:lpstr>Simple Present Tense</vt:lpstr>
      <vt:lpstr>PowerPoint Presentation</vt:lpstr>
      <vt:lpstr>PowerPoint Presentation</vt:lpstr>
      <vt:lpstr>The Rules</vt:lpstr>
      <vt:lpstr>The Rules</vt:lpstr>
      <vt:lpstr>The Rules</vt:lpstr>
      <vt:lpstr>The Rules</vt:lpstr>
      <vt:lpstr>PowerPoint Presentation</vt:lpstr>
      <vt:lpstr>PowerPoint Presentation</vt:lpstr>
      <vt:lpstr>PowerPoint Presentation</vt:lpstr>
      <vt:lpstr>PowerPoint Presentation</vt:lpstr>
      <vt:lpstr>PowerPoint Presentation</vt:lpstr>
      <vt:lpstr>Critical thinking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Harry Mews</dc:creator>
  <cp:lastModifiedBy>user</cp:lastModifiedBy>
  <cp:revision>33</cp:revision>
  <dcterms:created xsi:type="dcterms:W3CDTF">2019-12-02T11:58:06Z</dcterms:created>
  <dcterms:modified xsi:type="dcterms:W3CDTF">2025-10-18T14:04:43Z</dcterms:modified>
</cp:coreProperties>
</file>