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7" r:id="rId2"/>
    <p:sldId id="508" r:id="rId3"/>
    <p:sldId id="447" r:id="rId4"/>
    <p:sldId id="350" r:id="rId5"/>
    <p:sldId id="509" r:id="rId6"/>
    <p:sldId id="510" r:id="rId7"/>
    <p:sldId id="511" r:id="rId8"/>
    <p:sldId id="342" r:id="rId9"/>
    <p:sldId id="326" r:id="rId10"/>
    <p:sldId id="512" r:id="rId11"/>
    <p:sldId id="513" r:id="rId12"/>
    <p:sldId id="515" r:id="rId13"/>
    <p:sldId id="518" r:id="rId14"/>
    <p:sldId id="514" r:id="rId15"/>
    <p:sldId id="490" r:id="rId16"/>
    <p:sldId id="506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03" r:id="rId25"/>
    <p:sldId id="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1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21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ar/resource/3686026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ordwall.net/ar/resource/197879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ar/resource/6433193" TargetMode="External"/><Relationship Id="rId5" Type="http://schemas.openxmlformats.org/officeDocument/2006/relationships/hyperlink" Target="https://wordwall.net/ar/resource/59273580" TargetMode="External"/><Relationship Id="rId4" Type="http://schemas.openxmlformats.org/officeDocument/2006/relationships/hyperlink" Target="https://wordwall.net/ar/resource/10231124" TargetMode="External"/><Relationship Id="rId9" Type="http://schemas.openxmlformats.org/officeDocument/2006/relationships/hyperlink" Target="https://wordwall.net/ar/resource/6249560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-41835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88" y="757559"/>
            <a:ext cx="2206402" cy="2185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690" y="2942670"/>
            <a:ext cx="1035461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6000" dirty="0">
                <a:highlight>
                  <a:srgbClr val="00FF00"/>
                </a:highlight>
                <a:cs typeface="AGA Battouta Regular" pitchFamily="2" charset="-78"/>
              </a:rPr>
              <a:t>الأسس الصحيحة والمقادير الجبرية </a:t>
            </a:r>
            <a:endParaRPr lang="ar-JO" sz="6000" dirty="0">
              <a:highlight>
                <a:srgbClr val="00FF00"/>
              </a:highlight>
              <a:cs typeface="AGA Battouta Regular" pitchFamily="2" charset="-78"/>
            </a:endParaRPr>
          </a:p>
          <a:p>
            <a:endParaRPr lang="ar-JO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57928" y="126814"/>
            <a:ext cx="71077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4400" dirty="0">
                <a:cs typeface="AGA Battouta Regular" pitchFamily="2" charset="-78"/>
              </a:rPr>
              <a:t> بسم الله الرحمن الرحيم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9565650" y="3947141"/>
            <a:ext cx="1736453" cy="89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68734" y="4918587"/>
            <a:ext cx="17364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قوانين الأسس الصحيحة 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1BEED21-D552-82AB-0041-62F6D12428CA}"/>
              </a:ext>
            </a:extLst>
          </p:cNvPr>
          <p:cNvCxnSpPr>
            <a:cxnSpLocks/>
          </p:cNvCxnSpPr>
          <p:nvPr/>
        </p:nvCxnSpPr>
        <p:spPr>
          <a:xfrm>
            <a:off x="7618915" y="3933972"/>
            <a:ext cx="999156" cy="81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476516-491E-85C8-D1B8-8E65680A50FB}"/>
              </a:ext>
            </a:extLst>
          </p:cNvPr>
          <p:cNvSpPr txBox="1"/>
          <p:nvPr/>
        </p:nvSpPr>
        <p:spPr>
          <a:xfrm>
            <a:off x="8097937" y="4804739"/>
            <a:ext cx="139067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2000" dirty="0"/>
              <a:t>أولويات العمليات الحسابية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B8AC4-FA3E-C915-3DC9-B201EDF0FD6C}"/>
              </a:ext>
            </a:extLst>
          </p:cNvPr>
          <p:cNvSpPr txBox="1"/>
          <p:nvPr/>
        </p:nvSpPr>
        <p:spPr>
          <a:xfrm>
            <a:off x="10339294" y="5986199"/>
            <a:ext cx="151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0AF36-8628-1638-1BD4-52604B9B2BEA}"/>
              </a:ext>
            </a:extLst>
          </p:cNvPr>
          <p:cNvSpPr txBox="1"/>
          <p:nvPr/>
        </p:nvSpPr>
        <p:spPr>
          <a:xfrm>
            <a:off x="8503553" y="5837968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CF0B7C-45ED-2C9C-8B93-56E62DE1CE2D}"/>
              </a:ext>
            </a:extLst>
          </p:cNvPr>
          <p:cNvCxnSpPr>
            <a:cxnSpLocks/>
          </p:cNvCxnSpPr>
          <p:nvPr/>
        </p:nvCxnSpPr>
        <p:spPr>
          <a:xfrm>
            <a:off x="6759332" y="3880596"/>
            <a:ext cx="42918" cy="880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A7165A-C6EA-D240-31D3-0A087E1C8C1D}"/>
              </a:ext>
            </a:extLst>
          </p:cNvPr>
          <p:cNvSpPr txBox="1"/>
          <p:nvPr/>
        </p:nvSpPr>
        <p:spPr>
          <a:xfrm>
            <a:off x="6093596" y="4815520"/>
            <a:ext cx="14173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2000" dirty="0"/>
              <a:t>الحدود والمقادير الجبرية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BAC64-8ED6-5CAE-D3AC-F8C8D41E3D31}"/>
              </a:ext>
            </a:extLst>
          </p:cNvPr>
          <p:cNvSpPr txBox="1"/>
          <p:nvPr/>
        </p:nvSpPr>
        <p:spPr>
          <a:xfrm>
            <a:off x="6513503" y="5751910"/>
            <a:ext cx="12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video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34C6C-6506-7CAC-BFBD-D89E47CAC0DA}"/>
              </a:ext>
            </a:extLst>
          </p:cNvPr>
          <p:cNvSpPr txBox="1"/>
          <p:nvPr/>
        </p:nvSpPr>
        <p:spPr>
          <a:xfrm>
            <a:off x="6513503" y="6207300"/>
            <a:ext cx="233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video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DE9EFE-1550-AEAC-F80E-7EC4B1DC6FB1}"/>
              </a:ext>
            </a:extLst>
          </p:cNvPr>
          <p:cNvCxnSpPr>
            <a:cxnSpLocks/>
          </p:cNvCxnSpPr>
          <p:nvPr/>
        </p:nvCxnSpPr>
        <p:spPr>
          <a:xfrm>
            <a:off x="4728353" y="3872230"/>
            <a:ext cx="0" cy="82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A0816A-01B7-871A-C0F2-C7C8EBDA13CA}"/>
              </a:ext>
            </a:extLst>
          </p:cNvPr>
          <p:cNvSpPr txBox="1"/>
          <p:nvPr/>
        </p:nvSpPr>
        <p:spPr>
          <a:xfrm>
            <a:off x="3872815" y="4825003"/>
            <a:ext cx="14173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2000" dirty="0"/>
              <a:t>جمع المقادير الجبرية وطرحها 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E77F46-BB1E-EEC9-C77D-C678F480403E}"/>
              </a:ext>
            </a:extLst>
          </p:cNvPr>
          <p:cNvSpPr txBox="1"/>
          <p:nvPr/>
        </p:nvSpPr>
        <p:spPr>
          <a:xfrm>
            <a:off x="4309205" y="5915775"/>
            <a:ext cx="77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video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555D1F-FC96-90A4-C276-6D957D3B44A3}"/>
              </a:ext>
            </a:extLst>
          </p:cNvPr>
          <p:cNvSpPr txBox="1"/>
          <p:nvPr/>
        </p:nvSpPr>
        <p:spPr>
          <a:xfrm>
            <a:off x="1453337" y="4843756"/>
            <a:ext cx="14173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2000" dirty="0"/>
              <a:t>ضرب المقادير الجبرية</a:t>
            </a:r>
            <a:endParaRPr lang="en-US" sz="2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952742-C1BE-4E61-B0AE-12FAC5EE6DE3}"/>
              </a:ext>
            </a:extLst>
          </p:cNvPr>
          <p:cNvCxnSpPr>
            <a:cxnSpLocks/>
          </p:cNvCxnSpPr>
          <p:nvPr/>
        </p:nvCxnSpPr>
        <p:spPr>
          <a:xfrm flipH="1">
            <a:off x="2534024" y="3925606"/>
            <a:ext cx="1111623" cy="77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3BAB56-64D9-45FF-D22F-26EEC2DEBD7E}"/>
              </a:ext>
            </a:extLst>
          </p:cNvPr>
          <p:cNvSpPr txBox="1"/>
          <p:nvPr/>
        </p:nvSpPr>
        <p:spPr>
          <a:xfrm>
            <a:off x="1500877" y="5915775"/>
            <a:ext cx="8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6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787004" y="1148133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مهمة</a:t>
            </a:r>
          </a:p>
          <a:p>
            <a:pPr algn="ctr" rtl="1"/>
            <a:r>
              <a:rPr lang="ar-JO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2170E-6E11-B023-C17F-F16DB4C62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1" y="2074527"/>
            <a:ext cx="11033843" cy="37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0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834816" y="3169539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الحدود والمقادير الجبرية </a:t>
            </a:r>
          </a:p>
          <a:p>
            <a:pPr algn="ctr" rtl="1"/>
            <a:r>
              <a:rPr lang="ar-J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15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557523" y="949516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مهمة</a:t>
            </a:r>
          </a:p>
          <a:p>
            <a:pPr algn="ctr" rtl="1"/>
            <a:r>
              <a:rPr lang="ar-JO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B380F-FA02-02D5-AEF0-7F340D8A7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35" y="1702131"/>
            <a:ext cx="10514336" cy="49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787004" y="1148133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مهمة</a:t>
            </a:r>
          </a:p>
          <a:p>
            <a:pPr algn="ctr" rtl="1"/>
            <a:r>
              <a:rPr lang="ar-JO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FFCED-B507-3D7E-CE0D-5B44507D6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" y="1861246"/>
            <a:ext cx="11068612" cy="4228778"/>
          </a:xfrm>
          <a:prstGeom prst="rect">
            <a:avLst/>
          </a:prstGeom>
        </p:spPr>
      </p:pic>
      <p:sp>
        <p:nvSpPr>
          <p:cNvPr id="3" name="Star: 6 Points 2">
            <a:extLst>
              <a:ext uri="{FF2B5EF4-FFF2-40B4-BE49-F238E27FC236}">
                <a16:creationId xmlns:a16="http://schemas.microsoft.com/office/drawing/2014/main" id="{C10C36E6-ECA5-DF1B-BAA3-584D220DB44C}"/>
              </a:ext>
            </a:extLst>
          </p:cNvPr>
          <p:cNvSpPr/>
          <p:nvPr/>
        </p:nvSpPr>
        <p:spPr>
          <a:xfrm>
            <a:off x="11233061" y="4165599"/>
            <a:ext cx="711201" cy="651435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مهم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9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834816" y="3169539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جمع المقادير الجبرية وطرحها </a:t>
            </a:r>
          </a:p>
          <a:p>
            <a:pPr algn="ctr" rtl="1"/>
            <a:r>
              <a:rPr lang="ar-J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321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851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الحدود والمقادير الجبرية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423" y="2542289"/>
            <a:ext cx="6915073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6600" dirty="0"/>
              <a:t>)</a:t>
            </a:r>
            <a:r>
              <a:rPr lang="en-US" sz="6600" dirty="0"/>
              <a:t>5z -2m) + ( 4z+5m)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C9EF2-5784-FD68-9E16-C92F087A7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83" y="1248541"/>
            <a:ext cx="5316222" cy="6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4266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4575" y="2875002"/>
            <a:ext cx="554862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6600" dirty="0"/>
              <a:t>مسائل من الحياة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9351549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E0380-CE26-8C5D-F4D8-9850814AA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49" y="1285174"/>
            <a:ext cx="9673038" cy="3541849"/>
          </a:xfrm>
          <a:prstGeom prst="rect">
            <a:avLst/>
          </a:prstGeom>
        </p:spPr>
      </p:pic>
      <p:sp>
        <p:nvSpPr>
          <p:cNvPr id="6" name="Star: 6 Points 5">
            <a:extLst>
              <a:ext uri="{FF2B5EF4-FFF2-40B4-BE49-F238E27FC236}">
                <a16:creationId xmlns:a16="http://schemas.microsoft.com/office/drawing/2014/main" id="{C364E87C-8532-2764-C6E1-A47C8DA92959}"/>
              </a:ext>
            </a:extLst>
          </p:cNvPr>
          <p:cNvSpPr/>
          <p:nvPr/>
        </p:nvSpPr>
        <p:spPr>
          <a:xfrm>
            <a:off x="1209040" y="5342965"/>
            <a:ext cx="1223384" cy="1153459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ص55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396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B5F9B-1562-7D4E-5664-18E99CA31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7C1DF719-A12C-B984-28FE-9A69432F911B}"/>
              </a:ext>
            </a:extLst>
          </p:cNvPr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EB5676D-1E28-0646-287B-DBCDE26D7063}"/>
              </a:ext>
            </a:extLst>
          </p:cNvPr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052FB5A-7C10-D593-E924-9DCA776F1FE1}"/>
              </a:ext>
            </a:extLst>
          </p:cNvPr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5CF95D6-7D45-A93D-CC4F-3F1D903A3025}"/>
              </a:ext>
            </a:extLst>
          </p:cNvPr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A53EAF-C367-895C-1521-FFA69CE29A62}"/>
              </a:ext>
            </a:extLst>
          </p:cNvPr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295403A-E451-E258-32FA-FE3A975F7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17CA2F4-202F-2258-216B-79016E41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1756B885-30D2-70CD-514A-8C1902086073}"/>
              </a:ext>
            </a:extLst>
          </p:cNvPr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CC19-F680-87C4-E4E6-B9C6CA90E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59" y="1228058"/>
            <a:ext cx="10476910" cy="52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51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AF9A-201E-85A3-AE97-2115FD9B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5443D25D-37D7-DA2F-B165-7C10D2E121BA}"/>
              </a:ext>
            </a:extLst>
          </p:cNvPr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A0D8A1DF-ED9D-299B-F7E5-67F2F0830DEF}"/>
              </a:ext>
            </a:extLst>
          </p:cNvPr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EFCD0E2-B5C9-997E-62B1-705684610FAA}"/>
              </a:ext>
            </a:extLst>
          </p:cNvPr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731782B-23DC-4BC6-081D-B18D06F0D037}"/>
              </a:ext>
            </a:extLst>
          </p:cNvPr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7D75C5-767D-1D5D-4E1D-AF889034DFAA}"/>
              </a:ext>
            </a:extLst>
          </p:cNvPr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3263554-8CDC-B37B-92BB-D9815553E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1EC37AB-156E-7602-877A-7D4ACC833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C57975E9-E627-8B53-350A-E731E167B48D}"/>
              </a:ext>
            </a:extLst>
          </p:cNvPr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1002E-432E-454D-BD5D-21C4123BD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97" y="1191859"/>
            <a:ext cx="9318283" cy="55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21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834816" y="3169539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قوانين الأسس الصحيحة </a:t>
            </a:r>
          </a:p>
          <a:p>
            <a:pPr algn="ctr" rtl="1"/>
            <a:r>
              <a:rPr lang="ar-J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91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D41CD-C8F5-22BD-06D7-D49606A00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35F6CA24-2FAA-12B6-D5E4-8408DAB06598}"/>
              </a:ext>
            </a:extLst>
          </p:cNvPr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76C94BB-89E6-B312-98FE-5AF0047ED5E3}"/>
              </a:ext>
            </a:extLst>
          </p:cNvPr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E263603-F426-9791-2302-A65A0B663385}"/>
              </a:ext>
            </a:extLst>
          </p:cNvPr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76F76A8-1BE1-41F0-399B-08012BA521BF}"/>
              </a:ext>
            </a:extLst>
          </p:cNvPr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A150FE-7F2D-6A42-F621-120A4AD538A4}"/>
              </a:ext>
            </a:extLst>
          </p:cNvPr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6ED00B-4FA6-2F6A-BF9B-4F710C5D3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11CDC43-F17A-850D-6CFB-BC3A28F02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D9ED147B-8141-FB47-34FA-3CAA828778AB}"/>
              </a:ext>
            </a:extLst>
          </p:cNvPr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2FD37-A4F1-BAA4-2A84-1CCFDBEC5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5" y="1244769"/>
            <a:ext cx="11077289" cy="31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73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1680-D566-0AE2-7A83-2BB0DCF1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F6D958FB-7D75-4F11-3FF3-9E11C85C2C76}"/>
              </a:ext>
            </a:extLst>
          </p:cNvPr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C921E17-C3ED-5318-1E00-3B52E7DC964A}"/>
              </a:ext>
            </a:extLst>
          </p:cNvPr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FED05A8-84DD-3034-43CA-94B0A057E5F5}"/>
              </a:ext>
            </a:extLst>
          </p:cNvPr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36C5329-C901-8C4D-46F2-2FBB701579F7}"/>
              </a:ext>
            </a:extLst>
          </p:cNvPr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79BAFD-E6B2-176A-C11A-3737C830D362}"/>
              </a:ext>
            </a:extLst>
          </p:cNvPr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A06668-3F4F-4BA8-59A7-C51372C1F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8596777-C5B6-A174-76B2-7A1C36F62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7B5E5CF3-24D6-98E7-EC41-E8CF8B7046AD}"/>
              </a:ext>
            </a:extLst>
          </p:cNvPr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E84FC-45EA-776B-7748-6602F2A08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1228058"/>
            <a:ext cx="10981608" cy="48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1074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0822-43F5-9E6C-2500-4B1D3F2C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1A3EE315-7EC0-C160-6D05-C4181B4B63DA}"/>
              </a:ext>
            </a:extLst>
          </p:cNvPr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1D82BE6-C6E0-88A2-5B00-BCED61E76958}"/>
              </a:ext>
            </a:extLst>
          </p:cNvPr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C13835E-1F33-8811-2587-52CDFD5D2788}"/>
              </a:ext>
            </a:extLst>
          </p:cNvPr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45A7AC34-91FA-CA8F-991C-A132C832985D}"/>
              </a:ext>
            </a:extLst>
          </p:cNvPr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4CF20B-1A11-8958-0A93-E530D5AB13C2}"/>
              </a:ext>
            </a:extLst>
          </p:cNvPr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23FB52-F7E5-3C77-FC9B-84B788685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7320333-4810-E87A-135F-B013BD15A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7D2AD3C4-88D2-A236-2044-AAD2F9AA5F5F}"/>
              </a:ext>
            </a:extLst>
          </p:cNvPr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5036F-AE56-62A1-F1BC-2AB045294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" y="1244769"/>
            <a:ext cx="10957775" cy="47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367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FF87F-6D8C-42C7-29AB-A6B62555B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BF9CBCDC-8D52-5F97-16DF-CB9E5430E53D}"/>
              </a:ext>
            </a:extLst>
          </p:cNvPr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97B2FF2C-F6E6-8C2A-0938-976FD756E4C6}"/>
              </a:ext>
            </a:extLst>
          </p:cNvPr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F59A529-CA86-9A03-2C07-F7DE9F8468AD}"/>
              </a:ext>
            </a:extLst>
          </p:cNvPr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B563B5E-837F-1048-CB35-5BA5AD2EB1EB}"/>
              </a:ext>
            </a:extLst>
          </p:cNvPr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جمع المقادير الجبرية وطرحها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78B0BC-A65D-7981-7648-82F4B107C1E1}"/>
              </a:ext>
            </a:extLst>
          </p:cNvPr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CFEE92-672A-41F6-16C0-6176BFB70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6C07BE8-CBD6-8603-F892-0083218CD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3F67F2B4-5F3C-276A-B693-5917E8A2191F}"/>
              </a:ext>
            </a:extLst>
          </p:cNvPr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DB979-527B-02EE-1CED-313AEE50F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1309417"/>
            <a:ext cx="10821090" cy="47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004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628557" y="1264207"/>
            <a:ext cx="7738171" cy="4600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5333" dirty="0"/>
              <a:t>ماذا تعلمنا في درسنا اليوم ؟؟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21" y="2116634"/>
            <a:ext cx="3264363" cy="4741367"/>
          </a:xfrm>
          <a:prstGeom prst="rect">
            <a:avLst/>
          </a:prstGeom>
        </p:spPr>
      </p:pic>
      <p:sp>
        <p:nvSpPr>
          <p:cNvPr id="9" name="Double Wave 8"/>
          <p:cNvSpPr/>
          <p:nvPr/>
        </p:nvSpPr>
        <p:spPr>
          <a:xfrm>
            <a:off x="8106954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6617" y="85456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5850597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30" y="476947"/>
            <a:ext cx="650166" cy="644038"/>
          </a:xfrm>
          <a:prstGeom prst="rect">
            <a:avLst/>
          </a:prstGeom>
        </p:spPr>
      </p:pic>
      <p:sp>
        <p:nvSpPr>
          <p:cNvPr id="13" name="Double Wave 12"/>
          <p:cNvSpPr/>
          <p:nvPr/>
        </p:nvSpPr>
        <p:spPr>
          <a:xfrm>
            <a:off x="389449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sp>
        <p:nvSpPr>
          <p:cNvPr id="14" name="Double Wave 13"/>
          <p:cNvSpPr/>
          <p:nvPr/>
        </p:nvSpPr>
        <p:spPr>
          <a:xfrm>
            <a:off x="71743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ضرب المقادير الجبرية</a:t>
            </a:r>
          </a:p>
        </p:txBody>
      </p:sp>
    </p:spTree>
    <p:extLst>
      <p:ext uri="{BB962C8B-B14F-4D97-AF65-F5344CB8AC3E}">
        <p14:creationId xmlns:p14="http://schemas.microsoft.com/office/powerpoint/2010/main" val="83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4160" y="1120985"/>
            <a:ext cx="1170492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emjoi Sticker by kyaaikocarbajalmi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4103" y="1639410"/>
            <a:ext cx="773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الواجب : يوم الأحد اختبار الرياضيات </a:t>
            </a:r>
          </a:p>
        </p:txBody>
      </p:sp>
      <p:pic>
        <p:nvPicPr>
          <p:cNvPr id="14" name="Picture 2" descr="Clipart cartoon character 3 » Clipart Station">
            <a:extLst>
              <a:ext uri="{FF2B5EF4-FFF2-40B4-BE49-F238E27FC236}">
                <a16:creationId xmlns:a16="http://schemas.microsoft.com/office/drawing/2014/main" id="{4BF3218A-0648-4EB8-8DEA-99CF6816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" y="2538698"/>
            <a:ext cx="3678476" cy="36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38CA48-0BD6-4E33-91C3-661352492E5F}"/>
              </a:ext>
            </a:extLst>
          </p:cNvPr>
          <p:cNvSpPr txBox="1"/>
          <p:nvPr/>
        </p:nvSpPr>
        <p:spPr>
          <a:xfrm rot="20600676">
            <a:off x="1186522" y="2731484"/>
            <a:ext cx="144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highlight>
                  <a:srgbClr val="FFFF00"/>
                </a:highlight>
              </a:rPr>
              <a:t>الواجب</a:t>
            </a:r>
            <a:r>
              <a:rPr lang="ar-JO" sz="2400" dirty="0">
                <a:highlight>
                  <a:srgbClr val="FFFF00"/>
                </a:highlight>
              </a:rPr>
              <a:t> 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9" name="Double Wave 18"/>
          <p:cNvSpPr/>
          <p:nvPr/>
        </p:nvSpPr>
        <p:spPr>
          <a:xfrm>
            <a:off x="8280920" y="631058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20" name="Double Wave 19"/>
          <p:cNvSpPr/>
          <p:nvPr/>
        </p:nvSpPr>
        <p:spPr>
          <a:xfrm>
            <a:off x="4044294" y="640826"/>
            <a:ext cx="2148355" cy="477353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 الثانية  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775392" y="604539"/>
            <a:ext cx="2086727" cy="477354"/>
          </a:xfrm>
          <a:prstGeom prst="doubleWave">
            <a:avLst>
              <a:gd name="adj1" fmla="val 0"/>
              <a:gd name="adj2" fmla="val 582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ضرب المقادير الجبرية</a:t>
            </a:r>
          </a:p>
        </p:txBody>
      </p:sp>
    </p:spTree>
    <p:extLst>
      <p:ext uri="{BB962C8B-B14F-4D97-AF65-F5344CB8AC3E}">
        <p14:creationId xmlns:p14="http://schemas.microsoft.com/office/powerpoint/2010/main" val="337588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834816" y="1657492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أسئلة فردية على اللوح الأبيض </a:t>
            </a:r>
          </a:p>
          <a:p>
            <a:pPr algn="ctr" rtl="1"/>
            <a:r>
              <a:rPr lang="ar-JO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F148A-2B35-686D-B3AE-E6EED31B5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215" y="3012712"/>
            <a:ext cx="4247570" cy="28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9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قوانين الأسس الصحيحة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7639" y="1179556"/>
                <a:ext cx="1659820" cy="24529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JO" sz="60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GE SS Text Bold" pitchFamily="18" charset="-7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ar-JO" sz="60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cs typeface="GE SS Text Bold" pitchFamily="18" charset="-78"/>
                                </a:rPr>
                              </m:ctrlPr>
                            </m:sSupPr>
                            <m:e>
                              <m:r>
                                <a:rPr lang="ar-IQ" sz="60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cs typeface="GE SS Text Bold" pitchFamily="18" charset="-78"/>
                                </a:rPr>
                                <m:t>(</m:t>
                              </m:r>
                              <m:r>
                                <a:rPr lang="ar-IQ" sz="60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cs typeface="GE SS Text Bold" pitchFamily="18" charset="-78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ar-IQ" sz="60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cs typeface="GE SS Text Bold" pitchFamily="18" charset="-78"/>
                                </a:rPr>
                                <m:t>𝟐</m:t>
                              </m:r>
                            </m:sup>
                          </m:sSup>
                          <m:r>
                            <a:rPr lang="ar-IQ" sz="60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GE SS Text Bold" pitchFamily="18" charset="-78"/>
                            </a:rPr>
                            <m:t>)</m:t>
                          </m:r>
                        </m:e>
                        <m:sup>
                          <m:r>
                            <a:rPr lang="ar-IQ" sz="60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GE SS Text Bold" pitchFamily="18" charset="-78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JO" sz="6000" b="1" dirty="0">
                  <a:highlight>
                    <a:srgbClr val="FFFF00"/>
                  </a:highlight>
                  <a:latin typeface="GE SS Text Bold" pitchFamily="18" charset="-78"/>
                  <a:ea typeface="GE SS Text Bold" pitchFamily="18" charset="-78"/>
                  <a:cs typeface="GE SS Text Bold" pitchFamily="18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39" y="1179556"/>
                <a:ext cx="1659820" cy="2452916"/>
              </a:xfrm>
              <a:prstGeom prst="rect">
                <a:avLst/>
              </a:prstGeom>
              <a:blipFill>
                <a:blip r:embed="rId4"/>
                <a:stretch>
                  <a:fillRect r="-1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B64ED-C816-871C-F0E6-1F19BB438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64" r="14947" b="44806"/>
          <a:stretch/>
        </p:blipFill>
        <p:spPr>
          <a:xfrm>
            <a:off x="6644153" y="1620298"/>
            <a:ext cx="4840705" cy="6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11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قوانين الأسس الصحيحة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14" y="1263542"/>
            <a:ext cx="4653970" cy="13395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6" y="1556479"/>
            <a:ext cx="4657504" cy="1956496"/>
          </a:xfrm>
          <a:prstGeom prst="rect">
            <a:avLst/>
          </a:prstGeom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F5F567C8-9980-9A99-F2C0-2BB858CBEF39}"/>
              </a:ext>
            </a:extLst>
          </p:cNvPr>
          <p:cNvSpPr/>
          <p:nvPr/>
        </p:nvSpPr>
        <p:spPr>
          <a:xfrm>
            <a:off x="9759576" y="5163671"/>
            <a:ext cx="1392518" cy="1257448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مهم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85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787004" y="1148133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مهمة</a:t>
            </a:r>
          </a:p>
          <a:p>
            <a:pPr algn="ctr" rtl="1"/>
            <a:r>
              <a:rPr lang="ar-JO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A6D7E-C75F-7B73-E97F-1D197EFDC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1" y="2196792"/>
            <a:ext cx="10609321" cy="37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4605390" y="488874"/>
            <a:ext cx="2148355" cy="460642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69" y="485620"/>
            <a:ext cx="783667" cy="77628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230B8-DAEA-A3CD-8EB4-991999AE4101}"/>
              </a:ext>
            </a:extLst>
          </p:cNvPr>
          <p:cNvSpPr txBox="1"/>
          <p:nvPr/>
        </p:nvSpPr>
        <p:spPr>
          <a:xfrm>
            <a:off x="834816" y="3169539"/>
            <a:ext cx="1072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dirty="0">
                <a:highlight>
                  <a:srgbClr val="FF00FF"/>
                </a:highlight>
              </a:rPr>
              <a:t>أولويات العمليات الحسابية </a:t>
            </a:r>
          </a:p>
          <a:p>
            <a:pPr algn="ctr" rtl="1"/>
            <a:r>
              <a:rPr lang="ar-J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70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أولويات العمليات الحسابية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41794" y="780349"/>
            <a:ext cx="7843177" cy="1111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IQ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ترتيب أولويات العمليات </a:t>
            </a:r>
            <a:r>
              <a:rPr lang="ar-JO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p:pic>
        <p:nvPicPr>
          <p:cNvPr id="1026" name="Picture 2" descr="أولويات العمليات الحسابية في الرياضيات - مقال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0"/>
          <a:stretch/>
        </p:blipFill>
        <p:spPr bwMode="auto">
          <a:xfrm>
            <a:off x="1044360" y="2330245"/>
            <a:ext cx="10616779" cy="33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8904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468140" y="603566"/>
            <a:ext cx="23520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 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السابع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أولويات العمليات الحسابية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3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0627" y="1184710"/>
            <a:ext cx="78431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3200" dirty="0"/>
              <a:t>أجد قيمة كل مما يأتي :</a:t>
            </a:r>
            <a:endParaRPr lang="en-US" sz="3200" dirty="0"/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9154" y="1752567"/>
                <a:ext cx="7101343" cy="13234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IQ" sz="8000" b="0" i="1" dirty="0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ar-IQ" sz="8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IQ" sz="8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8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8000" dirty="0"/>
                  <a:t> + 4</a:t>
                </a:r>
                <a:r>
                  <a:rPr lang="ar-IQ" sz="8000" dirty="0"/>
                  <a:t>× </a:t>
                </a:r>
                <a:r>
                  <a:rPr lang="en-US" sz="8000" dirty="0"/>
                  <a:t> 5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54" y="1752567"/>
                <a:ext cx="7101343" cy="1323439"/>
              </a:xfrm>
              <a:prstGeom prst="rect">
                <a:avLst/>
              </a:prstGeom>
              <a:blipFill>
                <a:blip r:embed="rId4"/>
                <a:stretch>
                  <a:fillRect t="-22018" b="-4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6536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9521</TotalTime>
  <Words>573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Arabic</vt:lpstr>
      <vt:lpstr>AGA Battouta Regular</vt:lpstr>
      <vt:lpstr>GE SS Text Bold</vt:lpstr>
      <vt:lpstr>HelveticaNeueLT Arabic 45 Light</vt:lpstr>
      <vt:lpstr>HelveticaNeueLT Arabic 55 Roman</vt:lpstr>
      <vt:lpstr>Odibee Sans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heba abufarha</cp:lastModifiedBy>
  <cp:revision>315</cp:revision>
  <dcterms:created xsi:type="dcterms:W3CDTF">2019-06-13T08:00:41Z</dcterms:created>
  <dcterms:modified xsi:type="dcterms:W3CDTF">2025-10-29T18:09:33Z</dcterms:modified>
</cp:coreProperties>
</file>