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4" r:id="rId5"/>
    <p:sldId id="420" r:id="rId6"/>
    <p:sldId id="412" r:id="rId7"/>
    <p:sldId id="303" r:id="rId8"/>
    <p:sldId id="419" r:id="rId9"/>
    <p:sldId id="312" r:id="rId10"/>
    <p:sldId id="415" r:id="rId11"/>
    <p:sldId id="416" r:id="rId12"/>
    <p:sldId id="414" r:id="rId13"/>
    <p:sldId id="319" r:id="rId14"/>
    <p:sldId id="413" r:id="rId15"/>
    <p:sldId id="411" r:id="rId16"/>
    <p:sldId id="418" r:id="rId17"/>
    <p:sldId id="306" r:id="rId18"/>
    <p:sldId id="417" r:id="rId19"/>
    <p:sldId id="421" r:id="rId20"/>
    <p:sldId id="325" r:id="rId21"/>
    <p:sldId id="323" r:id="rId22"/>
    <p:sldId id="324" r:id="rId23"/>
    <p:sldId id="322" r:id="rId2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66" autoAdjust="0"/>
    <p:restoredTop sz="94660"/>
  </p:normalViewPr>
  <p:slideViewPr>
    <p:cSldViewPr snapToGrid="0">
      <p:cViewPr varScale="1">
        <p:scale>
          <a:sx n="99" d="100"/>
          <a:sy n="99" d="100"/>
        </p:scale>
        <p:origin x="16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03-11-2025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03-11-2025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03-11-2025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9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03-11-2025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5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03-11-2025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1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03-11-2025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03-11-2025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3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03-11-2025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2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03-11-2025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03-11-2025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03-11-2025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" Target="slide4.xml"/><Relationship Id="rId7" Type="http://schemas.openxmlformats.org/officeDocument/2006/relationships/image" Target="../media/image1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14.xml"/><Relationship Id="rId4" Type="http://schemas.openxmlformats.org/officeDocument/2006/relationships/slide" Target="slide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hyperlink" Target="https://wordwall.net/resource/17485150/reported-speech" TargetMode="External"/><Relationship Id="rId4" Type="http://schemas.openxmlformats.org/officeDocument/2006/relationships/hyperlink" Target="https://en.islcollective.com/english-esl-video-lessons/grammar-practice/general-grammar-practice/reported-speech/boss-baby-trailer-reported-speech/133167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ordwall.net/resource/81361575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0" y="1126535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>
            <a:hlinkClick r:id="rId2" action="ppaction://hlinksldjump"/>
          </p:cNvPr>
          <p:cNvSpPr/>
          <p:nvPr/>
        </p:nvSpPr>
        <p:spPr>
          <a:xfrm>
            <a:off x="98791" y="1195248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  <a:hlinkClick r:id="rId3" action="ppaction://hlinksldjump"/>
              </a:rPr>
              <a:t>OBJECTIVES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8791" y="234834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4" action="ppaction://hlinksldjump"/>
              </a:rPr>
              <a:t>PREASSESSMENT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5143" y="2873383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4" action="ppaction://hlinksldjump"/>
              </a:rPr>
              <a:t>PRESENTATION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1495" y="3915432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FEEDBACK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1495" y="33801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5" action="ppaction://hlinksldjump"/>
              </a:rPr>
              <a:t>FORMATIVE ASSESSMENT</a:t>
            </a:r>
            <a:endParaRPr lang="ar-JO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85143" y="4428068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DIFFERENTIATION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>
            <a:hlinkClick r:id="rId6" action="ppaction://hlinksldjump"/>
          </p:cNvPr>
          <p:cNvSpPr/>
          <p:nvPr/>
        </p:nvSpPr>
        <p:spPr>
          <a:xfrm>
            <a:off x="98791" y="1788372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  <a:hlinkClick r:id="rId6" action="ppaction://hlinksldjump"/>
              </a:rPr>
              <a:t>WARM UP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ounded Rectangle 23"/>
          <p:cNvSpPr/>
          <p:nvPr/>
        </p:nvSpPr>
        <p:spPr>
          <a:xfrm>
            <a:off x="85143" y="4880714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rId4" action="ppaction://hlinksldjump"/>
              </a:rPr>
              <a:t>REAL LIFE APPLICATION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98791" y="5398346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CRITICAL THINKING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31173" y="591367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  <a:hlinkClick r:id="" action="ppaction://noaction"/>
              </a:rPr>
              <a:t>EXIT TICKET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45" name="Picture 2">
            <a:extLst>
              <a:ext uri="{FF2B5EF4-FFF2-40B4-BE49-F238E27FC236}">
                <a16:creationId xmlns:a16="http://schemas.microsoft.com/office/drawing/2014/main" id="{B737CE5B-B25A-494B-BFEF-F96EEBED80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253" y="0"/>
            <a:ext cx="5910202" cy="1857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1C2AA7B-D64D-447F-9275-A7C3DB2D8282}"/>
              </a:ext>
            </a:extLst>
          </p:cNvPr>
          <p:cNvSpPr/>
          <p:nvPr/>
        </p:nvSpPr>
        <p:spPr>
          <a:xfrm>
            <a:off x="3232298" y="1938740"/>
            <a:ext cx="70096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Unit</a:t>
            </a:r>
            <a:r>
              <a:rPr lang="ar-SA" sz="3600" dirty="0">
                <a:cs typeface="+mj-cs"/>
              </a:rPr>
              <a:t>: </a:t>
            </a:r>
            <a:r>
              <a:rPr lang="en-US" sz="3600" dirty="0">
                <a:cs typeface="+mj-cs"/>
              </a:rPr>
              <a:t> One </a:t>
            </a:r>
          </a:p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Lesson: Present perfect </a:t>
            </a:r>
            <a:endParaRPr lang="ar-JO" sz="3600" dirty="0">
              <a:cs typeface="+mj-cs"/>
            </a:endParaRPr>
          </a:p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Subject: English </a:t>
            </a:r>
            <a:endParaRPr lang="ar-SA" sz="3600" dirty="0">
              <a:cs typeface="+mj-cs"/>
            </a:endParaRPr>
          </a:p>
          <a:p>
            <a:pPr>
              <a:lnSpc>
                <a:spcPct val="150000"/>
              </a:lnSpc>
            </a:pPr>
            <a:r>
              <a:rPr lang="en-US" sz="3600" dirty="0">
                <a:cs typeface="+mj-cs"/>
              </a:rPr>
              <a:t>Grade: 11</a:t>
            </a:r>
            <a:endParaRPr lang="ar-JO" sz="3600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33658944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91612" y="1298269"/>
            <a:ext cx="1067939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JO" sz="2000" b="1" dirty="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79" y="1298269"/>
            <a:ext cx="2508237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PRESENTATION</a:t>
            </a:r>
            <a:r>
              <a:rPr lang="en-US" sz="2000" b="1" dirty="0"/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E562DA-A813-4073-B3BB-3BB50598C05D}"/>
              </a:ext>
            </a:extLst>
          </p:cNvPr>
          <p:cNvSpPr/>
          <p:nvPr/>
        </p:nvSpPr>
        <p:spPr>
          <a:xfrm>
            <a:off x="550844" y="2144012"/>
            <a:ext cx="1013487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Subject + have / has + past participle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I’ve eaten breakfast. / He has eaten lunch.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Subject + have / has + not + past participle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haven’t eaten yet. / She hasn’t eaten the chocolate. 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(Question word +) have / has + subject + past participle?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have you eaten today? / Has she eaten lunch?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6443222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40F145A-220D-4DA2-AB44-A6A41C909D7D}"/>
              </a:ext>
            </a:extLst>
          </p:cNvPr>
          <p:cNvSpPr txBox="1"/>
          <p:nvPr/>
        </p:nvSpPr>
        <p:spPr>
          <a:xfrm>
            <a:off x="343877" y="682512"/>
            <a:ext cx="461107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Here are some common </a:t>
            </a:r>
            <a:r>
              <a:rPr lang="en-US" b="1" dirty="0"/>
              <a:t>contractions with the present perfect</a:t>
            </a:r>
            <a:r>
              <a:rPr lang="en-US" dirty="0"/>
              <a:t> tense:</a:t>
            </a:r>
          </a:p>
          <a:p>
            <a:pPr>
              <a:buFont typeface="+mj-lt"/>
              <a:buAutoNum type="arabicPeriod"/>
            </a:pPr>
            <a:r>
              <a:rPr lang="en-US" dirty="0"/>
              <a:t>I have → </a:t>
            </a:r>
            <a:r>
              <a:rPr lang="en-US" b="1" dirty="0"/>
              <a:t>I’ve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I’ve finished my homework.</a:t>
            </a:r>
          </a:p>
          <a:p>
            <a:pPr>
              <a:buFont typeface="+mj-lt"/>
              <a:buAutoNum type="arabicPeriod"/>
            </a:pPr>
            <a:r>
              <a:rPr lang="en-US" dirty="0"/>
              <a:t>You have → </a:t>
            </a:r>
            <a:r>
              <a:rPr lang="en-US" b="1" dirty="0"/>
              <a:t>You’ve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You’ve done a great job.</a:t>
            </a:r>
          </a:p>
          <a:p>
            <a:pPr>
              <a:buFont typeface="+mj-lt"/>
              <a:buAutoNum type="arabicPeriod"/>
            </a:pPr>
            <a:r>
              <a:rPr lang="en-US" dirty="0"/>
              <a:t>He has → </a:t>
            </a:r>
            <a:r>
              <a:rPr lang="en-US" b="1" dirty="0"/>
              <a:t>He’s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He’s just left.</a:t>
            </a:r>
          </a:p>
          <a:p>
            <a:pPr>
              <a:buFont typeface="+mj-lt"/>
              <a:buAutoNum type="arabicPeriod"/>
            </a:pPr>
            <a:r>
              <a:rPr lang="en-US" dirty="0"/>
              <a:t>She has → </a:t>
            </a:r>
            <a:r>
              <a:rPr lang="en-US" b="1" dirty="0"/>
              <a:t>She’s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She’s already eaten.</a:t>
            </a:r>
          </a:p>
          <a:p>
            <a:pPr>
              <a:buFont typeface="+mj-lt"/>
              <a:buAutoNum type="arabicPeriod"/>
            </a:pPr>
            <a:r>
              <a:rPr lang="en-US" dirty="0"/>
              <a:t>It has → </a:t>
            </a:r>
            <a:r>
              <a:rPr lang="en-US" b="1" dirty="0"/>
              <a:t>It’s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It’s stopped raining.</a:t>
            </a:r>
          </a:p>
          <a:p>
            <a:pPr>
              <a:buFont typeface="+mj-lt"/>
              <a:buAutoNum type="arabicPeriod"/>
            </a:pPr>
            <a:r>
              <a:rPr lang="en-US" dirty="0"/>
              <a:t>We have → </a:t>
            </a:r>
            <a:r>
              <a:rPr lang="en-US" b="1" dirty="0"/>
              <a:t>We’ve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We’ve visited that place before.</a:t>
            </a:r>
          </a:p>
          <a:p>
            <a:pPr>
              <a:buFont typeface="+mj-lt"/>
              <a:buAutoNum type="arabicPeriod"/>
            </a:pPr>
            <a:r>
              <a:rPr lang="en-US" dirty="0"/>
              <a:t>They have → </a:t>
            </a:r>
            <a:r>
              <a:rPr lang="en-US" b="1" dirty="0"/>
              <a:t>They’ve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They’ve studied hard for the exam.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112F05-B512-48B6-97CE-0C0F5739A909}"/>
              </a:ext>
            </a:extLst>
          </p:cNvPr>
          <p:cNvSpPr txBox="1"/>
          <p:nvPr/>
        </p:nvSpPr>
        <p:spPr>
          <a:xfrm>
            <a:off x="5853723" y="959510"/>
            <a:ext cx="60960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Here are </a:t>
            </a:r>
            <a:r>
              <a:rPr lang="en-US" b="1" dirty="0"/>
              <a:t>present perfect contractions with “not”</a:t>
            </a:r>
            <a:r>
              <a:rPr lang="en-US" dirty="0"/>
              <a:t>:</a:t>
            </a:r>
          </a:p>
          <a:p>
            <a:pPr>
              <a:buFont typeface="+mj-lt"/>
              <a:buAutoNum type="arabicPeriod"/>
            </a:pPr>
            <a:r>
              <a:rPr lang="en-US" dirty="0"/>
              <a:t>I have not → </a:t>
            </a:r>
            <a:r>
              <a:rPr lang="en-US" b="1" dirty="0"/>
              <a:t>I haven’t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I haven’t seen that movie.</a:t>
            </a:r>
          </a:p>
          <a:p>
            <a:pPr>
              <a:buFont typeface="+mj-lt"/>
              <a:buAutoNum type="arabicPeriod"/>
            </a:pPr>
            <a:r>
              <a:rPr lang="en-US" dirty="0"/>
              <a:t>You have not → </a:t>
            </a:r>
            <a:r>
              <a:rPr lang="en-US" b="1" dirty="0"/>
              <a:t>You haven’t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You haven’t finished your work yet.</a:t>
            </a:r>
          </a:p>
          <a:p>
            <a:pPr>
              <a:buFont typeface="+mj-lt"/>
              <a:buAutoNum type="arabicPeriod"/>
            </a:pPr>
            <a:r>
              <a:rPr lang="en-US" dirty="0"/>
              <a:t>He has not → </a:t>
            </a:r>
            <a:r>
              <a:rPr lang="en-US" b="1" dirty="0"/>
              <a:t>He hasn’t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He hasn’t called me today.</a:t>
            </a:r>
          </a:p>
          <a:p>
            <a:pPr>
              <a:buFont typeface="+mj-lt"/>
              <a:buAutoNum type="arabicPeriod"/>
            </a:pPr>
            <a:r>
              <a:rPr lang="en-US" dirty="0"/>
              <a:t>She has not → </a:t>
            </a:r>
            <a:r>
              <a:rPr lang="en-US" b="1" dirty="0"/>
              <a:t>She hasn’t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She hasn’t arrived yet.</a:t>
            </a:r>
          </a:p>
          <a:p>
            <a:pPr>
              <a:buFont typeface="+mj-lt"/>
              <a:buAutoNum type="arabicPeriod"/>
            </a:pPr>
            <a:r>
              <a:rPr lang="en-US" dirty="0"/>
              <a:t>It has not → </a:t>
            </a:r>
            <a:r>
              <a:rPr lang="en-US" b="1" dirty="0"/>
              <a:t>It hasn’t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It hasn’t rained this week.</a:t>
            </a:r>
          </a:p>
          <a:p>
            <a:pPr>
              <a:buFont typeface="+mj-lt"/>
              <a:buAutoNum type="arabicPeriod"/>
            </a:pPr>
            <a:r>
              <a:rPr lang="en-US" dirty="0"/>
              <a:t>We have not → </a:t>
            </a:r>
            <a:r>
              <a:rPr lang="en-US" b="1" dirty="0"/>
              <a:t>We haven’t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We haven’t decided what to do.</a:t>
            </a:r>
          </a:p>
          <a:p>
            <a:pPr>
              <a:buFont typeface="+mj-lt"/>
              <a:buAutoNum type="arabicPeriod"/>
            </a:pPr>
            <a:r>
              <a:rPr lang="en-US" dirty="0"/>
              <a:t>They have not → </a:t>
            </a:r>
            <a:r>
              <a:rPr lang="en-US" b="1" dirty="0"/>
              <a:t>They haven’t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They haven’t done their homework.</a:t>
            </a:r>
          </a:p>
        </p:txBody>
      </p:sp>
    </p:spTree>
    <p:extLst>
      <p:ext uri="{BB962C8B-B14F-4D97-AF65-F5344CB8AC3E}">
        <p14:creationId xmlns:p14="http://schemas.microsoft.com/office/powerpoint/2010/main" val="14637700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0" y="1126535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/>
          <p:cNvSpPr/>
          <p:nvPr/>
        </p:nvSpPr>
        <p:spPr>
          <a:xfrm>
            <a:off x="98791" y="1195248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OUTCOMES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8791" y="234834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PREASSESSMENT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5143" y="2873383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PRESENTATION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1495" y="3915432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FEEDBACK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71495" y="33801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FORMATIVE ASSESSMENT</a:t>
            </a:r>
            <a:endParaRPr lang="ar-JO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85143" y="4428068"/>
            <a:ext cx="2145162" cy="360040"/>
          </a:xfrm>
          <a:prstGeom prst="roundRect">
            <a:avLst/>
          </a:prstGeom>
          <a:solidFill>
            <a:srgbClr val="C0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DIFFERENTIATION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8791" y="1766317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WARM UP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359" y="4583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ounded Rectangle 23"/>
          <p:cNvSpPr/>
          <p:nvPr/>
        </p:nvSpPr>
        <p:spPr>
          <a:xfrm>
            <a:off x="85143" y="4880714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REAL LIFE APPLICATION</a:t>
            </a:r>
            <a:endParaRPr lang="ar-JO" sz="1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3" name="Rounded Rectangle 42"/>
          <p:cNvSpPr/>
          <p:nvPr/>
        </p:nvSpPr>
        <p:spPr>
          <a:xfrm>
            <a:off x="98791" y="5398346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CRITICAL THINKING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31173" y="591367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EXIT TICKET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" name="AutoShape 2" descr="How To Make Pineapple Juice (With or Without Juicer) - Alphafoodie">
            <a:extLst>
              <a:ext uri="{FF2B5EF4-FFF2-40B4-BE49-F238E27FC236}">
                <a16:creationId xmlns:a16="http://schemas.microsoft.com/office/drawing/2014/main" id="{65E5477E-9648-1DAC-772D-6F59B8FF008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Double Wave 27"/>
          <p:cNvSpPr/>
          <p:nvPr/>
        </p:nvSpPr>
        <p:spPr>
          <a:xfrm>
            <a:off x="7188987" y="603565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UNIT: 4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5" name="Double Wave 44"/>
          <p:cNvSpPr/>
          <p:nvPr/>
        </p:nvSpPr>
        <p:spPr>
          <a:xfrm>
            <a:off x="5286971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GRADE: 10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Double Wave 45"/>
          <p:cNvSpPr/>
          <p:nvPr/>
        </p:nvSpPr>
        <p:spPr>
          <a:xfrm>
            <a:off x="2135318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SUBJECT: Reading  </a:t>
            </a:r>
            <a:endParaRPr lang="ar-JO" sz="14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7" name="Double Wave 46">
            <a:extLst>
              <a:ext uri="{FF2B5EF4-FFF2-40B4-BE49-F238E27FC236}">
                <a16:creationId xmlns:a16="http://schemas.microsoft.com/office/drawing/2014/main" id="{2F9AC521-2D58-F888-8C01-ECAF079DAA57}"/>
              </a:ext>
            </a:extLst>
          </p:cNvPr>
          <p:cNvSpPr/>
          <p:nvPr/>
        </p:nvSpPr>
        <p:spPr>
          <a:xfrm>
            <a:off x="9162545" y="596171"/>
            <a:ext cx="2726771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Lesson: </a:t>
            </a:r>
            <a:r>
              <a:rPr lang="en-US" sz="1600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1</a:t>
            </a:r>
            <a:endParaRPr lang="ar-JO" sz="1600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8" name="Footer Placeholder 6">
            <a:extLst>
              <a:ext uri="{FF2B5EF4-FFF2-40B4-BE49-F238E27FC236}">
                <a16:creationId xmlns:a16="http://schemas.microsoft.com/office/drawing/2014/main" id="{4197D2A9-2877-C3AD-DBEF-96AB624CA8DF}"/>
              </a:ext>
            </a:extLst>
          </p:cNvPr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ISLAMIC  EDUCATIONAL COLLEGE				DATE: </a:t>
            </a:r>
            <a:r>
              <a:rPr lang="en-US" sz="2400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/ 5/ 2025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6C0627-6399-F122-3B81-8ED05DFEEE2D}"/>
              </a:ext>
            </a:extLst>
          </p:cNvPr>
          <p:cNvSpPr txBox="1"/>
          <p:nvPr/>
        </p:nvSpPr>
        <p:spPr>
          <a:xfrm>
            <a:off x="2563222" y="1186978"/>
            <a:ext cx="321518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Differentiation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78DBB4E-1391-41F3-8F76-1CBCF5112563}"/>
              </a:ext>
            </a:extLst>
          </p:cNvPr>
          <p:cNvSpPr/>
          <p:nvPr/>
        </p:nvSpPr>
        <p:spPr>
          <a:xfrm>
            <a:off x="2519583" y="1931312"/>
            <a:ext cx="3947115" cy="626694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/>
              <a:t>Students 1+2 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EF90DC3-7BBF-4ED5-890B-458273939561}"/>
              </a:ext>
            </a:extLst>
          </p:cNvPr>
          <p:cNvSpPr/>
          <p:nvPr/>
        </p:nvSpPr>
        <p:spPr>
          <a:xfrm>
            <a:off x="7188987" y="1931313"/>
            <a:ext cx="3947115" cy="626694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/>
              <a:t>Students 3+4 </a:t>
            </a:r>
          </a:p>
        </p:txBody>
      </p:sp>
      <p:sp>
        <p:nvSpPr>
          <p:cNvPr id="39" name="Rectangle 38">
            <a:hlinkClick r:id="rId4"/>
            <a:extLst>
              <a:ext uri="{FF2B5EF4-FFF2-40B4-BE49-F238E27FC236}">
                <a16:creationId xmlns:a16="http://schemas.microsoft.com/office/drawing/2014/main" id="{5CF27D4B-4B38-4AE8-9497-D8CEA7EDBEEF}"/>
              </a:ext>
            </a:extLst>
          </p:cNvPr>
          <p:cNvSpPr/>
          <p:nvPr/>
        </p:nvSpPr>
        <p:spPr>
          <a:xfrm>
            <a:off x="2563222" y="2711866"/>
            <a:ext cx="3258819" cy="21688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i="0" dirty="0">
                <a:solidFill>
                  <a:schemeClr val="tx1"/>
                </a:solidFill>
                <a:effectLst/>
                <a:latin typeface="Inter"/>
              </a:rPr>
              <a:t>Do  </a:t>
            </a:r>
            <a:r>
              <a:rPr lang="en-US" sz="2000" b="1" dirty="0">
                <a:solidFill>
                  <a:schemeClr val="tx1"/>
                </a:solidFill>
                <a:latin typeface="Inter"/>
              </a:rPr>
              <a:t>The task fill in the spaces , use the present perfect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49" name="Rectangle 48">
            <a:hlinkClick r:id="rId5"/>
            <a:extLst>
              <a:ext uri="{FF2B5EF4-FFF2-40B4-BE49-F238E27FC236}">
                <a16:creationId xmlns:a16="http://schemas.microsoft.com/office/drawing/2014/main" id="{D369066C-60C6-477D-B56A-9DEDAF0DA74A}"/>
              </a:ext>
            </a:extLst>
          </p:cNvPr>
          <p:cNvSpPr/>
          <p:nvPr/>
        </p:nvSpPr>
        <p:spPr>
          <a:xfrm>
            <a:off x="7730470" y="2708385"/>
            <a:ext cx="3405632" cy="1924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i="0" dirty="0">
                <a:solidFill>
                  <a:schemeClr val="tx1"/>
                </a:solidFill>
                <a:effectLst/>
                <a:latin typeface="Inter"/>
              </a:rPr>
              <a:t>Do  </a:t>
            </a:r>
            <a:r>
              <a:rPr lang="en-US" sz="2000" b="1" dirty="0">
                <a:solidFill>
                  <a:schemeClr val="tx1"/>
                </a:solidFill>
                <a:latin typeface="Inter"/>
              </a:rPr>
              <a:t>The task fill in the spaces, match  the sentences with the uses</a:t>
            </a:r>
            <a:endParaRPr lang="en-US" sz="2000" b="1" dirty="0">
              <a:solidFill>
                <a:schemeClr val="tx1"/>
              </a:solidFill>
            </a:endParaRP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" name="AutoShape 2" descr="Click Here Images – Browse 43,393 Stock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6" name="Picture 2" descr="Rally Coach -- Kagan Strategy ...">
            <a:extLst>
              <a:ext uri="{FF2B5EF4-FFF2-40B4-BE49-F238E27FC236}">
                <a16:creationId xmlns:a16="http://schemas.microsoft.com/office/drawing/2014/main" id="{ECB9A88B-D91D-4D73-AF8F-5ABF20F5CD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431" y="4428068"/>
            <a:ext cx="2381250" cy="1924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4884806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5062464-5DE1-410F-8FEB-878AC51B8B85}"/>
              </a:ext>
            </a:extLst>
          </p:cNvPr>
          <p:cNvSpPr txBox="1"/>
          <p:nvPr/>
        </p:nvSpPr>
        <p:spPr>
          <a:xfrm>
            <a:off x="3047353" y="751344"/>
            <a:ext cx="7750517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/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the verbs in parentheses in the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Present Perfect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Then match with correct use.</a:t>
            </a:r>
          </a:p>
          <a:p>
            <a:pPr marL="342900" marR="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_____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haven’t seen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_____ (not see) him since last Monday. 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</a:p>
          <a:p>
            <a:pPr marL="342900" marR="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She 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has written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(write) three research papers this semester. 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</a:p>
          <a:p>
            <a:pPr marL="342900" marR="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 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have lived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(live) in this neighborhood since 2008. 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</a:p>
          <a:p>
            <a:pPr marL="342900" marR="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They 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have completed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(complete) several environmental projects already. 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______</a:t>
            </a:r>
          </a:p>
          <a:p>
            <a:pPr marL="342900" marR="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 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hasn’t got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(not get) a response  from the company yet. 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</a:p>
          <a:p>
            <a:pPr marL="342900" marR="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students </a:t>
            </a:r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have studied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(study) the same topic for two months. 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</a:p>
          <a:p>
            <a:pPr marL="342900" marR="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have read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(read) many books by this author.  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</a:p>
          <a:p>
            <a:pPr marL="342900" marR="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Have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you 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worked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there? (work)  </a:t>
            </a:r>
            <a:r>
              <a:rPr lang="en-US" sz="18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</a:p>
          <a:p>
            <a:pPr marL="457200" marR="0"/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Repetition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Recent past events                                                                                                                                                3. Unfinished time periods       4. Duration of something                                                                                                                                         5. Achievements/Life experience (unspecified time)                                                                                           6. unfinished actions or things expected to happen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8740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05:00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2944172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FORMATIVE ASSESSMENT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BCD289-F3F3-4B43-B29F-EE18E9AFCEFE}"/>
              </a:ext>
            </a:extLst>
          </p:cNvPr>
          <p:cNvSpPr/>
          <p:nvPr/>
        </p:nvSpPr>
        <p:spPr>
          <a:xfrm>
            <a:off x="489900" y="2056777"/>
            <a:ext cx="10195821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Write the correct form of  the verbs in brackets:</a:t>
            </a:r>
          </a:p>
          <a:p>
            <a:endParaRPr lang="en-US" sz="2400" dirty="0"/>
          </a:p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committee members ……………….. out since seven o’clock.   (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2.I ………………..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 see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 my friend since the last meeting.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3.Hani ……………….. three letters so far.  (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4.We ……………….. our uncle for a long time.  (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.Scientists ……………….. treatment for Covid-19 yet . (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discover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6.They ……………….. the law – they should be punished. (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break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7.I ……………….. already…………….. a book about the history of law–making.  (</a:t>
            </a:r>
            <a:r>
              <a:rPr lang="en-US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summarise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8.They ………………..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each other since they were at school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2994FC-291D-4BEA-871A-53A2E269D3E7}"/>
              </a:ext>
            </a:extLst>
          </p:cNvPr>
          <p:cNvSpPr txBox="1"/>
          <p:nvPr/>
        </p:nvSpPr>
        <p:spPr>
          <a:xfrm>
            <a:off x="8690707" y="2328985"/>
            <a:ext cx="209534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have been</a:t>
            </a:r>
          </a:p>
          <a:p>
            <a:r>
              <a:rPr lang="en-US" dirty="0"/>
              <a:t>haven’t seen</a:t>
            </a:r>
          </a:p>
          <a:p>
            <a:r>
              <a:rPr lang="en-US" dirty="0"/>
              <a:t>has written</a:t>
            </a:r>
          </a:p>
          <a:p>
            <a:r>
              <a:rPr lang="en-US" dirty="0"/>
              <a:t>haven’t seen</a:t>
            </a:r>
          </a:p>
          <a:p>
            <a:r>
              <a:rPr lang="en-US" dirty="0"/>
              <a:t>haven't discovered</a:t>
            </a:r>
          </a:p>
          <a:p>
            <a:r>
              <a:rPr lang="en-US" dirty="0"/>
              <a:t>have broken</a:t>
            </a:r>
          </a:p>
          <a:p>
            <a:r>
              <a:rPr lang="en-US" dirty="0"/>
              <a:t>have/summarized</a:t>
            </a:r>
          </a:p>
          <a:p>
            <a:r>
              <a:rPr lang="en-US" dirty="0"/>
              <a:t>haven’t phoned</a:t>
            </a: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744724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2A9621-0369-4A62-8B7D-33FC1D015A9F}"/>
              </a:ext>
            </a:extLst>
          </p:cNvPr>
          <p:cNvSpPr txBox="1"/>
          <p:nvPr/>
        </p:nvSpPr>
        <p:spPr>
          <a:xfrm>
            <a:off x="1227015" y="1674674"/>
            <a:ext cx="812018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What is the difference between “since” and “for” in the Present Perfect tense? Give an example of each.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705690-DA1F-4691-B77C-76683EEE423C}"/>
              </a:ext>
            </a:extLst>
          </p:cNvPr>
          <p:cNvSpPr txBox="1"/>
          <p:nvPr/>
        </p:nvSpPr>
        <p:spPr>
          <a:xfrm>
            <a:off x="1305126" y="639072"/>
            <a:ext cx="2944172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Critical thinking </a:t>
            </a:r>
          </a:p>
        </p:txBody>
      </p:sp>
    </p:spTree>
    <p:extLst>
      <p:ext uri="{BB962C8B-B14F-4D97-AF65-F5344CB8AC3E}">
        <p14:creationId xmlns:p14="http://schemas.microsoft.com/office/powerpoint/2010/main" val="2382390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or vs. Since | Woodward English">
            <a:extLst>
              <a:ext uri="{FF2B5EF4-FFF2-40B4-BE49-F238E27FC236}">
                <a16:creationId xmlns:a16="http://schemas.microsoft.com/office/drawing/2014/main" id="{8B8BAC5E-F73B-4589-AC88-0D37C49853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1666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05:00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2944172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differentiation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FBCD289-F3F3-4B43-B29F-EE18E9AFCEFE}"/>
              </a:ext>
            </a:extLst>
          </p:cNvPr>
          <p:cNvSpPr/>
          <p:nvPr/>
        </p:nvSpPr>
        <p:spPr>
          <a:xfrm>
            <a:off x="489900" y="2056777"/>
            <a:ext cx="10195821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Instructions:</a:t>
            </a:r>
          </a:p>
          <a:p>
            <a:r>
              <a:rPr lang="en-US" sz="2400" dirty="0"/>
              <a:t>Students are grouped into four levels based on their understanding of the Present Perfect Tense. Each group receives a tailored question.</a:t>
            </a:r>
          </a:p>
          <a:p>
            <a:endParaRPr lang="en-US" sz="2400" dirty="0"/>
          </a:p>
          <a:p>
            <a:r>
              <a:rPr lang="en-US" sz="2400" dirty="0"/>
              <a:t>🟢 Group 1 – Beginners:</a:t>
            </a:r>
          </a:p>
          <a:p>
            <a:r>
              <a:rPr lang="en-US" sz="2400" dirty="0"/>
              <a:t>Choose the correct verb form:</a:t>
            </a:r>
          </a:p>
          <a:p>
            <a:r>
              <a:rPr lang="en-US" sz="2400" dirty="0"/>
              <a:t>1. She ___ (has/have) gone to the store.</a:t>
            </a:r>
          </a:p>
          <a:p>
            <a:r>
              <a:rPr lang="en-US" sz="2400" dirty="0"/>
              <a:t>2. We ___ (has/have) finished our work.</a:t>
            </a:r>
          </a:p>
          <a:p>
            <a:endParaRPr lang="en-US" sz="2400" dirty="0"/>
          </a:p>
          <a:p>
            <a:r>
              <a:rPr lang="en-US" sz="2400" dirty="0"/>
              <a:t>🔵 Group 2 – Developing:</a:t>
            </a:r>
          </a:p>
          <a:p>
            <a:r>
              <a:rPr lang="en-US" sz="2400" dirty="0"/>
              <a:t>Correct the mistakes:</a:t>
            </a:r>
          </a:p>
          <a:p>
            <a:r>
              <a:rPr lang="en-US" sz="2400" dirty="0"/>
              <a:t>1. He have ate lunch.</a:t>
            </a:r>
          </a:p>
          <a:p>
            <a:r>
              <a:rPr lang="en-US" sz="2400" dirty="0"/>
              <a:t>2. They has went to the park.</a:t>
            </a:r>
          </a:p>
          <a:p>
            <a:endParaRPr lang="en-US" sz="2400" dirty="0"/>
          </a:p>
          <a:p>
            <a:r>
              <a:rPr lang="en-US" sz="2400" dirty="0"/>
              <a:t>🟠 Group 3 – Proficient:</a:t>
            </a:r>
          </a:p>
          <a:p>
            <a:r>
              <a:rPr lang="en-US" sz="2400" dirty="0"/>
              <a:t>Write two affirmative and two negative sentences using the present perfect tense.</a:t>
            </a:r>
          </a:p>
          <a:p>
            <a:r>
              <a:rPr lang="en-US" sz="2400" dirty="0"/>
              <a:t>Use different subjects (I, she, we, etc.).</a:t>
            </a:r>
          </a:p>
          <a:p>
            <a:endParaRPr lang="en-US" sz="2400" dirty="0"/>
          </a:p>
          <a:p>
            <a:r>
              <a:rPr lang="en-US" sz="2400" dirty="0"/>
              <a:t>🔴 Group 4 – Advanced:</a:t>
            </a:r>
          </a:p>
          <a:p>
            <a:r>
              <a:rPr lang="en-US" sz="2400" dirty="0"/>
              <a:t>Explain the difference in usage between:</a:t>
            </a:r>
          </a:p>
          <a:p>
            <a:r>
              <a:rPr lang="en-US" sz="2400" dirty="0"/>
              <a:t>- “I have seen that movie.”</a:t>
            </a:r>
          </a:p>
          <a:p>
            <a:r>
              <a:rPr lang="en-US" sz="2400" dirty="0"/>
              <a:t>- “I saw that movie.”</a:t>
            </a:r>
          </a:p>
          <a:p>
            <a:r>
              <a:rPr lang="en-US" sz="2400" dirty="0"/>
              <a:t>Why is the first sentence in the present perfect tense?</a:t>
            </a:r>
          </a:p>
        </p:txBody>
      </p:sp>
    </p:spTree>
    <p:extLst>
      <p:ext uri="{BB962C8B-B14F-4D97-AF65-F5344CB8AC3E}">
        <p14:creationId xmlns:p14="http://schemas.microsoft.com/office/powerpoint/2010/main" val="1103449323"/>
      </p:ext>
    </p:extLst>
  </p:cSld>
  <p:clrMapOvr>
    <a:masterClrMapping/>
  </p:clrMapOvr>
  <p:transition spd="slow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05:00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303380"/>
            <a:ext cx="2944172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Real life connection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680067-36A6-4742-B634-FC1E21BBAB82}"/>
              </a:ext>
            </a:extLst>
          </p:cNvPr>
          <p:cNvSpPr/>
          <p:nvPr/>
        </p:nvSpPr>
        <p:spPr>
          <a:xfrm>
            <a:off x="673767" y="2690336"/>
            <a:ext cx="100119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Imagine you’re applying for a job and the interviewer asks about your experiences. Why would you use the present perfect tense to describe what you’ve done? How does it help you highlight your qualifications?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357939"/>
      </p:ext>
    </p:extLst>
  </p:cSld>
  <p:clrMapOvr>
    <a:masterClrMapping/>
  </p:clrMapOvr>
  <p:transition spd="slow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05:00 minutes</a:t>
              </a:r>
            </a:p>
          </p:txBody>
        </p:sp>
      </p:grp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2944172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Exit Ticket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84575" y="2254102"/>
            <a:ext cx="876978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Write three sentences using the following keywords: </a:t>
            </a:r>
          </a:p>
          <a:p>
            <a:endParaRPr lang="en-US" dirty="0"/>
          </a:p>
          <a:p>
            <a:r>
              <a:rPr lang="en-US" dirty="0"/>
              <a:t>Just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Already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Since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For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Yet</a:t>
            </a:r>
          </a:p>
        </p:txBody>
      </p:sp>
    </p:spTree>
    <p:extLst>
      <p:ext uri="{BB962C8B-B14F-4D97-AF65-F5344CB8AC3E}">
        <p14:creationId xmlns:p14="http://schemas.microsoft.com/office/powerpoint/2010/main" val="573046153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B6270CC-061C-447A-B9FD-ACC1E3245E3D}"/>
              </a:ext>
            </a:extLst>
          </p:cNvPr>
          <p:cNvSpPr txBox="1"/>
          <p:nvPr/>
        </p:nvSpPr>
        <p:spPr>
          <a:xfrm>
            <a:off x="1356102" y="1030637"/>
            <a:ext cx="6284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Open your booklets to page 9</a:t>
            </a:r>
          </a:p>
        </p:txBody>
      </p:sp>
    </p:spTree>
    <p:extLst>
      <p:ext uri="{BB962C8B-B14F-4D97-AF65-F5344CB8AC3E}">
        <p14:creationId xmlns:p14="http://schemas.microsoft.com/office/powerpoint/2010/main" val="23580733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8880" y="1588853"/>
            <a:ext cx="10100964" cy="73558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>
              <a:lnSpc>
                <a:spcPct val="250000"/>
              </a:lnSpc>
            </a:pPr>
            <a:r>
              <a:rPr lang="en-US" sz="2400" dirty="0"/>
              <a:t>We _________ tomorrow to Syria</a:t>
            </a:r>
          </a:p>
          <a:p>
            <a:pPr marL="514350" indent="-514350" algn="l">
              <a:buAutoNum type="arabicPeriod"/>
            </a:pPr>
            <a:r>
              <a:rPr lang="en-US" sz="2400" b="1" dirty="0">
                <a:cs typeface="GE SS Text Bold" pitchFamily="18" charset="-78"/>
              </a:rPr>
              <a:t>have travelled         2.  travel       3. are travelling</a:t>
            </a:r>
          </a:p>
          <a:p>
            <a:pPr algn="l"/>
            <a:endParaRPr lang="en-US" sz="2400" b="1" dirty="0">
              <a:cs typeface="GE SS Text Bold" pitchFamily="18" charset="-78"/>
            </a:endParaRPr>
          </a:p>
          <a:p>
            <a:pPr algn="l"/>
            <a:r>
              <a:rPr lang="en-US" sz="2400" dirty="0">
                <a:cs typeface="GE SS Text Bold" pitchFamily="18" charset="-78"/>
              </a:rPr>
              <a:t>How many times ______ you ______ your grandparents this week?</a:t>
            </a:r>
          </a:p>
          <a:p>
            <a:pPr marL="514350" indent="-514350" algn="l">
              <a:buAutoNum type="arabicPeriod"/>
            </a:pPr>
            <a:r>
              <a:rPr lang="en-US" sz="2400" b="1" dirty="0">
                <a:cs typeface="GE SS Text Bold" pitchFamily="18" charset="-78"/>
              </a:rPr>
              <a:t>Do /visit          2. have/visited         3. are/visiting</a:t>
            </a:r>
          </a:p>
          <a:p>
            <a:pPr marL="514350" indent="-514350" algn="l">
              <a:buAutoNum type="arabicPeriod"/>
            </a:pPr>
            <a:endParaRPr lang="en-US" sz="2400" b="1" dirty="0">
              <a:cs typeface="GE SS Text Bold" pitchFamily="18" charset="-78"/>
            </a:endParaRPr>
          </a:p>
          <a:p>
            <a:pPr marL="514350" indent="-514350" algn="l">
              <a:buAutoNum type="arabicPeriod"/>
            </a:pPr>
            <a:r>
              <a:rPr lang="en-US" sz="2400" b="1" dirty="0">
                <a:cs typeface="GE SS Text Bold" pitchFamily="18" charset="-78"/>
              </a:rPr>
              <a:t>The sun ________ around the earth.</a:t>
            </a:r>
          </a:p>
          <a:p>
            <a:pPr algn="l"/>
            <a:r>
              <a:rPr lang="en-US" sz="2400" b="1" dirty="0">
                <a:cs typeface="GE SS Text Bold" pitchFamily="18" charset="-78"/>
              </a:rPr>
              <a:t>1.goes          2. doesn’t go         3. doesn’t goes</a:t>
            </a:r>
          </a:p>
          <a:p>
            <a:pPr algn="l"/>
            <a:endParaRPr lang="en-US" sz="2400" b="1" dirty="0">
              <a:cs typeface="GE SS Text Bold" pitchFamily="18" charset="-78"/>
            </a:endParaRPr>
          </a:p>
          <a:p>
            <a:pPr algn="l"/>
            <a:r>
              <a:rPr lang="en-US" sz="2400" b="1" dirty="0">
                <a:cs typeface="GE SS Text Bold" pitchFamily="18" charset="-78"/>
              </a:rPr>
              <a:t>3. ______ the bus ________(arrive) at 4?</a:t>
            </a:r>
          </a:p>
          <a:p>
            <a:pPr marL="457200" indent="-457200" algn="l">
              <a:buAutoNum type="arabicPeriod"/>
            </a:pPr>
            <a:endParaRPr lang="en-US" sz="2400" b="1" dirty="0">
              <a:cs typeface="GE SS Text Bold" pitchFamily="18" charset="-78"/>
            </a:endParaRPr>
          </a:p>
          <a:p>
            <a:pPr algn="l"/>
            <a:endParaRPr lang="en-US" sz="2400" b="1" dirty="0">
              <a:cs typeface="GE SS Text Bold" pitchFamily="18" charset="-78"/>
            </a:endParaRPr>
          </a:p>
          <a:p>
            <a:pPr marL="457200" indent="-457200" algn="l">
              <a:buAutoNum type="arabicPeriod"/>
            </a:pPr>
            <a:endParaRPr lang="en-US" sz="2400" b="1" dirty="0">
              <a:cs typeface="GE SS Text Bold" pitchFamily="18" charset="-78"/>
            </a:endParaRPr>
          </a:p>
          <a:p>
            <a:pPr algn="l"/>
            <a:endParaRPr lang="en-US" sz="2400" b="1" dirty="0">
              <a:cs typeface="GE SS Text Bold" pitchFamily="18" charset="-78"/>
            </a:endParaRPr>
          </a:p>
          <a:p>
            <a:pPr marL="514350" indent="-514350" algn="l">
              <a:buAutoNum type="arabicPeriod"/>
            </a:pPr>
            <a:endParaRPr lang="en-US" sz="2400" b="1" dirty="0">
              <a:cs typeface="GE SS Text Bold" pitchFamily="18" charset="-78"/>
            </a:endParaRPr>
          </a:p>
          <a:p>
            <a:pPr algn="l"/>
            <a:endParaRPr lang="en-US" sz="2800" b="1" dirty="0">
              <a:cs typeface="GE SS Text Bold" pitchFamily="18" charset="-78"/>
            </a:endParaRPr>
          </a:p>
          <a:p>
            <a:pPr algn="l"/>
            <a:r>
              <a:rPr lang="en-US" sz="2800" b="1" dirty="0">
                <a:cs typeface="GE SS Text Bold" pitchFamily="18" charset="-78"/>
              </a:rPr>
              <a:t> </a:t>
            </a:r>
          </a:p>
          <a:p>
            <a:pPr algn="r"/>
            <a:endParaRPr lang="ar-JO" sz="2000" b="1" dirty="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2465706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Pre-assessment</a:t>
            </a:r>
          </a:p>
        </p:txBody>
      </p:sp>
      <p:pic>
        <p:nvPicPr>
          <p:cNvPr id="4100" name="Picture 4" descr="Taidacent Encode UPD6122 20 Keys Mini ...">
            <a:extLst>
              <a:ext uri="{FF2B5EF4-FFF2-40B4-BE49-F238E27FC236}">
                <a16:creationId xmlns:a16="http://schemas.microsoft.com/office/drawing/2014/main" id="{3EDB2847-52DF-4BD1-9ED6-6C6D126773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8244" y="5325133"/>
            <a:ext cx="1487477" cy="1487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0778282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E3D65D9-4A69-4CE0-9920-88AC52842E57}"/>
              </a:ext>
            </a:extLst>
          </p:cNvPr>
          <p:cNvSpPr txBox="1"/>
          <p:nvPr/>
        </p:nvSpPr>
        <p:spPr>
          <a:xfrm>
            <a:off x="3048000" y="3244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https://wordwall.net/resource/81361575</a:t>
            </a: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7A52066-FFE4-4F29-B919-15A7F96AE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5235" y="1768475"/>
            <a:ext cx="3524250" cy="3524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8124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8880" y="1298269"/>
            <a:ext cx="8733163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>
              <a:lnSpc>
                <a:spcPct val="250000"/>
              </a:lnSpc>
            </a:pPr>
            <a:endParaRPr lang="en-US" sz="2800" b="1" dirty="0">
              <a:cs typeface="GE SS Text Bold" pitchFamily="18" charset="-78"/>
            </a:endParaRPr>
          </a:p>
          <a:p>
            <a:pPr algn="r"/>
            <a:endParaRPr lang="ar-JO" sz="2000" b="1" dirty="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80" y="1298269"/>
            <a:ext cx="131739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Objectives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0484" y="2105247"/>
            <a:ext cx="916526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By the end of this lesson, students should be able to: </a:t>
            </a:r>
          </a:p>
          <a:p>
            <a:endParaRPr lang="en-US" sz="2800" dirty="0"/>
          </a:p>
          <a:p>
            <a:r>
              <a:rPr lang="en-US" sz="2800" dirty="0"/>
              <a:t>1- Identify the use of the present perfect. </a:t>
            </a:r>
          </a:p>
          <a:p>
            <a:endParaRPr lang="en-US" sz="2800" dirty="0"/>
          </a:p>
          <a:p>
            <a:r>
              <a:rPr lang="en-US" sz="2800" dirty="0"/>
              <a:t>2- Identify the form and the keywords of using present perfect. </a:t>
            </a:r>
          </a:p>
        </p:txBody>
      </p:sp>
    </p:spTree>
    <p:extLst>
      <p:ext uri="{BB962C8B-B14F-4D97-AF65-F5344CB8AC3E}">
        <p14:creationId xmlns:p14="http://schemas.microsoft.com/office/powerpoint/2010/main" val="264752776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73F7362-451D-4F44-B86C-7695684E9923}"/>
              </a:ext>
            </a:extLst>
          </p:cNvPr>
          <p:cNvSpPr txBox="1"/>
          <p:nvPr/>
        </p:nvSpPr>
        <p:spPr>
          <a:xfrm>
            <a:off x="1133314" y="1231525"/>
            <a:ext cx="797194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400" dirty="0"/>
              <a:t>What is something new you </a:t>
            </a:r>
            <a:r>
              <a:rPr lang="en-US" sz="4400" b="1" dirty="0"/>
              <a:t>have tried</a:t>
            </a:r>
            <a:r>
              <a:rPr lang="en-US" sz="4400" dirty="0"/>
              <a:t> recently?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/>
              <a:t>What is something you </a:t>
            </a:r>
            <a:r>
              <a:rPr lang="en-US" sz="4400" b="1" dirty="0"/>
              <a:t>have achieved</a:t>
            </a:r>
            <a:r>
              <a:rPr lang="en-US" sz="4400" dirty="0"/>
              <a:t> so far?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/>
              <a:t>Have you </a:t>
            </a:r>
            <a:r>
              <a:rPr lang="en-US" sz="4400" b="1" dirty="0"/>
              <a:t>visited</a:t>
            </a:r>
            <a:r>
              <a:rPr lang="en-US" sz="4400" dirty="0"/>
              <a:t> any new places this year?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E14A0F-8568-4E81-A0C6-903B93BBDBA9}"/>
              </a:ext>
            </a:extLst>
          </p:cNvPr>
          <p:cNvSpPr txBox="1"/>
          <p:nvPr/>
        </p:nvSpPr>
        <p:spPr>
          <a:xfrm>
            <a:off x="1133314" y="329625"/>
            <a:ext cx="131739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/>
              <a:t>Warm up </a:t>
            </a:r>
          </a:p>
        </p:txBody>
      </p:sp>
      <p:pic>
        <p:nvPicPr>
          <p:cNvPr id="5122" name="Picture 2" descr="Kagan Structure: RallyRobin – Fountain ...">
            <a:extLst>
              <a:ext uri="{FF2B5EF4-FFF2-40B4-BE49-F238E27FC236}">
                <a16:creationId xmlns:a16="http://schemas.microsoft.com/office/drawing/2014/main" id="{75B22970-B083-4A66-AC63-9BCC065179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71799" y="2826771"/>
            <a:ext cx="3158203" cy="2799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8430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Double Wave 32"/>
          <p:cNvSpPr/>
          <p:nvPr/>
        </p:nvSpPr>
        <p:spPr>
          <a:xfrm>
            <a:off x="8762567" y="686425"/>
            <a:ext cx="2265820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LESSON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ISLAMIC  EDUCATIONAL COLLEGE         	DATE: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6403105" y="678100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UNIT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07939" y="673927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GRADE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380946" y="68642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SUBJECT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89572" y="1254047"/>
            <a:ext cx="10296149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09" y="1230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11028386" y="4233"/>
            <a:ext cx="1209040" cy="454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10889782" y="1152316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91612" y="1298269"/>
            <a:ext cx="1067939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endParaRPr lang="ar-JO" sz="2000" b="1" dirty="0"/>
          </a:p>
        </p:txBody>
      </p:sp>
      <p:pic>
        <p:nvPicPr>
          <p:cNvPr id="2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781" y="6129076"/>
            <a:ext cx="1216731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" name="Action Button: Go Home 44">
            <a:hlinkClick r:id="" action="ppaction://hlinkshowjump?jump=firstslide" highlightClick="1"/>
            <a:extLst>
              <a:ext uri="{FF2B5EF4-FFF2-40B4-BE49-F238E27FC236}">
                <a16:creationId xmlns:a16="http://schemas.microsoft.com/office/drawing/2014/main" id="{FA377B85-2F22-45D6-B306-BACAFE1AB7D8}"/>
              </a:ext>
            </a:extLst>
          </p:cNvPr>
          <p:cNvSpPr/>
          <p:nvPr/>
        </p:nvSpPr>
        <p:spPr>
          <a:xfrm>
            <a:off x="11148277" y="3652760"/>
            <a:ext cx="744279" cy="59368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C8AF74-B50A-4805-A8E4-A41139DDDC04}"/>
              </a:ext>
            </a:extLst>
          </p:cNvPr>
          <p:cNvSpPr txBox="1"/>
          <p:nvPr/>
        </p:nvSpPr>
        <p:spPr>
          <a:xfrm>
            <a:off x="468879" y="1298269"/>
            <a:ext cx="2508237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PRESENTATION</a:t>
            </a:r>
            <a:r>
              <a:rPr lang="en-US" sz="2000" b="1" dirty="0"/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30A6268-BF84-4165-9A16-4496D03A51D6}"/>
              </a:ext>
            </a:extLst>
          </p:cNvPr>
          <p:cNvSpPr/>
          <p:nvPr/>
        </p:nvSpPr>
        <p:spPr>
          <a:xfrm>
            <a:off x="738129" y="2368946"/>
            <a:ext cx="9617725" cy="2394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use the Present Perfect for:</a:t>
            </a:r>
          </a:p>
          <a:p>
            <a:pPr rtl="1"/>
            <a:r>
              <a:rPr lang="en-US" dirty="0"/>
              <a:t>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actions and states which began in the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past and continue until now</a:t>
            </a:r>
          </a:p>
          <a:p>
            <a:pPr rtl="1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finished actions in the past when we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don’t say exactly when they happened</a:t>
            </a:r>
          </a:p>
          <a:p>
            <a:pPr rtl="1"/>
            <a:r>
              <a:rPr lang="en-US" dirty="0"/>
              <a:t> </a:t>
            </a:r>
          </a:p>
          <a:p>
            <a:pPr rtl="1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Expressions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 since, for,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in_recent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years, recently, since,  already ,almost , so far , up to now,  until now,  just , never , finally  ,  recently,  lately ,  yet, since then </a:t>
            </a:r>
          </a:p>
        </p:txBody>
      </p:sp>
    </p:spTree>
    <p:extLst>
      <p:ext uri="{BB962C8B-B14F-4D97-AF65-F5344CB8AC3E}">
        <p14:creationId xmlns:p14="http://schemas.microsoft.com/office/powerpoint/2010/main" val="134144198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95715D-9082-4F7D-A970-DE36D809C90B}"/>
              </a:ext>
            </a:extLst>
          </p:cNvPr>
          <p:cNvSpPr txBox="1"/>
          <p:nvPr/>
        </p:nvSpPr>
        <p:spPr>
          <a:xfrm>
            <a:off x="4329722" y="757052"/>
            <a:ext cx="740117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They’ve just arrived at school.</a:t>
            </a:r>
          </a:p>
          <a:p>
            <a:r>
              <a:rPr lang="en-US" sz="3600" dirty="0"/>
              <a:t>We’ve gone over this lesson several times.</a:t>
            </a:r>
          </a:p>
          <a:p>
            <a:r>
              <a:rPr lang="en-US" sz="3600" dirty="0"/>
              <a:t>He’s studied English </a:t>
            </a:r>
            <a:r>
              <a:rPr lang="en-US" sz="3600" b="1" dirty="0"/>
              <a:t>since he was ten</a:t>
            </a:r>
            <a:r>
              <a:rPr lang="en-US" sz="3600" dirty="0"/>
              <a:t>.</a:t>
            </a:r>
          </a:p>
          <a:p>
            <a:r>
              <a:rPr lang="en-US" sz="3600" dirty="0"/>
              <a:t>I’ve already done my homework.</a:t>
            </a:r>
          </a:p>
          <a:p>
            <a:r>
              <a:rPr lang="en-US" sz="3600" dirty="0"/>
              <a:t>They’ve won a science competition.</a:t>
            </a:r>
          </a:p>
          <a:p>
            <a:r>
              <a:rPr lang="en-US" sz="3600" dirty="0"/>
              <a:t>We’ve had many meetings this month.</a:t>
            </a:r>
          </a:p>
          <a:p>
            <a:r>
              <a:rPr lang="en-US" sz="3600" dirty="0"/>
              <a:t>She’s worked at this school for a year.</a:t>
            </a:r>
            <a:endParaRPr lang="en-US" sz="3600" b="1" dirty="0"/>
          </a:p>
          <a:p>
            <a:r>
              <a:rPr lang="en-US" sz="3600" dirty="0"/>
              <a:t>He’s seen that show so many times</a:t>
            </a:r>
          </a:p>
          <a:p>
            <a:r>
              <a:rPr lang="en-US" sz="3600" dirty="0"/>
              <a:t>They’ve traveled twice this year.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281530-C420-4944-AD49-1328DA971798}"/>
              </a:ext>
            </a:extLst>
          </p:cNvPr>
          <p:cNvSpPr txBox="1"/>
          <p:nvPr/>
        </p:nvSpPr>
        <p:spPr>
          <a:xfrm>
            <a:off x="461108" y="1187939"/>
            <a:ext cx="354818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1. Repetition</a:t>
            </a:r>
          </a:p>
          <a:p>
            <a:endParaRPr lang="en-US" sz="2000" dirty="0"/>
          </a:p>
          <a:p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Recent past events</a:t>
            </a:r>
          </a:p>
          <a:p>
            <a:endParaRPr lang="en-US" sz="20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Unfinished time periods</a:t>
            </a:r>
          </a:p>
          <a:p>
            <a:endParaRPr lang="en-US" sz="20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Duration of something</a:t>
            </a:r>
          </a:p>
          <a:p>
            <a:endParaRPr lang="en-US" sz="20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Achievements/Life experience (unspecified time)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1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216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95715D-9082-4F7D-A970-DE36D809C90B}"/>
              </a:ext>
            </a:extLst>
          </p:cNvPr>
          <p:cNvSpPr txBox="1"/>
          <p:nvPr/>
        </p:nvSpPr>
        <p:spPr>
          <a:xfrm>
            <a:off x="4009292" y="757052"/>
            <a:ext cx="7721600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/>
              <a:t>They’ve just arrived at school. </a:t>
            </a:r>
            <a:r>
              <a:rPr lang="en-US" sz="3600" dirty="0">
                <a:highlight>
                  <a:srgbClr val="FFFF00"/>
                </a:highlight>
              </a:rPr>
              <a:t>2</a:t>
            </a:r>
          </a:p>
          <a:p>
            <a:r>
              <a:rPr lang="en-US" sz="3600" dirty="0"/>
              <a:t>We’ve gone over this lesson several times.</a:t>
            </a:r>
            <a:r>
              <a:rPr lang="en-US" sz="3600" dirty="0">
                <a:highlight>
                  <a:srgbClr val="FFFF00"/>
                </a:highlight>
              </a:rPr>
              <a:t>1</a:t>
            </a:r>
          </a:p>
          <a:p>
            <a:r>
              <a:rPr lang="en-US" sz="3600" dirty="0"/>
              <a:t>He’s studied English </a:t>
            </a:r>
            <a:r>
              <a:rPr lang="en-US" sz="3600" b="1" dirty="0"/>
              <a:t>since he was ten</a:t>
            </a:r>
            <a:r>
              <a:rPr lang="en-US" sz="3600" dirty="0"/>
              <a:t>.</a:t>
            </a:r>
            <a:r>
              <a:rPr lang="en-US" sz="3600" dirty="0">
                <a:highlight>
                  <a:srgbClr val="FFFF00"/>
                </a:highlight>
              </a:rPr>
              <a:t>4</a:t>
            </a:r>
          </a:p>
          <a:p>
            <a:r>
              <a:rPr lang="en-US" sz="3600" dirty="0"/>
              <a:t>I’ve already done my homework.</a:t>
            </a:r>
            <a:r>
              <a:rPr lang="en-US" sz="3600" dirty="0">
                <a:highlight>
                  <a:srgbClr val="FFFF00"/>
                </a:highlight>
              </a:rPr>
              <a:t>2</a:t>
            </a:r>
          </a:p>
          <a:p>
            <a:r>
              <a:rPr lang="en-US" sz="3600" dirty="0"/>
              <a:t>They’ve won a science competition. </a:t>
            </a:r>
            <a:r>
              <a:rPr lang="en-US" sz="3600" dirty="0">
                <a:highlight>
                  <a:srgbClr val="FFFF00"/>
                </a:highlight>
              </a:rPr>
              <a:t>5</a:t>
            </a:r>
          </a:p>
          <a:p>
            <a:r>
              <a:rPr lang="en-US" sz="3600" dirty="0"/>
              <a:t>She’s worked at this school for a year. </a:t>
            </a:r>
            <a:r>
              <a:rPr lang="en-US" sz="3600" dirty="0">
                <a:highlight>
                  <a:srgbClr val="FFFF00"/>
                </a:highlight>
              </a:rPr>
              <a:t>4</a:t>
            </a:r>
          </a:p>
          <a:p>
            <a:r>
              <a:rPr lang="en-US" sz="3600" dirty="0"/>
              <a:t>We’ve had many meetings this month. </a:t>
            </a:r>
            <a:r>
              <a:rPr lang="en-US" sz="3600" dirty="0">
                <a:highlight>
                  <a:srgbClr val="FFFF00"/>
                </a:highlight>
              </a:rPr>
              <a:t>3</a:t>
            </a:r>
          </a:p>
          <a:p>
            <a:r>
              <a:rPr lang="en-US" sz="3600" dirty="0"/>
              <a:t>He’s seen that show so many times. </a:t>
            </a:r>
            <a:r>
              <a:rPr lang="en-US" sz="3600" dirty="0">
                <a:highlight>
                  <a:srgbClr val="FFFF00"/>
                </a:highlight>
              </a:rPr>
              <a:t>1</a:t>
            </a:r>
          </a:p>
          <a:p>
            <a:r>
              <a:rPr lang="en-US" sz="3600" dirty="0"/>
              <a:t>They’ve traveled twice this year. </a:t>
            </a:r>
            <a:r>
              <a:rPr lang="en-US" sz="3600" dirty="0">
                <a:highlight>
                  <a:srgbClr val="FFFF00"/>
                </a:highlight>
              </a:rPr>
              <a:t>1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281530-C420-4944-AD49-1328DA971798}"/>
              </a:ext>
            </a:extLst>
          </p:cNvPr>
          <p:cNvSpPr txBox="1"/>
          <p:nvPr/>
        </p:nvSpPr>
        <p:spPr>
          <a:xfrm>
            <a:off x="461108" y="1187939"/>
            <a:ext cx="3548184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1. Repetition</a:t>
            </a:r>
          </a:p>
          <a:p>
            <a:endParaRPr lang="en-US" sz="2000" dirty="0"/>
          </a:p>
          <a:p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Recent past events</a:t>
            </a:r>
          </a:p>
          <a:p>
            <a:endParaRPr lang="en-US" sz="20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Unfinished time periods</a:t>
            </a:r>
          </a:p>
          <a:p>
            <a:endParaRPr lang="en-US" sz="20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Duration of something</a:t>
            </a:r>
          </a:p>
          <a:p>
            <a:endParaRPr lang="en-US" sz="20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US" sz="20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n-US" sz="2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Achievements/Life experience (unspecified time)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1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089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7D9C5AE-B05A-498C-B539-0B1ACC0835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915383"/>
              </p:ext>
            </p:extLst>
          </p:nvPr>
        </p:nvGraphicFramePr>
        <p:xfrm>
          <a:off x="257909" y="300830"/>
          <a:ext cx="11301043" cy="5996561"/>
        </p:xfrm>
        <a:graphic>
          <a:graphicData uri="http://schemas.openxmlformats.org/drawingml/2006/table">
            <a:tbl>
              <a:tblPr firstRow="1" firstCol="1" bandRow="1"/>
              <a:tblGrid>
                <a:gridCol w="4194870">
                  <a:extLst>
                    <a:ext uri="{9D8B030D-6E8A-4147-A177-3AD203B41FA5}">
                      <a16:colId xmlns:a16="http://schemas.microsoft.com/office/drawing/2014/main" val="3056062993"/>
                    </a:ext>
                  </a:extLst>
                </a:gridCol>
                <a:gridCol w="2937759">
                  <a:extLst>
                    <a:ext uri="{9D8B030D-6E8A-4147-A177-3AD203B41FA5}">
                      <a16:colId xmlns:a16="http://schemas.microsoft.com/office/drawing/2014/main" val="1313262869"/>
                    </a:ext>
                  </a:extLst>
                </a:gridCol>
                <a:gridCol w="4168414">
                  <a:extLst>
                    <a:ext uri="{9D8B030D-6E8A-4147-A177-3AD203B41FA5}">
                      <a16:colId xmlns:a16="http://schemas.microsoft.com/office/drawing/2014/main" val="3003521235"/>
                    </a:ext>
                  </a:extLst>
                </a:gridCol>
              </a:tblGrid>
              <a:tr h="16985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Use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Keywords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Example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479913"/>
                  </a:ext>
                </a:extLst>
              </a:tr>
              <a:tr h="9581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Achievements/Life experience (unspecified time)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 use it to describe life experience (events or things that we have done in our lives) but we don’t say when they happened.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never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ever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yet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 </a:t>
                      </a: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have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never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eaten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sushi.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 </a:t>
                      </a: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have eaten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sushi.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Have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you </a:t>
                      </a:r>
                      <a:r>
                        <a:rPr lang="en-US" sz="14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ever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eaten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sushi?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 </a:t>
                      </a: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have won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many awards.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Have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you </a:t>
                      </a: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written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your essay </a:t>
                      </a:r>
                      <a:r>
                        <a:rPr lang="en-US" sz="14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yet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?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154120"/>
                  </a:ext>
                </a:extLst>
              </a:tr>
              <a:tr h="7804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Duration of something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 use it to say how long an action has lasted (the duration of something) until the present.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since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 </a:t>
                      </a: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have rented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this house </a:t>
                      </a:r>
                      <a:r>
                        <a:rPr lang="en-US" sz="14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since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June. (beginning point in the past)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 </a:t>
                      </a: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have rented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this house </a:t>
                      </a:r>
                      <a:r>
                        <a:rPr lang="en-US" sz="1400" u="sng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for</a:t>
                      </a: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four months. (length of time)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6261994"/>
                  </a:ext>
                </a:extLst>
              </a:tr>
              <a:tr h="60270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Unfinished time periods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 use it to talk about period of times that have not finished.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this week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this month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this year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today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 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have spent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 lot of money </a:t>
                      </a:r>
                      <a:r>
                        <a:rPr lang="en-US" sz="14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this month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She 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has had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five cups of coffee </a:t>
                      </a:r>
                      <a:r>
                        <a:rPr lang="en-US" sz="14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today.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231307"/>
                  </a:ext>
                </a:extLst>
              </a:tr>
              <a:tr h="9327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Repetition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 use it to describe actions that have been repeated many times up until now and are likely to continue to happen.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several times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ten times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many times 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dozen times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She 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has seen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the movie </a:t>
                      </a:r>
                      <a:r>
                        <a:rPr lang="en-US" sz="14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several times.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 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have eaten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at that restaurant </a:t>
                      </a:r>
                      <a:r>
                        <a:rPr lang="en-US" sz="14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many times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5043364"/>
                  </a:ext>
                </a:extLst>
              </a:tr>
              <a:tr h="9074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Recent past events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We use it to describe actions that happened recently.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recently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just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already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The film 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has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just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started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 (a short time ago)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Have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you 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seen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any good films </a:t>
                      </a:r>
                      <a:r>
                        <a:rPr lang="en-US" sz="14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recently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? (not long ago)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 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have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already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read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the newspaper. (before you expected)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3389" marR="53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53995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70727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7d3d12-a688-4a65-9735-5d5242335cee">
      <Terms xmlns="http://schemas.microsoft.com/office/infopath/2007/PartnerControls"/>
    </lcf76f155ced4ddcb4097134ff3c332f>
    <TaxCatchAll xmlns="3e03e693-6f57-4a0f-8762-2487ed846c1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CD5A634654594FBBFFA6A58C1B7A05" ma:contentTypeVersion="14" ma:contentTypeDescription="Create a new document." ma:contentTypeScope="" ma:versionID="6b2dea2e8b93c79cf5ca688f69d4c3ec">
  <xsd:schema xmlns:xsd="http://www.w3.org/2001/XMLSchema" xmlns:xs="http://www.w3.org/2001/XMLSchema" xmlns:p="http://schemas.microsoft.com/office/2006/metadata/properties" xmlns:ns2="0b7d3d12-a688-4a65-9735-5d5242335cee" xmlns:ns3="3e03e693-6f57-4a0f-8762-2487ed846c1c" targetNamespace="http://schemas.microsoft.com/office/2006/metadata/properties" ma:root="true" ma:fieldsID="21fb15d1cb0a07f67bc2296c58cdc3ae" ns2:_="" ns3:_="">
    <xsd:import namespace="0b7d3d12-a688-4a65-9735-5d5242335cee"/>
    <xsd:import namespace="3e03e693-6f57-4a0f-8762-2487ed846c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7d3d12-a688-4a65-9735-5d5242335c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3d429481-e3d0-471e-bc25-7565d51e70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03e693-6f57-4a0f-8762-2487ed846c1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24593b5-bb6d-4ace-b8b0-595ce26c6980}" ma:internalName="TaxCatchAll" ma:showField="CatchAllData" ma:web="3e03e693-6f57-4a0f-8762-2487ed846c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FD3CE6-A4BB-47E4-86F2-3CEFB8449058}">
  <ds:schemaRefs>
    <ds:schemaRef ds:uri="http://schemas.microsoft.com/office/2006/metadata/properties"/>
    <ds:schemaRef ds:uri="http://schemas.microsoft.com/office/infopath/2007/PartnerControls"/>
    <ds:schemaRef ds:uri="0b7d3d12-a688-4a65-9735-5d5242335cee"/>
    <ds:schemaRef ds:uri="3e03e693-6f57-4a0f-8762-2487ed846c1c"/>
  </ds:schemaRefs>
</ds:datastoreItem>
</file>

<file path=customXml/itemProps2.xml><?xml version="1.0" encoding="utf-8"?>
<ds:datastoreItem xmlns:ds="http://schemas.openxmlformats.org/officeDocument/2006/customXml" ds:itemID="{7BFBA793-6B70-49C5-A2C6-26D4F2ACC9E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390DDC5-A4EF-4C00-9E70-4C6469FF04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7d3d12-a688-4a65-9735-5d5242335cee"/>
    <ds:schemaRef ds:uri="3e03e693-6f57-4a0f-8762-2487ed846c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5975</TotalTime>
  <Words>1763</Words>
  <Application>Microsoft Office PowerPoint</Application>
  <PresentationFormat>Widescreen</PresentationFormat>
  <Paragraphs>324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Adobe Arabic</vt:lpstr>
      <vt:lpstr>Arial</vt:lpstr>
      <vt:lpstr>Calibri</vt:lpstr>
      <vt:lpstr>Calibri Light</vt:lpstr>
      <vt:lpstr>HelveticaNeueLT Arabic 45 Light</vt:lpstr>
      <vt:lpstr>HelveticaNeueLT Arabic 55 Roman</vt:lpstr>
      <vt:lpstr>Inter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ibrahim hussein</cp:lastModifiedBy>
  <cp:revision>240</cp:revision>
  <cp:lastPrinted>2024-02-21T09:04:20Z</cp:lastPrinted>
  <dcterms:created xsi:type="dcterms:W3CDTF">2019-06-13T08:00:41Z</dcterms:created>
  <dcterms:modified xsi:type="dcterms:W3CDTF">2025-11-03T05:40:31Z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0x0101005FCD5A634654594FBBFFA6A58C1B7A05</vt:lpwstr>
  </property>
</Properties>
</file>