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mp4" ContentType="video/mp4"/>
  <Default Extension="png" ContentType="image/png"/>
  <Default Extension="jpeg" ContentType="image/jpeg"/>
  <Default Extension="glb" ContentType="model/gltf.binary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diagrams/layout1.xml" ContentType="application/vnd.openxmlformats-officedocument.drawingml.diagramLayout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18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7.xml" ContentType="application/vnd.openxmlformats-officedocument.presentationml.notes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saveSubsetFonts="1">
  <p:sldMasterIdLst>
    <p:sldMasterId id="2147483648" r:id="rId1"/>
  </p:sldMasterIdLst>
  <p:notesMasterIdLst>
    <p:notesMasterId r:id="rId2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type="screen4x3" cy="6858000" cx="9144000"/>
  <p:notesSz cx="6858000" cy="9144000"/>
  <p:defaultTextStyle>
    <a:defPPr>
      <a:defRPr lang="en-US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 lastView="sldThumbnailView">
  <p:normalViewPr>
    <p:restoredLeft sz="37019" autoAdjust="0"/>
    <p:restoredTop sz="94660"/>
  </p:normalViewPr>
  <p:slideViewPr>
    <p:cSldViewPr>
      <p:cViewPr varScale="1">
        <p:scale>
          <a:sx n="59" d="100"/>
          <a:sy n="59" d="100"/>
        </p:scale>
        <p:origin x="105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tableStyles" Target="tableStyles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customXml" Target="../customXml/item1.xml"/><Relationship Id="rId29" Type="http://schemas.openxmlformats.org/officeDocument/2006/relationships/customXmlProps" Target="../customXml/itemProps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5FCCB2-2BB3-4D24-BD88-0C42492B20AB}" type="doc">
      <dgm:prSet loTypeId="urn:microsoft.com/office/officeart/2005/8/layout/defaul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9F1F1710-ECF0-4377-B04D-519958C42891}">
      <dgm:prSet phldrT="[Text]"/>
      <dgm:spPr/>
      <dgm:t>
        <a:bodyPr/>
        <a:lstStyle/>
        <a:p>
          <a:r>
            <a:rPr lang="ar-JO" dirty="0"/>
            <a:t>يسرد أحداث رحلة رسول الله صلى الله عليه وسلم الى الطائف</a:t>
          </a:r>
          <a:endParaRPr lang="en-US" dirty="0"/>
        </a:p>
      </dgm:t>
    </dgm:pt>
    <dgm:pt modelId="{B90C5076-2324-43C9-A571-BA94D1CC0B99}" type="parTrans" cxnId="{0FDC890E-CE8F-4580-91CE-29B7B47AA550}">
      <dgm:prSet/>
      <dgm:spPr/>
      <dgm:t>
        <a:bodyPr/>
        <a:lstStyle/>
        <a:p>
          <a:endParaRPr lang="en-US"/>
        </a:p>
      </dgm:t>
    </dgm:pt>
    <dgm:pt modelId="{DBD89CE0-B9A3-41B0-8D3D-92AB7CF2922F}" type="sibTrans" cxnId="{0FDC890E-CE8F-4580-91CE-29B7B47AA550}">
      <dgm:prSet/>
      <dgm:spPr/>
      <dgm:t>
        <a:bodyPr/>
        <a:lstStyle/>
        <a:p>
          <a:endParaRPr lang="en-US"/>
        </a:p>
      </dgm:t>
    </dgm:pt>
    <dgm:pt modelId="{0BD564BF-66B8-450B-89D3-4652FD9C079A}">
      <dgm:prSet phldrT="[Text]"/>
      <dgm:spPr/>
      <dgm:t>
        <a:bodyPr/>
        <a:lstStyle/>
        <a:p>
          <a:r>
            <a:rPr lang="ar-JO" dirty="0"/>
            <a:t>يستنتج العبر والدروس المستفادة من رحلة الطائف</a:t>
          </a:r>
          <a:endParaRPr lang="en-US" dirty="0"/>
        </a:p>
      </dgm:t>
    </dgm:pt>
    <dgm:pt modelId="{C424BB9D-AE47-4E36-89E7-459074BE7DE6}" type="parTrans" cxnId="{31DC6DF3-AE2B-4DA6-9298-47496CEE8DD8}">
      <dgm:prSet/>
      <dgm:spPr/>
      <dgm:t>
        <a:bodyPr/>
        <a:lstStyle/>
        <a:p>
          <a:endParaRPr lang="en-US"/>
        </a:p>
      </dgm:t>
    </dgm:pt>
    <dgm:pt modelId="{C1B3FA8D-C325-46E6-960F-9218AA0960D3}" type="sibTrans" cxnId="{31DC6DF3-AE2B-4DA6-9298-47496CEE8DD8}">
      <dgm:prSet/>
      <dgm:spPr/>
      <dgm:t>
        <a:bodyPr/>
        <a:lstStyle/>
        <a:p>
          <a:endParaRPr lang="en-US"/>
        </a:p>
      </dgm:t>
    </dgm:pt>
    <dgm:pt modelId="{B755268E-0613-4B39-B480-F48BDF15C251}">
      <dgm:prSet phldrT="[Text]"/>
      <dgm:spPr/>
      <dgm:t>
        <a:bodyPr/>
        <a:lstStyle/>
        <a:p>
          <a:r>
            <a:rPr lang="ar-JO" dirty="0"/>
            <a:t>يبين قصة عداس مع سيدنا رسول الله صلى الله عليه وسلم</a:t>
          </a:r>
          <a:endParaRPr lang="en-US" dirty="0"/>
        </a:p>
      </dgm:t>
    </dgm:pt>
    <dgm:pt modelId="{F886DA96-19EE-4921-BD14-2E6AC1E3A73D}" type="parTrans" cxnId="{A8E1C230-3187-47B4-9B61-DE450135080D}">
      <dgm:prSet/>
      <dgm:spPr/>
      <dgm:t>
        <a:bodyPr/>
        <a:lstStyle/>
        <a:p>
          <a:endParaRPr lang="en-US"/>
        </a:p>
      </dgm:t>
    </dgm:pt>
    <dgm:pt modelId="{C554FCFA-1B9D-4A8D-9E90-97D6289C7528}" type="sibTrans" cxnId="{A8E1C230-3187-47B4-9B61-DE450135080D}">
      <dgm:prSet/>
      <dgm:spPr/>
      <dgm:t>
        <a:bodyPr/>
        <a:lstStyle/>
        <a:p>
          <a:endParaRPr lang="en-US"/>
        </a:p>
      </dgm:t>
    </dgm:pt>
    <dgm:pt modelId="{91B9AE4E-4FF3-4D8C-90AE-B95225DB79D1}">
      <dgm:prSet phldrT="[Text]"/>
      <dgm:spPr/>
      <dgm:t>
        <a:bodyPr/>
        <a:lstStyle/>
        <a:p>
          <a:r>
            <a:rPr lang="ar-JO" dirty="0"/>
            <a:t>يبرز دور الصحابة الكرام رضوان الله عليهم في نصرة سيدنا رسول الله صلى الله عليه وسلم</a:t>
          </a:r>
          <a:endParaRPr lang="en-US" dirty="0"/>
        </a:p>
      </dgm:t>
    </dgm:pt>
    <dgm:pt modelId="{40A2718B-655D-478F-86D4-6A97A4639553}" type="parTrans" cxnId="{6DDF4DC6-C78D-4E98-BD43-740FF21AC233}">
      <dgm:prSet/>
      <dgm:spPr/>
      <dgm:t>
        <a:bodyPr/>
        <a:lstStyle/>
        <a:p>
          <a:endParaRPr lang="en-US"/>
        </a:p>
      </dgm:t>
    </dgm:pt>
    <dgm:pt modelId="{84A9F342-F4E8-4205-8047-3EFFE59B6B03}" type="sibTrans" cxnId="{6DDF4DC6-C78D-4E98-BD43-740FF21AC233}">
      <dgm:prSet/>
      <dgm:spPr/>
      <dgm:t>
        <a:bodyPr/>
        <a:lstStyle/>
        <a:p>
          <a:endParaRPr lang="en-US"/>
        </a:p>
      </dgm:t>
    </dgm:pt>
    <dgm:pt modelId="{51A3269D-6A85-44EE-A616-F072362ACCC8}" type="pres">
      <dgm:prSet presAssocID="{B15FCCB2-2BB3-4D24-BD88-0C42492B20AB}" presName="diagram" presStyleCnt="0">
        <dgm:presLayoutVars>
          <dgm:dir/>
          <dgm:resizeHandles val="exact"/>
        </dgm:presLayoutVars>
      </dgm:prSet>
      <dgm:spPr/>
    </dgm:pt>
    <dgm:pt modelId="{C37B3781-8789-44B3-81B2-336A27C044E3}" type="pres">
      <dgm:prSet presAssocID="{9F1F1710-ECF0-4377-B04D-519958C42891}" presName="node" presStyleLbl="node1" presStyleIdx="0" presStyleCnt="4">
        <dgm:presLayoutVars>
          <dgm:bulletEnabled val="1"/>
        </dgm:presLayoutVars>
      </dgm:prSet>
      <dgm:spPr/>
    </dgm:pt>
    <dgm:pt modelId="{02674628-F997-4ED1-9F29-CA0DCE338592}" type="pres">
      <dgm:prSet presAssocID="{DBD89CE0-B9A3-41B0-8D3D-92AB7CF2922F}" presName="sibTrans" presStyleCnt="0"/>
      <dgm:spPr/>
    </dgm:pt>
    <dgm:pt modelId="{70857520-4632-4634-9D77-39A8A4A17093}" type="pres">
      <dgm:prSet presAssocID="{0BD564BF-66B8-450B-89D3-4652FD9C079A}" presName="node" presStyleLbl="node1" presStyleIdx="1" presStyleCnt="4">
        <dgm:presLayoutVars>
          <dgm:bulletEnabled val="1"/>
        </dgm:presLayoutVars>
      </dgm:prSet>
      <dgm:spPr/>
    </dgm:pt>
    <dgm:pt modelId="{5436B2C8-190D-44F7-8119-077794E0421D}" type="pres">
      <dgm:prSet presAssocID="{C1B3FA8D-C325-46E6-960F-9218AA0960D3}" presName="sibTrans" presStyleCnt="0"/>
      <dgm:spPr/>
    </dgm:pt>
    <dgm:pt modelId="{A60749C6-B446-4373-9381-6CB7A718C476}" type="pres">
      <dgm:prSet presAssocID="{B755268E-0613-4B39-B480-F48BDF15C251}" presName="node" presStyleLbl="node1" presStyleIdx="2" presStyleCnt="4">
        <dgm:presLayoutVars>
          <dgm:bulletEnabled val="1"/>
        </dgm:presLayoutVars>
      </dgm:prSet>
      <dgm:spPr/>
    </dgm:pt>
    <dgm:pt modelId="{F249465C-6D79-4C67-84C4-E847E6AF4356}" type="pres">
      <dgm:prSet presAssocID="{C554FCFA-1B9D-4A8D-9E90-97D6289C7528}" presName="sibTrans" presStyleCnt="0"/>
      <dgm:spPr/>
    </dgm:pt>
    <dgm:pt modelId="{3F9D9861-29A7-4E16-8F46-DBE72F9724A4}" type="pres">
      <dgm:prSet presAssocID="{91B9AE4E-4FF3-4D8C-90AE-B95225DB79D1}" presName="node" presStyleLbl="node1" presStyleIdx="3" presStyleCnt="4">
        <dgm:presLayoutVars>
          <dgm:bulletEnabled val="1"/>
        </dgm:presLayoutVars>
      </dgm:prSet>
      <dgm:spPr/>
    </dgm:pt>
  </dgm:ptLst>
  <dgm:cxnLst>
    <dgm:cxn modelId="{0FDC890E-CE8F-4580-91CE-29B7B47AA550}" srcId="{B15FCCB2-2BB3-4D24-BD88-0C42492B20AB}" destId="{9F1F1710-ECF0-4377-B04D-519958C42891}" srcOrd="0" destOrd="0" parTransId="{B90C5076-2324-43C9-A571-BA94D1CC0B99}" sibTransId="{DBD89CE0-B9A3-41B0-8D3D-92AB7CF2922F}"/>
    <dgm:cxn modelId="{4FFF6710-76AC-44C9-A5F3-BE67C854BD98}" type="presOf" srcId="{91B9AE4E-4FF3-4D8C-90AE-B95225DB79D1}" destId="{3F9D9861-29A7-4E16-8F46-DBE72F9724A4}" srcOrd="0" destOrd="0" presId="urn:microsoft.com/office/officeart/2005/8/layout/default"/>
    <dgm:cxn modelId="{A8E1C230-3187-47B4-9B61-DE450135080D}" srcId="{B15FCCB2-2BB3-4D24-BD88-0C42492B20AB}" destId="{B755268E-0613-4B39-B480-F48BDF15C251}" srcOrd="2" destOrd="0" parTransId="{F886DA96-19EE-4921-BD14-2E6AC1E3A73D}" sibTransId="{C554FCFA-1B9D-4A8D-9E90-97D6289C7528}"/>
    <dgm:cxn modelId="{C10C3A44-E92E-43BD-9762-28B3DC20E584}" type="presOf" srcId="{B755268E-0613-4B39-B480-F48BDF15C251}" destId="{A60749C6-B446-4373-9381-6CB7A718C476}" srcOrd="0" destOrd="0" presId="urn:microsoft.com/office/officeart/2005/8/layout/default"/>
    <dgm:cxn modelId="{7255AD55-CA7D-4461-B060-DB34190098C8}" type="presOf" srcId="{9F1F1710-ECF0-4377-B04D-519958C42891}" destId="{C37B3781-8789-44B3-81B2-336A27C044E3}" srcOrd="0" destOrd="0" presId="urn:microsoft.com/office/officeart/2005/8/layout/default"/>
    <dgm:cxn modelId="{45AC5CBA-3921-4D86-AD8B-DBB091081BCA}" type="presOf" srcId="{0BD564BF-66B8-450B-89D3-4652FD9C079A}" destId="{70857520-4632-4634-9D77-39A8A4A17093}" srcOrd="0" destOrd="0" presId="urn:microsoft.com/office/officeart/2005/8/layout/default"/>
    <dgm:cxn modelId="{6DDF4DC6-C78D-4E98-BD43-740FF21AC233}" srcId="{B15FCCB2-2BB3-4D24-BD88-0C42492B20AB}" destId="{91B9AE4E-4FF3-4D8C-90AE-B95225DB79D1}" srcOrd="3" destOrd="0" parTransId="{40A2718B-655D-478F-86D4-6A97A4639553}" sibTransId="{84A9F342-F4E8-4205-8047-3EFFE59B6B03}"/>
    <dgm:cxn modelId="{3D26CCCE-8FCC-4A24-AB4F-F456E79B21C5}" type="presOf" srcId="{B15FCCB2-2BB3-4D24-BD88-0C42492B20AB}" destId="{51A3269D-6A85-44EE-A616-F072362ACCC8}" srcOrd="0" destOrd="0" presId="urn:microsoft.com/office/officeart/2005/8/layout/default"/>
    <dgm:cxn modelId="{31DC6DF3-AE2B-4DA6-9298-47496CEE8DD8}" srcId="{B15FCCB2-2BB3-4D24-BD88-0C42492B20AB}" destId="{0BD564BF-66B8-450B-89D3-4652FD9C079A}" srcOrd="1" destOrd="0" parTransId="{C424BB9D-AE47-4E36-89E7-459074BE7DE6}" sibTransId="{C1B3FA8D-C325-46E6-960F-9218AA0960D3}"/>
    <dgm:cxn modelId="{7A4FF9D6-B09E-4137-BBDD-79945B04B43D}" type="presParOf" srcId="{51A3269D-6A85-44EE-A616-F072362ACCC8}" destId="{C37B3781-8789-44B3-81B2-336A27C044E3}" srcOrd="0" destOrd="0" presId="urn:microsoft.com/office/officeart/2005/8/layout/default"/>
    <dgm:cxn modelId="{B3874F7B-C9D5-44F3-815C-1F5FD53B2D94}" type="presParOf" srcId="{51A3269D-6A85-44EE-A616-F072362ACCC8}" destId="{02674628-F997-4ED1-9F29-CA0DCE338592}" srcOrd="1" destOrd="0" presId="urn:microsoft.com/office/officeart/2005/8/layout/default"/>
    <dgm:cxn modelId="{DB4C014C-AB37-4213-B8D5-76D4E80B42DE}" type="presParOf" srcId="{51A3269D-6A85-44EE-A616-F072362ACCC8}" destId="{70857520-4632-4634-9D77-39A8A4A17093}" srcOrd="2" destOrd="0" presId="urn:microsoft.com/office/officeart/2005/8/layout/default"/>
    <dgm:cxn modelId="{D141698A-9BCE-451D-91BD-6A8A24018061}" type="presParOf" srcId="{51A3269D-6A85-44EE-A616-F072362ACCC8}" destId="{5436B2C8-190D-44F7-8119-077794E0421D}" srcOrd="3" destOrd="0" presId="urn:microsoft.com/office/officeart/2005/8/layout/default"/>
    <dgm:cxn modelId="{0ADA6302-2C5F-4974-80D1-86F09133184A}" type="presParOf" srcId="{51A3269D-6A85-44EE-A616-F072362ACCC8}" destId="{A60749C6-B446-4373-9381-6CB7A718C476}" srcOrd="4" destOrd="0" presId="urn:microsoft.com/office/officeart/2005/8/layout/default"/>
    <dgm:cxn modelId="{114252D0-B0B4-4C0A-91B3-0FDF7BA8E7D6}" type="presParOf" srcId="{51A3269D-6A85-44EE-A616-F072362ACCC8}" destId="{F249465C-6D79-4C67-84C4-E847E6AF4356}" srcOrd="5" destOrd="0" presId="urn:microsoft.com/office/officeart/2005/8/layout/default"/>
    <dgm:cxn modelId="{11247BAE-66CB-43DE-AF2E-EE75EEBCF081}" type="presParOf" srcId="{51A3269D-6A85-44EE-A616-F072362ACCC8}" destId="{3F9D9861-29A7-4E16-8F46-DBE72F9724A4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7B3781-8789-44B3-81B2-336A27C044E3}">
      <dsp:nvSpPr>
        <dsp:cNvPr id="0" name=""/>
        <dsp:cNvSpPr/>
      </dsp:nvSpPr>
      <dsp:spPr>
        <a:xfrm>
          <a:off x="744" y="145603"/>
          <a:ext cx="2902148" cy="174128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2700" kern="1200" dirty="0"/>
            <a:t>يسرد أحداث رحلة رسول الله صلى الله عليه وسلم الى الطائف</a:t>
          </a:r>
          <a:endParaRPr lang="en-US" sz="2700" kern="1200" dirty="0"/>
        </a:p>
      </dsp:txBody>
      <dsp:txXfrm>
        <a:off x="744" y="145603"/>
        <a:ext cx="2902148" cy="1741289"/>
      </dsp:txXfrm>
    </dsp:sp>
    <dsp:sp modelId="{70857520-4632-4634-9D77-39A8A4A17093}">
      <dsp:nvSpPr>
        <dsp:cNvPr id="0" name=""/>
        <dsp:cNvSpPr/>
      </dsp:nvSpPr>
      <dsp:spPr>
        <a:xfrm>
          <a:off x="3193107" y="145603"/>
          <a:ext cx="2902148" cy="1741289"/>
        </a:xfrm>
        <a:prstGeom prst="rec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2700" kern="1200" dirty="0"/>
            <a:t>يستنتج العبر والدروس المستفادة من رحلة الطائف</a:t>
          </a:r>
          <a:endParaRPr lang="en-US" sz="2700" kern="1200" dirty="0"/>
        </a:p>
      </dsp:txBody>
      <dsp:txXfrm>
        <a:off x="3193107" y="145603"/>
        <a:ext cx="2902148" cy="1741289"/>
      </dsp:txXfrm>
    </dsp:sp>
    <dsp:sp modelId="{A60749C6-B446-4373-9381-6CB7A718C476}">
      <dsp:nvSpPr>
        <dsp:cNvPr id="0" name=""/>
        <dsp:cNvSpPr/>
      </dsp:nvSpPr>
      <dsp:spPr>
        <a:xfrm>
          <a:off x="744" y="2177107"/>
          <a:ext cx="2902148" cy="1741289"/>
        </a:xfrm>
        <a:prstGeom prst="rec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2700" kern="1200" dirty="0"/>
            <a:t>يبين قصة عداس مع سيدنا رسول الله صلى الله عليه وسلم</a:t>
          </a:r>
          <a:endParaRPr lang="en-US" sz="2700" kern="1200" dirty="0"/>
        </a:p>
      </dsp:txBody>
      <dsp:txXfrm>
        <a:off x="744" y="2177107"/>
        <a:ext cx="2902148" cy="1741289"/>
      </dsp:txXfrm>
    </dsp:sp>
    <dsp:sp modelId="{3F9D9861-29A7-4E16-8F46-DBE72F9724A4}">
      <dsp:nvSpPr>
        <dsp:cNvPr id="0" name=""/>
        <dsp:cNvSpPr/>
      </dsp:nvSpPr>
      <dsp:spPr>
        <a:xfrm>
          <a:off x="3193107" y="2177107"/>
          <a:ext cx="2902148" cy="1741289"/>
        </a:xfrm>
        <a:prstGeom prst="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2700" kern="1200" dirty="0"/>
            <a:t>يبرز دور الصحابة الكرام رضوان الله عليهم في نصرة سيدنا رسول الله صلى الله عليه وسلم</a:t>
          </a:r>
          <a:endParaRPr lang="en-US" sz="2700" kern="1200" dirty="0"/>
        </a:p>
      </dsp:txBody>
      <dsp:txXfrm>
        <a:off x="3193107" y="2177107"/>
        <a:ext cx="2902148" cy="17412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9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0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048791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r">
              <a:defRPr sz="1200"/>
            </a:lvl1pPr>
          </a:lstStyle>
          <a:p>
            <a:fld id="{BD9BC793-721B-4880-810C-8636B97BEBA8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1048792" name="Slide Image Placeholder 3"/>
          <p:cNvSpPr>
            <a:spLocks noChangeAspect="1" noRot="1" noGrp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/>
          <a:noFill/>
          <a:ln w="12700">
            <a:solidFill>
              <a:prstClr val="black"/>
            </a:solidFill>
          </a:ln>
        </p:spPr>
        <p:txBody>
          <a:bodyPr anchor="ctr" bIns="45720" lIns="91440" rIns="91440" rtlCol="0" tIns="45720" vert="horz"/>
          <a:p>
            <a:endParaRPr lang="en-US"/>
          </a:p>
        </p:txBody>
      </p:sp>
      <p:sp>
        <p:nvSpPr>
          <p:cNvPr id="1048793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/>
        </p:spPr>
        <p:txBody>
          <a:bodyPr bIns="45720" lIns="91440" rIns="91440" rtlCol="0" tIns="45720" vert="horz"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794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048795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r">
              <a:defRPr sz="1200"/>
            </a:lvl1pPr>
          </a:lstStyle>
          <a:p>
            <a:fld id="{20B05397-9D49-45ED-BA19-DBCF66469474}" type="slidenum">
              <a:rPr lang="en-US" smtClean="0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defTabSz="914400" eaLnBrk="1" hangingPunct="1" latinLnBrk="0" marL="0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</file>

<file path=ppt/notesSlides/_rels/notesSlide2.xml.rels><?xml version="1.0" encoding="UTF-8" standalone="yes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</file>

<file path=ppt/notesSlides/_rels/notesSlide3.xml.rels><?xml version="1.0" encoding="UTF-8" standalone="yes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</file>

<file path=ppt/notesSlides/_rels/notesSlide4.xml.rels><?xml version="1.0" encoding="UTF-8" standalone="yes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</file>

<file path=ppt/notesSlides/_rels/notesSlide5.xml.rels><?xml version="1.0" encoding="UTF-8" standalone="yes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</file>

<file path=ppt/notesSlides/_rels/notesSlide6.xml.rels><?xml version="1.0" encoding="UTF-8" standalone="yes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</Relationships>
</file>

<file path=ppt/notesSlides/_rels/notesSlide7.xml.rels><?xml version="1.0" encoding="UTF-8" standalone="yes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5" name="Slide Image Placeholder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46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47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20B05397-9D49-45ED-BA19-DBCF66469474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3" name="Slide Image Placeholder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54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55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20B05397-9D49-45ED-BA19-DBCF66469474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1" name="Slide Image Placeholder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82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83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20B05397-9D49-45ED-BA19-DBCF66469474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1" name="Slide Image Placeholder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92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93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20B05397-9D49-45ED-BA19-DBCF66469474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0" name="Slide Image Placeholder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70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70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20B05397-9D49-45ED-BA19-DBCF66469474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2" name="Slide Image Placeholder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73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73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20B05397-9D49-45ED-BA19-DBCF66469474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1" name="Slide Image Placeholder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742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743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20B05397-9D49-45ED-BA19-DBCF66469474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8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4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p>
            <a:r>
              <a:rPr lang="en-US"/>
              <a:t>Click to edit Master title style</a:t>
            </a:r>
          </a:p>
        </p:txBody>
      </p:sp>
      <p:sp>
        <p:nvSpPr>
          <p:cNvPr id="1048745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algn="ctr" indent="0" mar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algn="ctr" indent="0" marL="457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algn="ctr" indent="0" marL="914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algn="ctr" indent="0" marL="1371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algn="ctr" indent="0" marL="182880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algn="ctr" indent="0" marL="228600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algn="ctr" indent="0" marL="2743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algn="ctr" indent="0" marL="3200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algn="ctr" indent="0" marL="3657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4874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104874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4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9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3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</a:p>
        </p:txBody>
      </p:sp>
      <p:sp>
        <p:nvSpPr>
          <p:cNvPr id="1048774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77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104877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7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9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9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p>
            <a:r>
              <a:rPr lang="en-US"/>
              <a:t>Click to edit Master title style</a:t>
            </a:r>
          </a:p>
        </p:txBody>
      </p:sp>
      <p:sp>
        <p:nvSpPr>
          <p:cNvPr id="1048750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75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104875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5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2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3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</a:p>
        </p:txBody>
      </p:sp>
      <p:sp>
        <p:nvSpPr>
          <p:cNvPr id="1048594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59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104859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59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9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0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b="1" cap="all"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8761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6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104876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6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9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</a:p>
        </p:txBody>
      </p:sp>
      <p:sp>
        <p:nvSpPr>
          <p:cNvPr id="1048779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780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78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104878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8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9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5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</a:p>
        </p:txBody>
      </p:sp>
      <p:sp>
        <p:nvSpPr>
          <p:cNvPr id="1048766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67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76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69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770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1048771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72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</a:p>
        </p:txBody>
      </p:sp>
      <p:sp>
        <p:nvSpPr>
          <p:cNvPr id="104858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104858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58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7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104870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0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9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4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b="1"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8785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786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8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104878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8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9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4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b="1"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8755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48756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5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104875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5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lang="en-US"/>
              <a:t>Click to edit Master title style</a:t>
            </a:r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eaLnBrk="1" hangingPunct="1" latinLnBrk="0" rtl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342900" latinLnBrk="0" marL="342900" rtl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85750" latinLnBrk="0" marL="742950" rtl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2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13.png"/><Relationship Id="rId7" Type="http://schemas.openxmlformats.org/officeDocument/2006/relationships/slideLayout" Target="../slideLayouts/slideLayout13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26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13.png"/><Relationship Id="rId7" Type="http://schemas.openxmlformats.org/officeDocument/2006/relationships/slideLayout" Target="../slideLayouts/slideLayout13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13.png"/><Relationship Id="rId6" Type="http://schemas.openxmlformats.org/officeDocument/2006/relationships/slideLayout" Target="../slideLayouts/slideLayout13.xml"/><Relationship Id="rId7" Type="http://schemas.openxmlformats.org/officeDocument/2006/relationships/notesSlide" Target="../notesSlides/notesSlide1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26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13.png"/><Relationship Id="rId9" Type="http://schemas.openxmlformats.org/officeDocument/2006/relationships/slideLayout" Target="../slideLayouts/slideLayout13.xml"/><Relationship Id="rId10" Type="http://schemas.openxmlformats.org/officeDocument/2006/relationships/notesSlide" Target="../notesSlides/notesSlide2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jpeg"/><Relationship Id="rId3" Type="http://schemas.openxmlformats.org/officeDocument/2006/relationships/slideLayout" Target="../slideLayouts/slideLayout2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13.png"/><Relationship Id="rId7" Type="http://schemas.openxmlformats.org/officeDocument/2006/relationships/slideLayout" Target="../slideLayouts/slideLayout13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42.png"/><Relationship Id="rId4" Type="http://schemas.openxmlformats.org/officeDocument/2006/relationships/image" Target="../media/image13.pn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3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43.png"/><Relationship Id="rId4" Type="http://schemas.openxmlformats.org/officeDocument/2006/relationships/image" Target="../media/image13.pn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4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44.png"/><Relationship Id="rId4" Type="http://schemas.openxmlformats.org/officeDocument/2006/relationships/image" Target="../media/image13.pn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5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slideLayout" Target="../slideLayouts/slideLayout7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microsoft.com/office/2017/06/relationships/model3d" Target="../media/model3d6.glb"/><Relationship Id="rId5" Type="http://schemas.openxmlformats.org/officeDocument/2006/relationships/image" Target="../media/image7.png"/><Relationship Id="rId6" Type="http://schemas.openxmlformats.org/officeDocument/2006/relationships/slideLayout" Target="../slideLayouts/slideLayout6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slideLayout" Target="../slideLayouts/slideLayout7.xml"/></Relationships>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13.png"/><Relationship Id="rId9" Type="http://schemas.openxmlformats.org/officeDocument/2006/relationships/slideLayout" Target="../slideLayouts/slideLayout13.xml"/><Relationship Id="rId10" Type="http://schemas.openxmlformats.org/officeDocument/2006/relationships/notesSlide" Target="../notesSlides/notesSlide6.xml"/></Relationships>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9" Type="http://schemas.openxmlformats.org/officeDocument/2006/relationships/image" Target="../media/image13.png"/><Relationship Id="rId10" Type="http://schemas.openxmlformats.org/officeDocument/2006/relationships/slideLayout" Target="../slideLayouts/slideLayout13.xml"/><Relationship Id="rId11" Type="http://schemas.openxmlformats.org/officeDocument/2006/relationships/notesSlide" Target="../notesSlides/notesSlide7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8.emf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slideLayout" Target="../slideLayouts/slideLayout12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3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slideLayout" Target="../slideLayouts/slideLayout13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14.jpeg"/><Relationship Id="rId3" Type="http://schemas.openxmlformats.org/officeDocument/2006/relationships/image" Target="../media/image15.png"/><Relationship Id="rId4" Type="http://schemas.openxmlformats.org/officeDocument/2006/relationships/image" Target="../media/image13.png"/><Relationship Id="rId5" Type="http://schemas.openxmlformats.org/officeDocument/2006/relationships/slideLayout" Target="../slideLayouts/slideLayout6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slideLayout" Target="../slideLayouts/slideLayout2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13.png"/><Relationship Id="rId9" Type="http://schemas.openxmlformats.org/officeDocument/2006/relationships/slideLayout" Target="../slideLayouts/slideLayout13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video" Target="../media/media7.mp4"/><Relationship Id="rId4" Type="http://schemas.microsoft.com/office/2007/relationships/media" Target="../media/media7.mp4"/><Relationship Id="rId5" Type="http://schemas.openxmlformats.org/officeDocument/2006/relationships/image" Target="../media/image23.png"/><Relationship Id="rId6" Type="http://schemas.openxmlformats.org/officeDocument/2006/relationships/image" Target="../media/image13.png"/><Relationship Id="rId7" Type="http://schemas.openxmlformats.org/officeDocument/2006/relationships/slideLayout" Target="../slideLayouts/slideLayout13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13.png"/><Relationship Id="rId6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Picture 2"/>
          <p:cNvPicPr>
            <a:picLocks noChangeAspect="1" noChangeArrowheads="1"/>
          </p:cNvPicPr>
          <p:nvPr/>
        </p:nvPicPr>
        <p:blipFill rotWithShape="1">
          <a:blip xmlns:r="http://schemas.openxmlformats.org/officeDocument/2006/relationships" r:embed="rId1" cstate="print"/>
          <a:srcRect l="16094"/>
          <a:stretch>
            <a:fillRect/>
          </a:stretch>
        </p:blipFill>
        <p:spPr bwMode="auto">
          <a:xfrm>
            <a:off x="0" y="857251"/>
            <a:ext cx="1562100" cy="1387772"/>
          </a:xfrm>
          <a:prstGeom prst="rect"/>
          <a:noFill/>
          <a:ln>
            <a:noFill/>
          </a:ln>
          <a:effectLst/>
        </p:spPr>
      </p:pic>
      <p:pic>
        <p:nvPicPr>
          <p:cNvPr id="2097153" name="Picture 27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3347864" y="596826"/>
            <a:ext cx="3024335" cy="2665398"/>
          </a:xfrm>
          <a:prstGeom prst="rect"/>
        </p:spPr>
      </p:pic>
      <p:sp>
        <p:nvSpPr>
          <p:cNvPr id="1048581" name="TextBox 2"/>
          <p:cNvSpPr txBox="1"/>
          <p:nvPr/>
        </p:nvSpPr>
        <p:spPr>
          <a:xfrm>
            <a:off x="1843446" y="3559864"/>
            <a:ext cx="6040922" cy="2987040"/>
          </a:xfrm>
          <a:prstGeom prst="rect"/>
          <a:noFill/>
        </p:spPr>
        <p:txBody>
          <a:bodyPr rtlCol="1" wrap="square">
            <a:spAutoFit/>
          </a:bodyPr>
          <a:p>
            <a:pPr algn="ctr"/>
            <a:r>
              <a:rPr dirty="0" sz="6000" lang="ar-JO">
                <a:solidFill>
                  <a:prstClr val="black"/>
                </a:solidFill>
                <a:cs typeface="AGA Battouta Regular" pitchFamily="2" charset="-78"/>
              </a:rPr>
              <a:t>مادة التربية الإسلامية</a:t>
            </a:r>
          </a:p>
          <a:p>
            <a:pPr algn="ctr"/>
            <a:r>
              <a:rPr dirty="0" sz="6000" lang="ar-JO">
                <a:solidFill>
                  <a:prstClr val="black"/>
                </a:solidFill>
                <a:cs typeface="AGA Battouta Regular" pitchFamily="2" charset="-78"/>
              </a:rPr>
              <a:t> الصف السادس</a:t>
            </a:r>
          </a:p>
          <a:p>
            <a:pPr algn="l" rtl="0"/>
            <a:endParaRPr dirty="0" sz="1350" lang="ar-JO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Rounded Rectangle 25"/>
          <p:cNvSpPr/>
          <p:nvPr/>
        </p:nvSpPr>
        <p:spPr>
          <a:xfrm>
            <a:off x="8105564" y="568407"/>
            <a:ext cx="992770" cy="6060992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 rtlCol="1"/>
          <a:p>
            <a:pPr algn="ctr"/>
            <a:endParaRPr sz="1013" lang="ar-JO"/>
          </a:p>
        </p:txBody>
      </p:sp>
      <p:sp>
        <p:nvSpPr>
          <p:cNvPr id="1048619" name="Rectangle 39"/>
          <p:cNvSpPr/>
          <p:nvPr/>
        </p:nvSpPr>
        <p:spPr>
          <a:xfrm>
            <a:off x="585596" y="541526"/>
            <a:ext cx="7234393" cy="5891777"/>
          </a:xfrm>
          <a:prstGeom prst="rect"/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sz="1013" lang="en-US"/>
          </a:p>
        </p:txBody>
      </p:sp>
      <p:pic>
        <p:nvPicPr>
          <p:cNvPr id="2097188" name="Picture 40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8498990" y="152400"/>
            <a:ext cx="365719" cy="362272"/>
          </a:xfrm>
          <a:prstGeom prst="rect"/>
        </p:spPr>
      </p:pic>
      <p:grpSp>
        <p:nvGrpSpPr>
          <p:cNvPr id="55" name="Group 20"/>
          <p:cNvGrpSpPr/>
          <p:nvPr/>
        </p:nvGrpSpPr>
        <p:grpSpPr>
          <a:xfrm>
            <a:off x="31817" y="335886"/>
            <a:ext cx="1422606" cy="837900"/>
            <a:chOff x="7446246" y="205862"/>
            <a:chExt cx="1544854" cy="691058"/>
          </a:xfrm>
        </p:grpSpPr>
        <p:sp>
          <p:nvSpPr>
            <p:cNvPr id="1048620" name="Rounded Rectangle 10"/>
            <p:cNvSpPr/>
            <p:nvPr/>
          </p:nvSpPr>
          <p:spPr>
            <a:xfrm>
              <a:off x="7446246" y="205862"/>
              <a:ext cx="1544854" cy="691058"/>
            </a:xfrm>
            <a:prstGeom prst="roundRect"/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sz="1013" lang="en-US"/>
            </a:p>
          </p:txBody>
        </p:sp>
        <p:sp>
          <p:nvSpPr>
            <p:cNvPr id="1048621" name="Rounded Rectangle 22"/>
            <p:cNvSpPr/>
            <p:nvPr/>
          </p:nvSpPr>
          <p:spPr>
            <a:xfrm>
              <a:off x="7569132" y="277496"/>
              <a:ext cx="1299082" cy="547790"/>
            </a:xfrm>
            <a:prstGeom prst="roundRect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r>
                <a:rPr b="1" dirty="0" sz="1400" lang="en-US">
                  <a:latin typeface="Calibri" panose="020F0502020204030204" pitchFamily="34" charset="0"/>
                  <a:cs typeface="Calibri" panose="020F0502020204030204" pitchFamily="34" charset="0"/>
                </a:rPr>
                <a:t>05:00 minutes</a:t>
              </a:r>
            </a:p>
          </p:txBody>
        </p:sp>
      </p:grpSp>
      <p:sp>
        <p:nvSpPr>
          <p:cNvPr id="1048622" name="TextBox 24"/>
          <p:cNvSpPr txBox="1"/>
          <p:nvPr/>
        </p:nvSpPr>
        <p:spPr>
          <a:xfrm>
            <a:off x="5224730" y="797694"/>
            <a:ext cx="2515602" cy="611706"/>
          </a:xfrm>
          <a:prstGeom prst="rect"/>
          <a:noFill/>
        </p:spPr>
        <p:txBody>
          <a:bodyPr rtlCol="1" wrap="square">
            <a:spAutoFit/>
          </a:bodyPr>
          <a:p>
            <a:pPr algn="r" rtl="1"/>
            <a:endParaRPr b="1" dirty="0" sz="1125" lang="en-US"/>
          </a:p>
          <a:p>
            <a:pPr algn="r"/>
            <a:r>
              <a:rPr b="1" dirty="0" sz="1125" lang="ar-JO"/>
              <a:t> </a:t>
            </a:r>
            <a:endParaRPr b="1" dirty="0" sz="1125" lang="en-US"/>
          </a:p>
          <a:p>
            <a:pPr algn="r"/>
            <a:endParaRPr b="1" dirty="0" sz="1125" lang="ar-JO"/>
          </a:p>
        </p:txBody>
      </p:sp>
      <p:pic>
        <p:nvPicPr>
          <p:cNvPr id="2097189" name="Picture 1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7819989" y="472644"/>
            <a:ext cx="1358002" cy="6232955"/>
          </a:xfrm>
          <a:prstGeom prst="rect"/>
        </p:spPr>
      </p:pic>
      <p:sp>
        <p:nvSpPr>
          <p:cNvPr id="1048623" name="Rectangle 3"/>
          <p:cNvSpPr/>
          <p:nvPr/>
        </p:nvSpPr>
        <p:spPr>
          <a:xfrm>
            <a:off x="7489637" y="973800"/>
            <a:ext cx="184731" cy="369332"/>
          </a:xfrm>
          <a:prstGeom prst="rect"/>
        </p:spPr>
        <p:txBody>
          <a:bodyPr wrap="none">
            <a:spAutoFit/>
          </a:bodyPr>
          <a:p>
            <a:pPr algn="r" rtl="1"/>
            <a:endParaRPr b="1" dirty="0" lang="ar-SA"/>
          </a:p>
        </p:txBody>
      </p:sp>
      <p:pic>
        <p:nvPicPr>
          <p:cNvPr id="2097190" name="Picture 3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3" cstate="print"/>
          <a:srcRect/>
          <a:stretch>
            <a:fillRect/>
          </a:stretch>
        </p:blipFill>
        <p:spPr bwMode="auto">
          <a:xfrm>
            <a:off x="198512" y="6003124"/>
            <a:ext cx="1058808" cy="449191"/>
          </a:xfrm>
          <a:prstGeom prst="rect"/>
          <a:noFill/>
          <a:ln>
            <a:noFill/>
          </a:ln>
          <a:effectLst/>
        </p:spPr>
      </p:pic>
      <p:sp>
        <p:nvSpPr>
          <p:cNvPr id="1048624" name="Oval 6"/>
          <p:cNvSpPr/>
          <p:nvPr/>
        </p:nvSpPr>
        <p:spPr>
          <a:xfrm>
            <a:off x="5473556" y="667980"/>
            <a:ext cx="2108446" cy="611706"/>
          </a:xfrm>
          <a:prstGeom prst="ellipse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 rtlCol="1"/>
          <a:p>
            <a:pPr algn="ctr"/>
            <a:r>
              <a:rPr b="1" dirty="0" sz="3200" lang="ar-JO"/>
              <a:t>مهمة 1</a:t>
            </a:r>
          </a:p>
        </p:txBody>
      </p:sp>
      <p:sp>
        <p:nvSpPr>
          <p:cNvPr id="1048625" name="Rectangle: Rounded Corners 4"/>
          <p:cNvSpPr/>
          <p:nvPr/>
        </p:nvSpPr>
        <p:spPr>
          <a:xfrm>
            <a:off x="1756633" y="646140"/>
            <a:ext cx="3505200" cy="633546"/>
          </a:xfrm>
          <a:prstGeom prst="roundRect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 rtlCol="0"/>
          <a:p>
            <a:pPr algn="ctr"/>
            <a:r>
              <a:rPr dirty="0" sz="3200" lang="ar-JO"/>
              <a:t>استراتيجية تبادل الادوار</a:t>
            </a:r>
            <a:endParaRPr dirty="0" sz="3200" lang="en-US"/>
          </a:p>
        </p:txBody>
      </p:sp>
      <p:pic>
        <p:nvPicPr>
          <p:cNvPr id="2097191" name="Picture 9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913004" y="1308880"/>
            <a:ext cx="6668998" cy="2858646"/>
          </a:xfrm>
          <a:prstGeom prst="rect"/>
        </p:spPr>
      </p:pic>
      <p:pic>
        <p:nvPicPr>
          <p:cNvPr id="2097192" name="Picture 11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1313654" y="4198006"/>
            <a:ext cx="6450001" cy="1941394"/>
          </a:xfrm>
          <a:prstGeom prst="rect"/>
        </p:spPr>
      </p:pic>
      <p:pic>
        <p:nvPicPr>
          <p:cNvPr id="2097193" name="Picture 5"/>
          <p:cNvPicPr>
            <a:picLocks noChangeAspect="1"/>
          </p:cNvPicPr>
          <p:nvPr/>
        </p:nvPicPr>
        <p:blipFill>
          <a:blip xmlns:r="http://schemas.openxmlformats.org/officeDocument/2006/relationships" r:embed="rId6"/>
          <a:stretch>
            <a:fillRect/>
          </a:stretch>
        </p:blipFill>
        <p:spPr>
          <a:xfrm>
            <a:off x="1454423" y="63454"/>
            <a:ext cx="7035394" cy="390178"/>
          </a:xfrm>
          <a:prstGeom prst="rect"/>
        </p:spPr>
      </p:pic>
    </p:spTree>
  </p:cSld>
  <p:clrMapOvr>
    <a:masterClrMapping/>
  </p:clrMapOvr>
  <p:transition spd="slow">
    <p:fade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7"/>
                                        <p:tgtEl>
                                          <p:spTgt spid="10486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1048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1048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6" name="Rounded Rectangle 25"/>
          <p:cNvSpPr/>
          <p:nvPr/>
        </p:nvSpPr>
        <p:spPr>
          <a:xfrm>
            <a:off x="8105564" y="568407"/>
            <a:ext cx="992770" cy="6060992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 rtlCol="1"/>
          <a:p>
            <a:pPr algn="ctr"/>
            <a:endParaRPr sz="1013" lang="ar-JO"/>
          </a:p>
        </p:txBody>
      </p:sp>
      <p:sp>
        <p:nvSpPr>
          <p:cNvPr id="1048627" name="Rectangle 39"/>
          <p:cNvSpPr/>
          <p:nvPr/>
        </p:nvSpPr>
        <p:spPr>
          <a:xfrm>
            <a:off x="585596" y="541526"/>
            <a:ext cx="7234393" cy="5891777"/>
          </a:xfrm>
          <a:prstGeom prst="rect"/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sz="1013" lang="en-US"/>
          </a:p>
        </p:txBody>
      </p:sp>
      <p:pic>
        <p:nvPicPr>
          <p:cNvPr id="2097194" name="Picture 40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8498990" y="152400"/>
            <a:ext cx="365719" cy="362272"/>
          </a:xfrm>
          <a:prstGeom prst="rect"/>
        </p:spPr>
      </p:pic>
      <p:grpSp>
        <p:nvGrpSpPr>
          <p:cNvPr id="57" name="Group 20"/>
          <p:cNvGrpSpPr/>
          <p:nvPr/>
        </p:nvGrpSpPr>
        <p:grpSpPr>
          <a:xfrm>
            <a:off x="31817" y="335886"/>
            <a:ext cx="1422606" cy="837900"/>
            <a:chOff x="7446246" y="205862"/>
            <a:chExt cx="1544854" cy="691058"/>
          </a:xfrm>
        </p:grpSpPr>
        <p:sp>
          <p:nvSpPr>
            <p:cNvPr id="1048628" name="Rounded Rectangle 10"/>
            <p:cNvSpPr/>
            <p:nvPr/>
          </p:nvSpPr>
          <p:spPr>
            <a:xfrm>
              <a:off x="7446246" y="205862"/>
              <a:ext cx="1544854" cy="691058"/>
            </a:xfrm>
            <a:prstGeom prst="roundRect"/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sz="1013" lang="en-US"/>
            </a:p>
          </p:txBody>
        </p:sp>
        <p:sp>
          <p:nvSpPr>
            <p:cNvPr id="1048629" name="Rounded Rectangle 22"/>
            <p:cNvSpPr/>
            <p:nvPr/>
          </p:nvSpPr>
          <p:spPr>
            <a:xfrm>
              <a:off x="7569132" y="277496"/>
              <a:ext cx="1299082" cy="547790"/>
            </a:xfrm>
            <a:prstGeom prst="roundRect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r>
                <a:rPr b="1" dirty="0" sz="1400" lang="en-US">
                  <a:latin typeface="Calibri" panose="020F0502020204030204" pitchFamily="34" charset="0"/>
                  <a:cs typeface="Calibri" panose="020F0502020204030204" pitchFamily="34" charset="0"/>
                </a:rPr>
                <a:t>05:00 minutes</a:t>
              </a:r>
            </a:p>
          </p:txBody>
        </p:sp>
      </p:grpSp>
      <p:sp>
        <p:nvSpPr>
          <p:cNvPr id="1048630" name="TextBox 24"/>
          <p:cNvSpPr txBox="1"/>
          <p:nvPr/>
        </p:nvSpPr>
        <p:spPr>
          <a:xfrm>
            <a:off x="5224730" y="797694"/>
            <a:ext cx="2515602" cy="611706"/>
          </a:xfrm>
          <a:prstGeom prst="rect"/>
          <a:noFill/>
        </p:spPr>
        <p:txBody>
          <a:bodyPr rtlCol="1" wrap="square">
            <a:spAutoFit/>
          </a:bodyPr>
          <a:p>
            <a:pPr algn="r" rtl="1"/>
            <a:endParaRPr b="1" dirty="0" sz="1125" lang="en-US"/>
          </a:p>
          <a:p>
            <a:pPr algn="r"/>
            <a:r>
              <a:rPr b="1" dirty="0" sz="1125" lang="ar-JO"/>
              <a:t> </a:t>
            </a:r>
            <a:endParaRPr b="1" dirty="0" sz="1125" lang="en-US"/>
          </a:p>
          <a:p>
            <a:pPr algn="r"/>
            <a:endParaRPr b="1" dirty="0" sz="1125" lang="ar-JO"/>
          </a:p>
        </p:txBody>
      </p:sp>
      <p:pic>
        <p:nvPicPr>
          <p:cNvPr id="2097195" name="Picture 1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7819989" y="472644"/>
            <a:ext cx="1358002" cy="6232955"/>
          </a:xfrm>
          <a:prstGeom prst="rect"/>
        </p:spPr>
      </p:pic>
      <p:sp>
        <p:nvSpPr>
          <p:cNvPr id="1048631" name="Rectangle 3"/>
          <p:cNvSpPr/>
          <p:nvPr/>
        </p:nvSpPr>
        <p:spPr>
          <a:xfrm>
            <a:off x="7489637" y="973800"/>
            <a:ext cx="184731" cy="369332"/>
          </a:xfrm>
          <a:prstGeom prst="rect"/>
        </p:spPr>
        <p:txBody>
          <a:bodyPr wrap="none">
            <a:spAutoFit/>
          </a:bodyPr>
          <a:p>
            <a:pPr algn="r" rtl="1"/>
            <a:endParaRPr b="1" dirty="0" lang="ar-SA"/>
          </a:p>
        </p:txBody>
      </p:sp>
      <p:pic>
        <p:nvPicPr>
          <p:cNvPr id="2097196" name="Picture 3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3" cstate="print"/>
          <a:srcRect/>
          <a:stretch>
            <a:fillRect/>
          </a:stretch>
        </p:blipFill>
        <p:spPr bwMode="auto">
          <a:xfrm>
            <a:off x="198512" y="6003124"/>
            <a:ext cx="1058808" cy="449191"/>
          </a:xfrm>
          <a:prstGeom prst="rect"/>
          <a:noFill/>
          <a:ln>
            <a:noFill/>
          </a:ln>
          <a:effectLst/>
        </p:spPr>
      </p:pic>
      <p:sp>
        <p:nvSpPr>
          <p:cNvPr id="1048632" name="Oval 6"/>
          <p:cNvSpPr/>
          <p:nvPr/>
        </p:nvSpPr>
        <p:spPr>
          <a:xfrm>
            <a:off x="5473556" y="667980"/>
            <a:ext cx="2108446" cy="611706"/>
          </a:xfrm>
          <a:prstGeom prst="ellipse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 rtlCol="1"/>
          <a:p>
            <a:pPr algn="ctr"/>
            <a:r>
              <a:rPr b="1" dirty="0" sz="3200" lang="ar-JO"/>
              <a:t>مهمة 1</a:t>
            </a:r>
          </a:p>
        </p:txBody>
      </p:sp>
      <p:sp>
        <p:nvSpPr>
          <p:cNvPr id="1048633" name="Rectangle: Rounded Corners 4"/>
          <p:cNvSpPr/>
          <p:nvPr/>
        </p:nvSpPr>
        <p:spPr>
          <a:xfrm>
            <a:off x="1756633" y="646140"/>
            <a:ext cx="3505200" cy="633546"/>
          </a:xfrm>
          <a:prstGeom prst="roundRect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 rtlCol="0"/>
          <a:p>
            <a:pPr algn="ctr"/>
            <a:r>
              <a:rPr dirty="0" sz="3200" lang="ar-JO"/>
              <a:t>استراتيجية تبادل الادوار</a:t>
            </a:r>
            <a:endParaRPr dirty="0" sz="3200" lang="en-US"/>
          </a:p>
        </p:txBody>
      </p:sp>
      <p:pic>
        <p:nvPicPr>
          <p:cNvPr id="2097197" name="Picture 7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832355" y="1611595"/>
            <a:ext cx="6842013" cy="1763432"/>
          </a:xfrm>
          <a:prstGeom prst="rect"/>
        </p:spPr>
      </p:pic>
      <p:pic>
        <p:nvPicPr>
          <p:cNvPr id="2097198" name="Picture 10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1454423" y="3344547"/>
            <a:ext cx="6085177" cy="2784742"/>
          </a:xfrm>
          <a:prstGeom prst="rect"/>
        </p:spPr>
      </p:pic>
      <p:pic>
        <p:nvPicPr>
          <p:cNvPr id="2097199" name="Picture 5"/>
          <p:cNvPicPr>
            <a:picLocks noChangeAspect="1"/>
          </p:cNvPicPr>
          <p:nvPr/>
        </p:nvPicPr>
        <p:blipFill>
          <a:blip xmlns:r="http://schemas.openxmlformats.org/officeDocument/2006/relationships" r:embed="rId6"/>
          <a:stretch>
            <a:fillRect/>
          </a:stretch>
        </p:blipFill>
        <p:spPr>
          <a:xfrm>
            <a:off x="1454423" y="48025"/>
            <a:ext cx="7035394" cy="390178"/>
          </a:xfrm>
          <a:prstGeom prst="rect"/>
        </p:spPr>
      </p:pic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4" name="Rounded Rectangle 25"/>
          <p:cNvSpPr/>
          <p:nvPr/>
        </p:nvSpPr>
        <p:spPr>
          <a:xfrm>
            <a:off x="8105564" y="568407"/>
            <a:ext cx="992770" cy="6060992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 rtlCol="1"/>
          <a:p>
            <a:pPr algn="ctr"/>
            <a:endParaRPr sz="1013" lang="ar-JO"/>
          </a:p>
        </p:txBody>
      </p:sp>
      <p:sp>
        <p:nvSpPr>
          <p:cNvPr id="1048635" name="Rectangle 39"/>
          <p:cNvSpPr/>
          <p:nvPr/>
        </p:nvSpPr>
        <p:spPr>
          <a:xfrm>
            <a:off x="585596" y="541526"/>
            <a:ext cx="7234393" cy="5891777"/>
          </a:xfrm>
          <a:prstGeom prst="rect"/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sz="1013" lang="en-US"/>
          </a:p>
        </p:txBody>
      </p:sp>
      <p:pic>
        <p:nvPicPr>
          <p:cNvPr id="2097200" name="Picture 40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8498990" y="152400"/>
            <a:ext cx="365719" cy="362272"/>
          </a:xfrm>
          <a:prstGeom prst="rect"/>
        </p:spPr>
      </p:pic>
      <p:grpSp>
        <p:nvGrpSpPr>
          <p:cNvPr id="59" name="Group 20"/>
          <p:cNvGrpSpPr/>
          <p:nvPr/>
        </p:nvGrpSpPr>
        <p:grpSpPr>
          <a:xfrm>
            <a:off x="31817" y="335886"/>
            <a:ext cx="1422606" cy="837900"/>
            <a:chOff x="7446246" y="205862"/>
            <a:chExt cx="1544854" cy="691058"/>
          </a:xfrm>
        </p:grpSpPr>
        <p:sp>
          <p:nvSpPr>
            <p:cNvPr id="1048636" name="Rounded Rectangle 10"/>
            <p:cNvSpPr/>
            <p:nvPr/>
          </p:nvSpPr>
          <p:spPr>
            <a:xfrm>
              <a:off x="7446246" y="205862"/>
              <a:ext cx="1544854" cy="691058"/>
            </a:xfrm>
            <a:prstGeom prst="roundRect"/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sz="1013" lang="en-US"/>
            </a:p>
          </p:txBody>
        </p:sp>
        <p:sp>
          <p:nvSpPr>
            <p:cNvPr id="1048637" name="Rounded Rectangle 22"/>
            <p:cNvSpPr/>
            <p:nvPr/>
          </p:nvSpPr>
          <p:spPr>
            <a:xfrm>
              <a:off x="7569132" y="277496"/>
              <a:ext cx="1299082" cy="547790"/>
            </a:xfrm>
            <a:prstGeom prst="roundRect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r>
                <a:rPr b="1" dirty="0" sz="1400" lang="en-US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1048638" name="TextBox 24"/>
          <p:cNvSpPr txBox="1"/>
          <p:nvPr/>
        </p:nvSpPr>
        <p:spPr>
          <a:xfrm>
            <a:off x="5224730" y="797694"/>
            <a:ext cx="2515602" cy="611706"/>
          </a:xfrm>
          <a:prstGeom prst="rect"/>
          <a:noFill/>
        </p:spPr>
        <p:txBody>
          <a:bodyPr rtlCol="1" wrap="square">
            <a:spAutoFit/>
          </a:bodyPr>
          <a:p>
            <a:pPr algn="r" rtl="1"/>
            <a:endParaRPr b="1" dirty="0" sz="1125" lang="en-US"/>
          </a:p>
          <a:p>
            <a:pPr algn="r"/>
            <a:r>
              <a:rPr b="1" dirty="0" sz="1125" lang="ar-JO"/>
              <a:t> </a:t>
            </a:r>
            <a:endParaRPr b="1" dirty="0" sz="1125" lang="en-US"/>
          </a:p>
          <a:p>
            <a:pPr algn="r"/>
            <a:endParaRPr b="1" dirty="0" sz="1125" lang="ar-JO"/>
          </a:p>
        </p:txBody>
      </p:sp>
      <p:pic>
        <p:nvPicPr>
          <p:cNvPr id="2097201" name="Picture 1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7819989" y="472644"/>
            <a:ext cx="1358002" cy="6232955"/>
          </a:xfrm>
          <a:prstGeom prst="rect"/>
        </p:spPr>
      </p:pic>
      <p:sp>
        <p:nvSpPr>
          <p:cNvPr id="1048639" name="Rectangle 3"/>
          <p:cNvSpPr/>
          <p:nvPr/>
        </p:nvSpPr>
        <p:spPr>
          <a:xfrm>
            <a:off x="7489637" y="973800"/>
            <a:ext cx="184731" cy="369332"/>
          </a:xfrm>
          <a:prstGeom prst="rect"/>
        </p:spPr>
        <p:txBody>
          <a:bodyPr wrap="none">
            <a:spAutoFit/>
          </a:bodyPr>
          <a:p>
            <a:pPr algn="r" rtl="1"/>
            <a:endParaRPr b="1" dirty="0" lang="ar-SA"/>
          </a:p>
        </p:txBody>
      </p:sp>
      <p:sp>
        <p:nvSpPr>
          <p:cNvPr id="1048640" name="Oval 4"/>
          <p:cNvSpPr/>
          <p:nvPr/>
        </p:nvSpPr>
        <p:spPr>
          <a:xfrm>
            <a:off x="5987732" y="655850"/>
            <a:ext cx="1752600" cy="911987"/>
          </a:xfrm>
          <a:prstGeom prst="ellipse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 rtlCol="0"/>
          <a:p>
            <a:pPr algn="ctr"/>
            <a:r>
              <a:rPr dirty="0" sz="3200" lang="ar-JO"/>
              <a:t>التمايز</a:t>
            </a:r>
            <a:endParaRPr dirty="0" sz="3200" lang="en-US"/>
          </a:p>
        </p:txBody>
      </p:sp>
      <p:pic>
        <p:nvPicPr>
          <p:cNvPr id="2097202" name="Picture 5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1840230" y="2362200"/>
            <a:ext cx="2762250" cy="2762250"/>
          </a:xfrm>
          <a:prstGeom prst="rect"/>
        </p:spPr>
      </p:pic>
      <p:pic>
        <p:nvPicPr>
          <p:cNvPr id="2097203" name="Picture 6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4600413" y="2346960"/>
            <a:ext cx="2761727" cy="2761727"/>
          </a:xfrm>
          <a:prstGeom prst="rect"/>
        </p:spPr>
      </p:pic>
      <p:sp>
        <p:nvSpPr>
          <p:cNvPr id="1048641" name="Oval 7"/>
          <p:cNvSpPr/>
          <p:nvPr/>
        </p:nvSpPr>
        <p:spPr>
          <a:xfrm>
            <a:off x="4903295" y="1497180"/>
            <a:ext cx="1093221" cy="762000"/>
          </a:xfrm>
          <a:prstGeom prst="ellipse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 rtlCol="0"/>
          <a:p>
            <a:pPr algn="ctr"/>
            <a:r>
              <a:rPr dirty="0" sz="2400" lang="ar-JO"/>
              <a:t>2+3</a:t>
            </a:r>
            <a:endParaRPr dirty="0" sz="2400" lang="en-US"/>
          </a:p>
        </p:txBody>
      </p:sp>
      <p:sp>
        <p:nvSpPr>
          <p:cNvPr id="1048642" name="Oval 8"/>
          <p:cNvSpPr/>
          <p:nvPr/>
        </p:nvSpPr>
        <p:spPr>
          <a:xfrm>
            <a:off x="2128134" y="1451863"/>
            <a:ext cx="1224666" cy="794363"/>
          </a:xfrm>
          <a:prstGeom prst="ellipse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 rtlCol="0"/>
          <a:p>
            <a:pPr algn="ctr"/>
            <a:r>
              <a:rPr dirty="0" sz="2800" lang="ar-JO"/>
              <a:t>1+4</a:t>
            </a:r>
            <a:endParaRPr dirty="0" sz="2800" lang="en-US"/>
          </a:p>
        </p:txBody>
      </p:sp>
      <p:sp>
        <p:nvSpPr>
          <p:cNvPr id="1048643" name="Rectangle 9"/>
          <p:cNvSpPr/>
          <p:nvPr/>
        </p:nvSpPr>
        <p:spPr>
          <a:xfrm>
            <a:off x="4888055" y="2743200"/>
            <a:ext cx="1207945" cy="1981200"/>
          </a:xfrm>
          <a:prstGeom prst="rect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rtlCol="0"/>
          <a:p>
            <a:pPr algn="ctr"/>
            <a:r>
              <a:rPr b="1" dirty="0" sz="1400" lang="ar-JO"/>
              <a:t> ارجع الى محرك البحث وابحث كيف كانت ام المؤمنين خديجة رضي الله عنها تنصر زوجها النبي صلى الله عليه وسلم ودون اجابتك</a:t>
            </a:r>
            <a:endParaRPr b="1" dirty="0" sz="1400" lang="en-US"/>
          </a:p>
        </p:txBody>
      </p:sp>
      <p:sp>
        <p:nvSpPr>
          <p:cNvPr id="1048644" name="Rectangle 11"/>
          <p:cNvSpPr/>
          <p:nvPr/>
        </p:nvSpPr>
        <p:spPr>
          <a:xfrm>
            <a:off x="2116181" y="2743200"/>
            <a:ext cx="1206139" cy="1981200"/>
          </a:xfrm>
          <a:prstGeom prst="rect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rtlCol="0"/>
          <a:p>
            <a:pPr algn="ctr"/>
            <a:r>
              <a:rPr b="1" dirty="0" sz="1600" lang="ar-JO"/>
              <a:t>عد الى الكتاب صفحة 88 وأعد قراءة موقف سيدنا زيد بن حارثة، لو كنت مكانه ماذا كنت ستفعل؟</a:t>
            </a:r>
            <a:endParaRPr b="1" dirty="0" sz="1600" lang="en-US"/>
          </a:p>
        </p:txBody>
      </p:sp>
      <p:pic>
        <p:nvPicPr>
          <p:cNvPr id="2097204" name="Picture 10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1111909" y="200785"/>
            <a:ext cx="7035394" cy="390178"/>
          </a:xfrm>
          <a:prstGeom prst="rect"/>
        </p:spPr>
      </p:pic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8" name="Rounded Rectangle 25"/>
          <p:cNvSpPr/>
          <p:nvPr/>
        </p:nvSpPr>
        <p:spPr>
          <a:xfrm>
            <a:off x="8105564" y="568407"/>
            <a:ext cx="992770" cy="6060992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 rtlCol="1"/>
          <a:p>
            <a:pPr algn="ctr"/>
            <a:endParaRPr sz="1013" lang="ar-JO"/>
          </a:p>
        </p:txBody>
      </p:sp>
      <p:sp>
        <p:nvSpPr>
          <p:cNvPr id="1048649" name="Rectangle 39"/>
          <p:cNvSpPr/>
          <p:nvPr/>
        </p:nvSpPr>
        <p:spPr>
          <a:xfrm>
            <a:off x="585596" y="541526"/>
            <a:ext cx="7234393" cy="5891777"/>
          </a:xfrm>
          <a:prstGeom prst="rect"/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sz="1013" lang="en-US"/>
          </a:p>
        </p:txBody>
      </p:sp>
      <p:pic>
        <p:nvPicPr>
          <p:cNvPr id="2097205" name="Picture 40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8498990" y="152400"/>
            <a:ext cx="365719" cy="362272"/>
          </a:xfrm>
          <a:prstGeom prst="rect"/>
        </p:spPr>
      </p:pic>
      <p:sp>
        <p:nvSpPr>
          <p:cNvPr id="1048650" name="TextBox 24"/>
          <p:cNvSpPr txBox="1"/>
          <p:nvPr/>
        </p:nvSpPr>
        <p:spPr>
          <a:xfrm>
            <a:off x="5224730" y="797694"/>
            <a:ext cx="2515602" cy="611706"/>
          </a:xfrm>
          <a:prstGeom prst="rect"/>
          <a:noFill/>
        </p:spPr>
        <p:txBody>
          <a:bodyPr rtlCol="1" wrap="square">
            <a:spAutoFit/>
          </a:bodyPr>
          <a:p>
            <a:pPr algn="r" rtl="1"/>
            <a:endParaRPr b="1" dirty="0" sz="1125" lang="en-US"/>
          </a:p>
          <a:p>
            <a:pPr algn="r"/>
            <a:r>
              <a:rPr b="1" dirty="0" sz="1125" lang="ar-JO"/>
              <a:t> </a:t>
            </a:r>
            <a:endParaRPr b="1" dirty="0" sz="1125" lang="en-US"/>
          </a:p>
          <a:p>
            <a:pPr algn="r"/>
            <a:endParaRPr b="1" dirty="0" sz="1125" lang="ar-JO"/>
          </a:p>
        </p:txBody>
      </p:sp>
      <p:pic>
        <p:nvPicPr>
          <p:cNvPr id="2097206" name="Picture 1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7819989" y="472644"/>
            <a:ext cx="1358002" cy="6232955"/>
          </a:xfrm>
          <a:prstGeom prst="rect"/>
        </p:spPr>
      </p:pic>
      <p:sp>
        <p:nvSpPr>
          <p:cNvPr id="1048651" name="Rectangle 3"/>
          <p:cNvSpPr/>
          <p:nvPr/>
        </p:nvSpPr>
        <p:spPr>
          <a:xfrm>
            <a:off x="7489637" y="973800"/>
            <a:ext cx="184731" cy="369332"/>
          </a:xfrm>
          <a:prstGeom prst="rect"/>
        </p:spPr>
        <p:txBody>
          <a:bodyPr wrap="none">
            <a:spAutoFit/>
          </a:bodyPr>
          <a:p>
            <a:pPr algn="r" rtl="1"/>
            <a:endParaRPr b="1" dirty="0" lang="ar-SA"/>
          </a:p>
        </p:txBody>
      </p:sp>
      <p:pic>
        <p:nvPicPr>
          <p:cNvPr id="2097207" name="Picture 3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3" cstate="print"/>
          <a:srcRect/>
          <a:stretch>
            <a:fillRect/>
          </a:stretch>
        </p:blipFill>
        <p:spPr bwMode="auto">
          <a:xfrm>
            <a:off x="198512" y="6003124"/>
            <a:ext cx="1058808" cy="449191"/>
          </a:xfrm>
          <a:prstGeom prst="rect"/>
          <a:noFill/>
          <a:ln>
            <a:noFill/>
          </a:ln>
          <a:effectLst/>
        </p:spPr>
      </p:pic>
      <p:sp>
        <p:nvSpPr>
          <p:cNvPr id="1048652" name="Oval 4"/>
          <p:cNvSpPr/>
          <p:nvPr/>
        </p:nvSpPr>
        <p:spPr>
          <a:xfrm>
            <a:off x="5486400" y="655851"/>
            <a:ext cx="2253932" cy="687282"/>
          </a:xfrm>
          <a:prstGeom prst="ellipse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 rtlCol="0"/>
          <a:p>
            <a:pPr algn="ctr"/>
            <a:r>
              <a:rPr b="1" dirty="0" sz="2000" lang="ar-JO"/>
              <a:t>التغذية الراجعة:</a:t>
            </a:r>
            <a:endParaRPr b="1" dirty="0" sz="2000" lang="en-US"/>
          </a:p>
        </p:txBody>
      </p:sp>
      <p:pic>
        <p:nvPicPr>
          <p:cNvPr id="2097208" name="Picture 12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749243" y="1457459"/>
            <a:ext cx="6969055" cy="2274986"/>
          </a:xfrm>
          <a:prstGeom prst="rect"/>
        </p:spPr>
      </p:pic>
      <p:pic>
        <p:nvPicPr>
          <p:cNvPr id="2097209" name="Picture 14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749243" y="4062016"/>
            <a:ext cx="6969055" cy="1753314"/>
          </a:xfrm>
          <a:prstGeom prst="rect"/>
        </p:spPr>
      </p:pic>
      <p:pic>
        <p:nvPicPr>
          <p:cNvPr id="2097210" name="Picture 16"/>
          <p:cNvPicPr>
            <a:picLocks noChangeAspect="1"/>
          </p:cNvPicPr>
          <p:nvPr/>
        </p:nvPicPr>
        <p:blipFill>
          <a:blip xmlns:r="http://schemas.openxmlformats.org/officeDocument/2006/relationships" r:embed="rId6"/>
          <a:stretch>
            <a:fillRect/>
          </a:stretch>
        </p:blipFill>
        <p:spPr>
          <a:xfrm>
            <a:off x="647552" y="3189929"/>
            <a:ext cx="7019529" cy="514350"/>
          </a:xfrm>
          <a:prstGeom prst="rect"/>
        </p:spPr>
      </p:pic>
      <p:pic>
        <p:nvPicPr>
          <p:cNvPr id="2097211" name="Picture 18"/>
          <p:cNvPicPr>
            <a:picLocks noChangeAspect="1"/>
          </p:cNvPicPr>
          <p:nvPr/>
        </p:nvPicPr>
        <p:blipFill>
          <a:blip xmlns:r="http://schemas.openxmlformats.org/officeDocument/2006/relationships" r:embed="rId7"/>
          <a:stretch>
            <a:fillRect/>
          </a:stretch>
        </p:blipFill>
        <p:spPr>
          <a:xfrm>
            <a:off x="2528539" y="5385301"/>
            <a:ext cx="3912507" cy="399235"/>
          </a:xfrm>
          <a:prstGeom prst="rect"/>
        </p:spPr>
      </p:pic>
      <p:pic>
        <p:nvPicPr>
          <p:cNvPr id="2097212" name="Picture 5"/>
          <p:cNvPicPr>
            <a:picLocks noChangeAspect="1"/>
          </p:cNvPicPr>
          <p:nvPr/>
        </p:nvPicPr>
        <p:blipFill>
          <a:blip xmlns:r="http://schemas.openxmlformats.org/officeDocument/2006/relationships" r:embed="rId8"/>
          <a:stretch>
            <a:fillRect/>
          </a:stretch>
        </p:blipFill>
        <p:spPr>
          <a:xfrm>
            <a:off x="1326022" y="111962"/>
            <a:ext cx="7035394" cy="390178"/>
          </a:xfrm>
          <a:prstGeom prst="rect"/>
        </p:spPr>
      </p:pic>
    </p:spTree>
  </p:cSld>
  <p:clrMapOvr>
    <a:masterClrMapping/>
  </p:clrMapOvr>
  <p:transition spd="slow">
    <p:fade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7"/>
                                        <p:tgtEl>
                                          <p:spTgt spid="2097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2097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2097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>
                      <p:stCondLst>
                        <p:cond delay="indefinite"/>
                      </p:stCondLst>
                      <p:childTnLst>
                        <p:par>
                          <p:cTn fill="hold" id="11">
                            <p:stCondLst>
                              <p:cond delay="0"/>
                            </p:stCondLst>
                            <p:childTnLst>
                              <p:par>
                                <p:cTn fill="hold" id="12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14"/>
                                        <p:tgtEl>
                                          <p:spTgt spid="20972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5"/>
                                        <p:tgtEl>
                                          <p:spTgt spid="2097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6"/>
                                        <p:tgtEl>
                                          <p:spTgt spid="2097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7">
                      <p:stCondLst>
                        <p:cond delay="indefinite"/>
                      </p:stCondLst>
                      <p:childTnLst>
                        <p:par>
                          <p:cTn fill="hold" id="18">
                            <p:stCondLst>
                              <p:cond delay="0"/>
                            </p:stCondLst>
                            <p:childTnLst>
                              <p:par>
                                <p:cTn fill="hold" id="19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21"/>
                                        <p:tgtEl>
                                          <p:spTgt spid="20972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2"/>
                                        <p:tgtEl>
                                          <p:spTgt spid="2097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3"/>
                                        <p:tgtEl>
                                          <p:spTgt spid="2097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4">
                      <p:stCondLst>
                        <p:cond delay="indefinite"/>
                      </p:stCondLst>
                      <p:childTnLst>
                        <p:par>
                          <p:cTn fill="hold" id="25">
                            <p:stCondLst>
                              <p:cond delay="0"/>
                            </p:stCondLst>
                            <p:childTnLst>
                              <p:par>
                                <p:cTn fill="hold" id="26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28"/>
                                        <p:tgtEl>
                                          <p:spTgt spid="2097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9"/>
                                        <p:tgtEl>
                                          <p:spTgt spid="2097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0"/>
                                        <p:tgtEl>
                                          <p:spTgt spid="2097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6" name="Rectangle: Rounded Corners 3"/>
          <p:cNvSpPr/>
          <p:nvPr/>
        </p:nvSpPr>
        <p:spPr>
          <a:xfrm>
            <a:off x="5436870" y="609600"/>
            <a:ext cx="3703320" cy="5646420"/>
          </a:xfrm>
          <a:prstGeom prst="roundRect"/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 rtlCol="0"/>
          <a:p>
            <a:pPr algn="r"/>
            <a:endParaRPr b="1" dirty="0" sz="1400" lang="en-US"/>
          </a:p>
          <a:p>
            <a:pPr algn="r"/>
            <a:r>
              <a:rPr b="1" dirty="0" sz="2000" lang="ar-JO"/>
              <a:t>1)تشكيل أزواج من الطلاب </a:t>
            </a:r>
          </a:p>
          <a:p>
            <a:pPr algn="r"/>
            <a:r>
              <a:rPr b="1" dirty="0" sz="2400" lang="ar-JO"/>
              <a:t>)</a:t>
            </a:r>
            <a:r>
              <a:rPr b="1" dirty="0" sz="2400" lang="en-US"/>
              <a:t>a</a:t>
            </a:r>
            <a:r>
              <a:rPr b="1" dirty="0" sz="2400" lang="ar-JO"/>
              <a:t>،</a:t>
            </a:r>
            <a:r>
              <a:rPr b="1" dirty="0" sz="2400" lang="en-US"/>
              <a:t>b</a:t>
            </a:r>
            <a:r>
              <a:rPr b="1" dirty="0" sz="2400" lang="ar-JO"/>
              <a:t>(</a:t>
            </a:r>
          </a:p>
          <a:p>
            <a:pPr algn="r"/>
            <a:r>
              <a:rPr b="1" dirty="0" sz="2000" lang="ar-JO"/>
              <a:t>2)تحديد المهمة</a:t>
            </a:r>
          </a:p>
          <a:p>
            <a:pPr algn="r"/>
            <a:r>
              <a:rPr b="1" dirty="0" sz="2000" lang="ar-JO"/>
              <a:t>3)الدور الاول-الطالب الاول ينفذ ويحل المهمة الطالب الثاني يستمع ويوجه ويصحح عند الحاجة</a:t>
            </a:r>
          </a:p>
          <a:p>
            <a:pPr algn="r"/>
            <a:r>
              <a:rPr b="1" dirty="0" sz="2000" lang="ar-JO"/>
              <a:t>4)تبادل الادوار</a:t>
            </a:r>
          </a:p>
          <a:p>
            <a:pPr algn="r"/>
            <a:r>
              <a:rPr b="1" dirty="0" sz="2000" lang="ar-JO"/>
              <a:t>يصبح الطالب الثاني هو المنفذ والطالب الاول هو المدرب</a:t>
            </a:r>
          </a:p>
          <a:p>
            <a:pPr algn="ctr"/>
            <a:endParaRPr dirty="0" sz="2100" lang="en-US"/>
          </a:p>
          <a:p>
            <a:pPr algn="ctr"/>
            <a:endParaRPr dirty="0" sz="2100" lang="en-US"/>
          </a:p>
        </p:txBody>
      </p:sp>
      <p:sp>
        <p:nvSpPr>
          <p:cNvPr id="1048657" name="Rectangle 4"/>
          <p:cNvSpPr/>
          <p:nvPr/>
        </p:nvSpPr>
        <p:spPr>
          <a:xfrm>
            <a:off x="7292340" y="857250"/>
            <a:ext cx="1851660" cy="320040"/>
          </a:xfrm>
          <a:prstGeom prst="rect"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dirty="0" sz="2100" lang="ar-JO"/>
              <a:t>التمهيد</a:t>
            </a:r>
            <a:endParaRPr dirty="0" sz="2100" lang="en-US"/>
          </a:p>
        </p:txBody>
      </p:sp>
      <p:pic>
        <p:nvPicPr>
          <p:cNvPr id="2097213" name="Picture 5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897255" y="1171575"/>
            <a:ext cx="4286250" cy="4286250"/>
          </a:xfrm>
          <a:prstGeom prst="rect"/>
        </p:spPr>
      </p:pic>
      <p:sp>
        <p:nvSpPr>
          <p:cNvPr id="1048658" name="Oval 1"/>
          <p:cNvSpPr/>
          <p:nvPr/>
        </p:nvSpPr>
        <p:spPr>
          <a:xfrm>
            <a:off x="-495300" y="1295400"/>
            <a:ext cx="3505200" cy="1447800"/>
          </a:xfrm>
          <a:prstGeom prst="ellipse"/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 rtlCol="0"/>
          <a:p>
            <a:pPr algn="ctr"/>
            <a:r>
              <a:rPr b="1" dirty="0" sz="3600" lang="ar-JO"/>
              <a:t>استراتيجية</a:t>
            </a:r>
          </a:p>
          <a:p>
            <a:pPr algn="ctr"/>
            <a:r>
              <a:rPr b="1" dirty="0" sz="3600" lang="en-US"/>
              <a:t>Rally coach</a:t>
            </a:r>
            <a:endParaRPr b="1" dirty="0" sz="3600" lang="ar-JO"/>
          </a:p>
          <a:p>
            <a:pPr algn="ctr"/>
            <a:endParaRPr b="1" dirty="0" sz="3600" lang="ar-JO"/>
          </a:p>
        </p:txBody>
      </p:sp>
      <p:pic>
        <p:nvPicPr>
          <p:cNvPr id="2097214" name="Picture 2" descr="This may contain: a red leash attached to a silver whistle with the words rally coach cooperative learning strategy teaching in the fast lane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 bwMode="auto">
          <a:xfrm>
            <a:off x="6248400" y="4686300"/>
            <a:ext cx="1905000" cy="995363"/>
          </a:xfrm>
          <a:prstGeom prst="rect"/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9" name="Rounded Rectangle 25"/>
          <p:cNvSpPr/>
          <p:nvPr/>
        </p:nvSpPr>
        <p:spPr>
          <a:xfrm>
            <a:off x="8105564" y="568407"/>
            <a:ext cx="992770" cy="6060992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 rtlCol="1"/>
          <a:p>
            <a:pPr algn="ctr"/>
            <a:endParaRPr sz="1013" lang="ar-JO"/>
          </a:p>
        </p:txBody>
      </p:sp>
      <p:sp>
        <p:nvSpPr>
          <p:cNvPr id="1048660" name="Rectangle 39"/>
          <p:cNvSpPr/>
          <p:nvPr/>
        </p:nvSpPr>
        <p:spPr>
          <a:xfrm>
            <a:off x="585596" y="541526"/>
            <a:ext cx="7234393" cy="5891777"/>
          </a:xfrm>
          <a:prstGeom prst="rect"/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sz="1013" lang="en-US"/>
          </a:p>
        </p:txBody>
      </p:sp>
      <p:pic>
        <p:nvPicPr>
          <p:cNvPr id="2097215" name="Picture 40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8498990" y="152400"/>
            <a:ext cx="365719" cy="362272"/>
          </a:xfrm>
          <a:prstGeom prst="rect"/>
        </p:spPr>
      </p:pic>
      <p:grpSp>
        <p:nvGrpSpPr>
          <p:cNvPr id="67" name="Group 20"/>
          <p:cNvGrpSpPr/>
          <p:nvPr/>
        </p:nvGrpSpPr>
        <p:grpSpPr>
          <a:xfrm>
            <a:off x="31817" y="335886"/>
            <a:ext cx="1422606" cy="837900"/>
            <a:chOff x="7446246" y="205862"/>
            <a:chExt cx="1544854" cy="691058"/>
          </a:xfrm>
        </p:grpSpPr>
        <p:sp>
          <p:nvSpPr>
            <p:cNvPr id="1048661" name="Rounded Rectangle 10"/>
            <p:cNvSpPr/>
            <p:nvPr/>
          </p:nvSpPr>
          <p:spPr>
            <a:xfrm>
              <a:off x="7446246" y="205862"/>
              <a:ext cx="1544854" cy="691058"/>
            </a:xfrm>
            <a:prstGeom prst="roundRect"/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sz="1013" lang="en-US"/>
            </a:p>
          </p:txBody>
        </p:sp>
        <p:sp>
          <p:nvSpPr>
            <p:cNvPr id="1048662" name="Rounded Rectangle 22"/>
            <p:cNvSpPr/>
            <p:nvPr/>
          </p:nvSpPr>
          <p:spPr>
            <a:xfrm>
              <a:off x="7569132" y="277496"/>
              <a:ext cx="1299082" cy="547790"/>
            </a:xfrm>
            <a:prstGeom prst="roundRect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r>
                <a:rPr b="1" dirty="0" sz="1400" lang="en-US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1048663" name="TextBox 24"/>
          <p:cNvSpPr txBox="1"/>
          <p:nvPr/>
        </p:nvSpPr>
        <p:spPr>
          <a:xfrm>
            <a:off x="5224730" y="797694"/>
            <a:ext cx="2515602" cy="611706"/>
          </a:xfrm>
          <a:prstGeom prst="rect"/>
          <a:noFill/>
        </p:spPr>
        <p:txBody>
          <a:bodyPr rtlCol="1" wrap="square">
            <a:spAutoFit/>
          </a:bodyPr>
          <a:p>
            <a:pPr algn="r" rtl="1"/>
            <a:endParaRPr b="1" dirty="0" sz="1125" lang="en-US"/>
          </a:p>
          <a:p>
            <a:pPr algn="r"/>
            <a:r>
              <a:rPr b="1" dirty="0" sz="1125" lang="ar-JO"/>
              <a:t> </a:t>
            </a:r>
            <a:endParaRPr b="1" dirty="0" sz="1125" lang="en-US"/>
          </a:p>
          <a:p>
            <a:pPr algn="r"/>
            <a:endParaRPr b="1" dirty="0" sz="1125" lang="ar-JO"/>
          </a:p>
        </p:txBody>
      </p:sp>
      <p:pic>
        <p:nvPicPr>
          <p:cNvPr id="2097216" name="Picture 1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7819989" y="472644"/>
            <a:ext cx="1358002" cy="6232955"/>
          </a:xfrm>
          <a:prstGeom prst="rect"/>
        </p:spPr>
      </p:pic>
      <p:sp>
        <p:nvSpPr>
          <p:cNvPr id="1048664" name="Rectangle 3"/>
          <p:cNvSpPr/>
          <p:nvPr/>
        </p:nvSpPr>
        <p:spPr>
          <a:xfrm>
            <a:off x="7489637" y="973800"/>
            <a:ext cx="184731" cy="369332"/>
          </a:xfrm>
          <a:prstGeom prst="rect"/>
        </p:spPr>
        <p:txBody>
          <a:bodyPr wrap="none">
            <a:spAutoFit/>
          </a:bodyPr>
          <a:p>
            <a:pPr algn="r" rtl="1"/>
            <a:endParaRPr b="1" dirty="0" lang="ar-SA"/>
          </a:p>
        </p:txBody>
      </p:sp>
      <p:sp>
        <p:nvSpPr>
          <p:cNvPr id="1048665" name="Oval 5"/>
          <p:cNvSpPr/>
          <p:nvPr/>
        </p:nvSpPr>
        <p:spPr>
          <a:xfrm>
            <a:off x="5111569" y="797694"/>
            <a:ext cx="2562799" cy="837900"/>
          </a:xfrm>
          <a:prstGeom prst="ellipse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 rtlCol="0"/>
          <a:p>
            <a:pPr algn="ctr"/>
            <a:r>
              <a:rPr b="1" dirty="0" sz="2000" lang="ar-JO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التقويم التكويني:</a:t>
            </a:r>
            <a:endParaRPr b="1" dirty="0" sz="2000" 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097217" name="Picture 7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752660" y="1665568"/>
            <a:ext cx="7010401" cy="3934324"/>
          </a:xfrm>
          <a:prstGeom prst="rect"/>
        </p:spPr>
      </p:pic>
      <p:pic>
        <p:nvPicPr>
          <p:cNvPr id="2097218" name="Picture 9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752661" y="4038600"/>
            <a:ext cx="4472070" cy="648980"/>
          </a:xfrm>
          <a:prstGeom prst="rect"/>
        </p:spPr>
      </p:pic>
      <p:pic>
        <p:nvPicPr>
          <p:cNvPr id="2097219" name="Picture 11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5"/>
          <a:srcRect l="1382" t="-1" r="1148" b="16221"/>
          <a:stretch>
            <a:fillRect/>
          </a:stretch>
        </p:blipFill>
        <p:spPr>
          <a:xfrm>
            <a:off x="752659" y="4806365"/>
            <a:ext cx="4358910" cy="837900"/>
          </a:xfrm>
          <a:prstGeom prst="rect"/>
        </p:spPr>
      </p:pic>
      <p:pic>
        <p:nvPicPr>
          <p:cNvPr id="2097220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6"/>
          <a:stretch>
            <a:fillRect/>
          </a:stretch>
        </p:blipFill>
        <p:spPr>
          <a:xfrm>
            <a:off x="1364097" y="95464"/>
            <a:ext cx="7035394" cy="390178"/>
          </a:xfrm>
          <a:prstGeom prst="rect"/>
        </p:spPr>
      </p:pic>
    </p:spTree>
  </p:cSld>
  <p:clrMapOvr>
    <a:masterClrMapping/>
  </p:clrMapOvr>
  <p:transition spd="slow">
    <p:fade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2097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2097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>
                      <p:stCondLst>
                        <p:cond delay="indefinite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id="11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3"/>
                                        <p:tgtEl>
                                          <p:spTgt spid="2097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4"/>
                                        <p:tgtEl>
                                          <p:spTgt spid="2097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6" name="Rounded Rectangle 25"/>
          <p:cNvSpPr/>
          <p:nvPr/>
        </p:nvSpPr>
        <p:spPr>
          <a:xfrm>
            <a:off x="8105564" y="568407"/>
            <a:ext cx="992770" cy="6060992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 rtlCol="1"/>
          <a:p>
            <a:pPr algn="ctr"/>
            <a:endParaRPr sz="1013" lang="ar-JO"/>
          </a:p>
        </p:txBody>
      </p:sp>
      <p:sp>
        <p:nvSpPr>
          <p:cNvPr id="1048667" name="Rectangle 39"/>
          <p:cNvSpPr/>
          <p:nvPr/>
        </p:nvSpPr>
        <p:spPr>
          <a:xfrm>
            <a:off x="585596" y="541526"/>
            <a:ext cx="7234393" cy="5891777"/>
          </a:xfrm>
          <a:prstGeom prst="rect"/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sz="1013" lang="en-US"/>
          </a:p>
        </p:txBody>
      </p:sp>
      <p:pic>
        <p:nvPicPr>
          <p:cNvPr id="2097221" name="Picture 40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8498990" y="152400"/>
            <a:ext cx="365719" cy="362272"/>
          </a:xfrm>
          <a:prstGeom prst="rect"/>
        </p:spPr>
      </p:pic>
      <p:sp>
        <p:nvSpPr>
          <p:cNvPr id="1048668" name="TextBox 24"/>
          <p:cNvSpPr txBox="1"/>
          <p:nvPr/>
        </p:nvSpPr>
        <p:spPr>
          <a:xfrm>
            <a:off x="5224730" y="797694"/>
            <a:ext cx="2515602" cy="611706"/>
          </a:xfrm>
          <a:prstGeom prst="rect"/>
          <a:noFill/>
        </p:spPr>
        <p:txBody>
          <a:bodyPr rtlCol="1" wrap="square">
            <a:spAutoFit/>
          </a:bodyPr>
          <a:p>
            <a:pPr algn="r" rtl="1"/>
            <a:endParaRPr b="1" dirty="0" sz="1125" lang="en-US"/>
          </a:p>
          <a:p>
            <a:pPr algn="r"/>
            <a:r>
              <a:rPr b="1" dirty="0" sz="1125" lang="ar-JO"/>
              <a:t> </a:t>
            </a:r>
            <a:endParaRPr b="1" dirty="0" sz="1125" lang="en-US"/>
          </a:p>
          <a:p>
            <a:pPr algn="r"/>
            <a:endParaRPr b="1" dirty="0" sz="1125" lang="ar-JO"/>
          </a:p>
        </p:txBody>
      </p:sp>
      <p:pic>
        <p:nvPicPr>
          <p:cNvPr id="2097222" name="Picture 1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7819989" y="472644"/>
            <a:ext cx="1358002" cy="6232955"/>
          </a:xfrm>
          <a:prstGeom prst="rect"/>
        </p:spPr>
      </p:pic>
      <p:sp>
        <p:nvSpPr>
          <p:cNvPr id="1048669" name="Rectangle 3"/>
          <p:cNvSpPr/>
          <p:nvPr/>
        </p:nvSpPr>
        <p:spPr>
          <a:xfrm>
            <a:off x="7489637" y="973800"/>
            <a:ext cx="184731" cy="369332"/>
          </a:xfrm>
          <a:prstGeom prst="rect"/>
        </p:spPr>
        <p:txBody>
          <a:bodyPr wrap="none">
            <a:spAutoFit/>
          </a:bodyPr>
          <a:p>
            <a:pPr algn="r" rtl="1"/>
            <a:endParaRPr b="1" dirty="0" lang="ar-SA"/>
          </a:p>
        </p:txBody>
      </p:sp>
      <p:sp>
        <p:nvSpPr>
          <p:cNvPr id="1048670" name="Flowchart: Alternate Process 32"/>
          <p:cNvSpPr/>
          <p:nvPr/>
        </p:nvSpPr>
        <p:spPr>
          <a:xfrm>
            <a:off x="251866" y="6192265"/>
            <a:ext cx="768215" cy="260050"/>
          </a:xfrm>
          <a:prstGeom prst="flowChartAlternateProcess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dirty="0" sz="1350" lang="en-US"/>
              <a:t>IRS</a:t>
            </a:r>
          </a:p>
        </p:txBody>
      </p:sp>
      <p:pic>
        <p:nvPicPr>
          <p:cNvPr id="2097223" name="Picture 6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2192329" y="665534"/>
            <a:ext cx="3794709" cy="5526931"/>
          </a:xfrm>
          <a:prstGeom prst="rect"/>
        </p:spPr>
      </p:pic>
      <p:sp>
        <p:nvSpPr>
          <p:cNvPr id="1048671" name="Oval 8"/>
          <p:cNvSpPr/>
          <p:nvPr/>
        </p:nvSpPr>
        <p:spPr>
          <a:xfrm>
            <a:off x="6131635" y="839130"/>
            <a:ext cx="1462135" cy="826438"/>
          </a:xfrm>
          <a:prstGeom prst="ellipse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 rtlCol="0"/>
          <a:p>
            <a:pPr algn="ctr"/>
            <a:r>
              <a:rPr b="1" dirty="0" sz="2400" lang="ar-JO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التمايز:</a:t>
            </a:r>
            <a:endParaRPr b="1" dirty="0" sz="2400" 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48672" name="Flowchart: Connector 10"/>
          <p:cNvSpPr/>
          <p:nvPr/>
        </p:nvSpPr>
        <p:spPr>
          <a:xfrm>
            <a:off x="5024995" y="884492"/>
            <a:ext cx="736554" cy="735714"/>
          </a:xfrm>
          <a:prstGeom prst="flowChartConnector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 rtlCol="0"/>
          <a:p>
            <a:pPr algn="ctr"/>
            <a:r>
              <a:rPr dirty="0" lang="ar-JO"/>
              <a:t>1</a:t>
            </a:r>
            <a:endParaRPr dirty="0" lang="en-US"/>
          </a:p>
        </p:txBody>
      </p:sp>
      <p:sp>
        <p:nvSpPr>
          <p:cNvPr id="1048673" name="Flowchart: Connector 5"/>
          <p:cNvSpPr/>
          <p:nvPr/>
        </p:nvSpPr>
        <p:spPr>
          <a:xfrm>
            <a:off x="5024995" y="2248881"/>
            <a:ext cx="736554" cy="735714"/>
          </a:xfrm>
          <a:prstGeom prst="flowChartConnector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 rtlCol="0"/>
          <a:p>
            <a:pPr algn="ctr"/>
            <a:r>
              <a:rPr dirty="0" sz="2000" lang="en-US"/>
              <a:t>2</a:t>
            </a:r>
          </a:p>
        </p:txBody>
      </p:sp>
      <p:sp>
        <p:nvSpPr>
          <p:cNvPr id="1048674" name="Flowchart: Connector 7"/>
          <p:cNvSpPr/>
          <p:nvPr/>
        </p:nvSpPr>
        <p:spPr>
          <a:xfrm>
            <a:off x="5024995" y="3733800"/>
            <a:ext cx="736554" cy="735714"/>
          </a:xfrm>
          <a:prstGeom prst="flowChartConnector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 rtlCol="0"/>
          <a:p>
            <a:pPr algn="ctr"/>
            <a:r>
              <a:rPr dirty="0" sz="2400" lang="en-US"/>
              <a:t>3</a:t>
            </a:r>
            <a:endParaRPr dirty="0" lang="en-US"/>
          </a:p>
        </p:txBody>
      </p:sp>
      <p:sp>
        <p:nvSpPr>
          <p:cNvPr id="1048675" name="Flowchart: Connector 9"/>
          <p:cNvSpPr/>
          <p:nvPr/>
        </p:nvSpPr>
        <p:spPr>
          <a:xfrm>
            <a:off x="5025809" y="5211325"/>
            <a:ext cx="736554" cy="735714"/>
          </a:xfrm>
          <a:prstGeom prst="flowChartConnector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rtlCol="0"/>
          <a:p>
            <a:pPr algn="ctr"/>
            <a:r>
              <a:rPr dirty="0" lang="en-US"/>
              <a:t>4</a:t>
            </a:r>
          </a:p>
        </p:txBody>
      </p:sp>
      <p:sp>
        <p:nvSpPr>
          <p:cNvPr id="1048676" name="Rectangle: Rounded Corners 11"/>
          <p:cNvSpPr/>
          <p:nvPr/>
        </p:nvSpPr>
        <p:spPr>
          <a:xfrm>
            <a:off x="2438400" y="3733800"/>
            <a:ext cx="1944566" cy="826438"/>
          </a:xfrm>
          <a:prstGeom prst="roundRect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 rtlCol="0"/>
          <a:p>
            <a:pPr algn="ctr"/>
            <a:r>
              <a:rPr b="1" dirty="0" sz="1200" lang="ar-JO"/>
              <a:t>استنتج لماذا رفض النبي صلى الله عليه وسلم أن ينزل ملك الجبال العذاب على اهل الطائف؟</a:t>
            </a:r>
            <a:endParaRPr b="1" dirty="0" sz="1200" lang="en-US"/>
          </a:p>
        </p:txBody>
      </p:sp>
      <p:sp>
        <p:nvSpPr>
          <p:cNvPr id="1048677" name="Rectangle: Rounded Corners 13"/>
          <p:cNvSpPr/>
          <p:nvPr/>
        </p:nvSpPr>
        <p:spPr>
          <a:xfrm>
            <a:off x="2318673" y="2316755"/>
            <a:ext cx="1944566" cy="927021"/>
          </a:xfrm>
          <a:prstGeom prst="roundRect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 rtlCol="0"/>
          <a:p>
            <a:pPr algn="ctr"/>
            <a:r>
              <a:rPr b="1" dirty="0" sz="1600" lang="ar-JO"/>
              <a:t>أرسم خارطة تبين الطريق التي مر بها النبي صلى الله عليه وسلم حتى وصل الى الطائف</a:t>
            </a:r>
            <a:endParaRPr b="1" dirty="0" sz="1600" lang="en-US"/>
          </a:p>
        </p:txBody>
      </p:sp>
      <p:sp>
        <p:nvSpPr>
          <p:cNvPr id="1048678" name="Rectangle: Rounded Corners 14"/>
          <p:cNvSpPr/>
          <p:nvPr/>
        </p:nvSpPr>
        <p:spPr>
          <a:xfrm>
            <a:off x="2362200" y="914400"/>
            <a:ext cx="1944566" cy="826438"/>
          </a:xfrm>
          <a:prstGeom prst="roundRect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 rtlCol="0"/>
          <a:p>
            <a:pPr algn="ctr"/>
            <a:r>
              <a:rPr b="1" dirty="0" sz="1200" lang="ar-JO"/>
              <a:t>ارجع الى أستزيد صفحة 89 واستخرع معنى (أطبق، الاخشبين)اللذين وردا في قول ملك الجبال</a:t>
            </a:r>
            <a:endParaRPr b="1" dirty="0" sz="1200" lang="en-US"/>
          </a:p>
        </p:txBody>
      </p:sp>
      <p:sp>
        <p:nvSpPr>
          <p:cNvPr id="1048679" name="Rectangle: Rounded Corners 15"/>
          <p:cNvSpPr/>
          <p:nvPr/>
        </p:nvSpPr>
        <p:spPr>
          <a:xfrm>
            <a:off x="2302192" y="5249365"/>
            <a:ext cx="1944566" cy="826438"/>
          </a:xfrm>
          <a:prstGeom prst="roundRect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rtlCol="0"/>
          <a:p>
            <a:pPr algn="ctr"/>
            <a:r>
              <a:rPr b="1" dirty="0" sz="1400" lang="ar-JO"/>
              <a:t>من هو الملك الذي جاء الى النبي صلى الله عليه وسلم في طريق عودته الى مكة المكرمة</a:t>
            </a:r>
            <a:endParaRPr b="1" dirty="0" sz="1400" lang="en-US"/>
          </a:p>
        </p:txBody>
      </p:sp>
      <p:sp>
        <p:nvSpPr>
          <p:cNvPr id="1048680" name="Rectangle 16"/>
          <p:cNvSpPr/>
          <p:nvPr/>
        </p:nvSpPr>
        <p:spPr>
          <a:xfrm>
            <a:off x="6392012" y="2067498"/>
            <a:ext cx="1144873" cy="3332603"/>
          </a:xfrm>
          <a:prstGeom prst="rect"/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 rtlCol="0"/>
          <a:p>
            <a:pPr algn="ctr"/>
            <a:r>
              <a:rPr b="1" dirty="0" sz="2400" lang="ar-JO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ارجع الى أستزيد صفحة 89</a:t>
            </a:r>
          </a:p>
          <a:p>
            <a:pPr algn="ctr"/>
            <a:r>
              <a:rPr b="1" dirty="0" sz="2400" lang="ar-JO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ثم أجب عما يلي</a:t>
            </a:r>
            <a:endParaRPr b="1" dirty="0" sz="2400" 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097224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1322044" y="77366"/>
            <a:ext cx="7035394" cy="390178"/>
          </a:xfrm>
          <a:prstGeom prst="rect"/>
        </p:spPr>
      </p:pic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4" name="Rounded Rectangle 25"/>
          <p:cNvSpPr/>
          <p:nvPr/>
        </p:nvSpPr>
        <p:spPr>
          <a:xfrm>
            <a:off x="8105564" y="568407"/>
            <a:ext cx="992770" cy="6060992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 rtlCol="1"/>
          <a:p>
            <a:pPr algn="ctr"/>
            <a:endParaRPr sz="1013" lang="ar-JO"/>
          </a:p>
        </p:txBody>
      </p:sp>
      <p:sp>
        <p:nvSpPr>
          <p:cNvPr id="1048685" name="Rectangle 39"/>
          <p:cNvSpPr/>
          <p:nvPr/>
        </p:nvSpPr>
        <p:spPr>
          <a:xfrm>
            <a:off x="585596" y="541526"/>
            <a:ext cx="7234393" cy="5891777"/>
          </a:xfrm>
          <a:prstGeom prst="rect"/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sz="1013" lang="en-US"/>
          </a:p>
        </p:txBody>
      </p:sp>
      <p:pic>
        <p:nvPicPr>
          <p:cNvPr id="2097225" name="Picture 40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8498990" y="152400"/>
            <a:ext cx="365719" cy="362272"/>
          </a:xfrm>
          <a:prstGeom prst="rect"/>
        </p:spPr>
      </p:pic>
      <p:grpSp>
        <p:nvGrpSpPr>
          <p:cNvPr id="72" name="Group 20"/>
          <p:cNvGrpSpPr/>
          <p:nvPr/>
        </p:nvGrpSpPr>
        <p:grpSpPr>
          <a:xfrm>
            <a:off x="31817" y="335886"/>
            <a:ext cx="1422606" cy="837900"/>
            <a:chOff x="7446246" y="205862"/>
            <a:chExt cx="1544854" cy="691058"/>
          </a:xfrm>
        </p:grpSpPr>
        <p:sp>
          <p:nvSpPr>
            <p:cNvPr id="1048686" name="Rounded Rectangle 10"/>
            <p:cNvSpPr/>
            <p:nvPr/>
          </p:nvSpPr>
          <p:spPr>
            <a:xfrm>
              <a:off x="7446246" y="205862"/>
              <a:ext cx="1544854" cy="691058"/>
            </a:xfrm>
            <a:prstGeom prst="roundRect"/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sz="1013" lang="en-US"/>
            </a:p>
          </p:txBody>
        </p:sp>
        <p:sp>
          <p:nvSpPr>
            <p:cNvPr id="1048687" name="Rounded Rectangle 22"/>
            <p:cNvSpPr/>
            <p:nvPr/>
          </p:nvSpPr>
          <p:spPr>
            <a:xfrm>
              <a:off x="7569132" y="277496"/>
              <a:ext cx="1299082" cy="547790"/>
            </a:xfrm>
            <a:prstGeom prst="roundRect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r>
                <a:rPr b="1" dirty="0" sz="1400" lang="en-US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1048688" name="TextBox 24"/>
          <p:cNvSpPr txBox="1"/>
          <p:nvPr/>
        </p:nvSpPr>
        <p:spPr>
          <a:xfrm>
            <a:off x="5224730" y="797694"/>
            <a:ext cx="2515602" cy="611706"/>
          </a:xfrm>
          <a:prstGeom prst="rect"/>
          <a:noFill/>
        </p:spPr>
        <p:txBody>
          <a:bodyPr rtlCol="1" wrap="square">
            <a:spAutoFit/>
          </a:bodyPr>
          <a:p>
            <a:pPr algn="r" rtl="1"/>
            <a:endParaRPr b="1" dirty="0" sz="1125" lang="en-US"/>
          </a:p>
          <a:p>
            <a:pPr algn="r"/>
            <a:r>
              <a:rPr b="1" dirty="0" sz="1125" lang="ar-JO"/>
              <a:t> </a:t>
            </a:r>
            <a:endParaRPr b="1" dirty="0" sz="1125" lang="en-US"/>
          </a:p>
          <a:p>
            <a:pPr algn="r"/>
            <a:endParaRPr b="1" dirty="0" sz="1125" lang="ar-JO"/>
          </a:p>
        </p:txBody>
      </p:sp>
      <p:pic>
        <p:nvPicPr>
          <p:cNvPr id="2097226" name="Picture 1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7819989" y="472644"/>
            <a:ext cx="1358002" cy="6232955"/>
          </a:xfrm>
          <a:prstGeom prst="rect"/>
        </p:spPr>
      </p:pic>
      <p:sp>
        <p:nvSpPr>
          <p:cNvPr id="1048689" name="Rectangle 3"/>
          <p:cNvSpPr/>
          <p:nvPr/>
        </p:nvSpPr>
        <p:spPr>
          <a:xfrm>
            <a:off x="7489637" y="973800"/>
            <a:ext cx="184731" cy="369332"/>
          </a:xfrm>
          <a:prstGeom prst="rect"/>
        </p:spPr>
        <p:txBody>
          <a:bodyPr wrap="none">
            <a:spAutoFit/>
          </a:bodyPr>
          <a:p>
            <a:pPr algn="r" rtl="1"/>
            <a:endParaRPr b="1" dirty="0" lang="ar-SA"/>
          </a:p>
        </p:txBody>
      </p:sp>
      <p:sp>
        <p:nvSpPr>
          <p:cNvPr id="1048690" name="Flowchart: Connector 12"/>
          <p:cNvSpPr/>
          <p:nvPr/>
        </p:nvSpPr>
        <p:spPr>
          <a:xfrm>
            <a:off x="5798961" y="608904"/>
            <a:ext cx="1981200" cy="691768"/>
          </a:xfrm>
          <a:prstGeom prst="flowChartConnector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 rtlCol="0"/>
          <a:p>
            <a:pPr algn="ctr"/>
            <a:r>
              <a:rPr b="1" dirty="0" sz="2000" lang="ar-JO">
                <a:solidFill>
                  <a:schemeClr val="accent2">
                    <a:lumMod val="50000"/>
                  </a:schemeClr>
                </a:solidFill>
              </a:rPr>
              <a:t>تغذية راجعة:</a:t>
            </a:r>
            <a:endParaRPr b="1" dirty="0" sz="2000" lang="en-US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097227" name="Picture 18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1324011" y="1337570"/>
            <a:ext cx="6416321" cy="4630352"/>
          </a:xfrm>
          <a:prstGeom prst="rect"/>
        </p:spPr>
      </p:pic>
      <p:pic>
        <p:nvPicPr>
          <p:cNvPr id="2097228" name="Picture 5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1324011" y="124494"/>
            <a:ext cx="7035394" cy="390178"/>
          </a:xfrm>
          <a:prstGeom prst="rect"/>
        </p:spPr>
      </p:pic>
    </p:spTree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4" name="Rounded Rectangle 25"/>
          <p:cNvSpPr/>
          <p:nvPr/>
        </p:nvSpPr>
        <p:spPr>
          <a:xfrm>
            <a:off x="8105564" y="568407"/>
            <a:ext cx="992770" cy="6060992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 rtlCol="1"/>
          <a:p>
            <a:pPr algn="ctr"/>
            <a:endParaRPr sz="1013" lang="ar-JO"/>
          </a:p>
        </p:txBody>
      </p:sp>
      <p:sp>
        <p:nvSpPr>
          <p:cNvPr id="1048695" name="Rectangle 39"/>
          <p:cNvSpPr/>
          <p:nvPr/>
        </p:nvSpPr>
        <p:spPr>
          <a:xfrm>
            <a:off x="585596" y="541526"/>
            <a:ext cx="7234393" cy="5891777"/>
          </a:xfrm>
          <a:prstGeom prst="rect"/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sz="1013" lang="en-US"/>
          </a:p>
        </p:txBody>
      </p:sp>
      <p:pic>
        <p:nvPicPr>
          <p:cNvPr id="2097229" name="Picture 40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8498990" y="152400"/>
            <a:ext cx="365719" cy="362272"/>
          </a:xfrm>
          <a:prstGeom prst="rect"/>
        </p:spPr>
      </p:pic>
      <p:sp>
        <p:nvSpPr>
          <p:cNvPr id="1048696" name="TextBox 24"/>
          <p:cNvSpPr txBox="1"/>
          <p:nvPr/>
        </p:nvSpPr>
        <p:spPr>
          <a:xfrm>
            <a:off x="5224730" y="797694"/>
            <a:ext cx="2515602" cy="611706"/>
          </a:xfrm>
          <a:prstGeom prst="rect"/>
          <a:noFill/>
        </p:spPr>
        <p:txBody>
          <a:bodyPr rtlCol="1" wrap="square">
            <a:spAutoFit/>
          </a:bodyPr>
          <a:p>
            <a:pPr algn="r" rtl="1"/>
            <a:endParaRPr b="1" dirty="0" sz="1125" lang="en-US"/>
          </a:p>
          <a:p>
            <a:pPr algn="r"/>
            <a:r>
              <a:rPr b="1" dirty="0" sz="1125" lang="ar-JO"/>
              <a:t> </a:t>
            </a:r>
            <a:endParaRPr b="1" dirty="0" sz="1125" lang="en-US"/>
          </a:p>
          <a:p>
            <a:pPr algn="r"/>
            <a:endParaRPr b="1" dirty="0" sz="1125" lang="ar-JO"/>
          </a:p>
        </p:txBody>
      </p:sp>
      <p:pic>
        <p:nvPicPr>
          <p:cNvPr id="2097230" name="Picture 1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7819989" y="472644"/>
            <a:ext cx="1358002" cy="6232955"/>
          </a:xfrm>
          <a:prstGeom prst="rect"/>
        </p:spPr>
      </p:pic>
      <p:sp>
        <p:nvSpPr>
          <p:cNvPr id="1048697" name="Rectangle 3"/>
          <p:cNvSpPr/>
          <p:nvPr/>
        </p:nvSpPr>
        <p:spPr>
          <a:xfrm>
            <a:off x="7489637" y="973800"/>
            <a:ext cx="184731" cy="369332"/>
          </a:xfrm>
          <a:prstGeom prst="rect"/>
        </p:spPr>
        <p:txBody>
          <a:bodyPr wrap="none">
            <a:spAutoFit/>
          </a:bodyPr>
          <a:p>
            <a:pPr algn="r" rtl="1"/>
            <a:endParaRPr b="1" dirty="0" lang="ar-SA"/>
          </a:p>
        </p:txBody>
      </p:sp>
      <p:pic>
        <p:nvPicPr>
          <p:cNvPr id="2097231" name="Picture 6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869379" y="1331200"/>
            <a:ext cx="6804989" cy="2108333"/>
          </a:xfrm>
          <a:prstGeom prst="rect"/>
        </p:spPr>
      </p:pic>
      <p:sp>
        <p:nvSpPr>
          <p:cNvPr id="1048698" name="Flowchart: Connector 7"/>
          <p:cNvSpPr/>
          <p:nvPr/>
        </p:nvSpPr>
        <p:spPr>
          <a:xfrm>
            <a:off x="4883579" y="3357087"/>
            <a:ext cx="2645168" cy="1125497"/>
          </a:xfrm>
          <a:prstGeom prst="flowChartConnector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 rtlCol="0"/>
          <a:p>
            <a:pPr algn="ctr"/>
            <a:r>
              <a:rPr b="1" dirty="0" sz="2400" lang="ar-JO"/>
              <a:t>أربط مع الحياة:</a:t>
            </a:r>
            <a:endParaRPr b="1" dirty="0" sz="2400" lang="en-US"/>
          </a:p>
        </p:txBody>
      </p:sp>
      <p:sp>
        <p:nvSpPr>
          <p:cNvPr id="1048699" name="Rectangle 8"/>
          <p:cNvSpPr/>
          <p:nvPr/>
        </p:nvSpPr>
        <p:spPr>
          <a:xfrm>
            <a:off x="1500493" y="4648200"/>
            <a:ext cx="5814707" cy="1412106"/>
          </a:xfrm>
          <a:prstGeom prst="rect"/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anchor="ctr" rtlCol="0"/>
          <a:p>
            <a:pPr algn="ctr"/>
            <a:r>
              <a:rPr b="1" dirty="0" sz="2800" lang="ar-JO"/>
              <a:t>استذكر موقف حصل معك تعرضت فيه للظلم ولكنك رفضت أن تدعو الله على من ظلمك اقتداءا بفعل النبي صلى الله عليه وسلم مع اهل الطائف</a:t>
            </a:r>
            <a:endParaRPr b="1" dirty="0" sz="2800" lang="en-US"/>
          </a:p>
        </p:txBody>
      </p:sp>
      <p:pic>
        <p:nvPicPr>
          <p:cNvPr id="2097232" name="Picture 5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1295684" y="93999"/>
            <a:ext cx="7035394" cy="390178"/>
          </a:xfrm>
          <a:prstGeom prst="rect"/>
        </p:spPr>
      </p:pic>
    </p:spTree>
  </p:cSld>
  <p:clrMapOvr>
    <a:masterClrMapping/>
  </p:clrMapOvr>
  <p:transition spd="slow">
    <p:fade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7"/>
                                        <p:tgtEl>
                                          <p:spTgt spid="1048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12"/>
                                        <p:tgtEl>
                                          <p:spTgt spid="1048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98" grpId="0" animBg="1"/>
      <p:bldP spid="104869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6" name="Freeform 2"/>
          <p:cNvSpPr/>
          <p:nvPr/>
        </p:nvSpPr>
        <p:spPr>
          <a:xfrm>
            <a:off x="3525717" y="822961"/>
            <a:ext cx="5041619" cy="696660"/>
          </a:xfrm>
          <a:custGeom>
            <a:avLst/>
            <a:ahLst/>
            <a:rect l="l" t="t" r="r" b="b"/>
            <a:pathLst>
              <a:path w="10083238" h="1393320">
                <a:moveTo>
                  <a:pt x="0" y="0"/>
                </a:moveTo>
                <a:lnTo>
                  <a:pt x="10083238" y="0"/>
                </a:lnTo>
                <a:lnTo>
                  <a:pt x="10083238" y="1393320"/>
                </a:lnTo>
                <a:lnTo>
                  <a:pt x="0" y="1393320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tretch>
              <a:fillRect/>
            </a:stretch>
          </a:blipFill>
        </p:spPr>
      </p:sp>
      <p:sp>
        <p:nvSpPr>
          <p:cNvPr id="1048707" name="Freeform 3"/>
          <p:cNvSpPr/>
          <p:nvPr/>
        </p:nvSpPr>
        <p:spPr>
          <a:xfrm rot="-10800000">
            <a:off x="-2049338" y="5309959"/>
            <a:ext cx="4639602" cy="1039122"/>
          </a:xfrm>
          <a:custGeom>
            <a:avLst/>
            <a:ahLst/>
            <a:rect l="l" t="t" r="r" b="b"/>
            <a:pathLst>
              <a:path w="9279203" h="2078243">
                <a:moveTo>
                  <a:pt x="0" y="0"/>
                </a:moveTo>
                <a:lnTo>
                  <a:pt x="9279203" y="0"/>
                </a:lnTo>
                <a:lnTo>
                  <a:pt x="9279203" y="2078242"/>
                </a:lnTo>
                <a:lnTo>
                  <a:pt x="0" y="2078242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tretch>
              <a:fillRect l="-62081"/>
            </a:stretch>
          </a:blipFill>
        </p:spPr>
      </p:sp>
      <p:sp>
        <p:nvSpPr>
          <p:cNvPr id="1048708" name="Freeform 4"/>
          <p:cNvSpPr/>
          <p:nvPr/>
        </p:nvSpPr>
        <p:spPr>
          <a:xfrm rot="-1568932">
            <a:off x="742961" y="1625693"/>
            <a:ext cx="721649" cy="1034621"/>
          </a:xfrm>
          <a:custGeom>
            <a:avLst/>
            <a:ahLst/>
            <a:rect l="l" t="t" r="r" b="b"/>
            <a:pathLst>
              <a:path w="1443297" h="2069242">
                <a:moveTo>
                  <a:pt x="0" y="0"/>
                </a:moveTo>
                <a:lnTo>
                  <a:pt x="1443297" y="0"/>
                </a:lnTo>
                <a:lnTo>
                  <a:pt x="1443297" y="2069242"/>
                </a:lnTo>
                <a:lnTo>
                  <a:pt x="0" y="2069242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tretch>
              <a:fillRect/>
            </a:stretch>
          </a:blipFill>
        </p:spPr>
      </p:sp>
      <p:sp>
        <p:nvSpPr>
          <p:cNvPr id="1048709" name="Freeform 5"/>
          <p:cNvSpPr/>
          <p:nvPr/>
        </p:nvSpPr>
        <p:spPr>
          <a:xfrm>
            <a:off x="7056960" y="4285584"/>
            <a:ext cx="1769872" cy="1715167"/>
          </a:xfrm>
          <a:custGeom>
            <a:avLst/>
            <a:ahLst/>
            <a:rect l="l" t="t" r="r" b="b"/>
            <a:pathLst>
              <a:path w="3539744" h="3430333">
                <a:moveTo>
                  <a:pt x="0" y="0"/>
                </a:moveTo>
                <a:lnTo>
                  <a:pt x="3539743" y="0"/>
                </a:lnTo>
                <a:lnTo>
                  <a:pt x="3539743" y="3430333"/>
                </a:lnTo>
                <a:lnTo>
                  <a:pt x="0" y="3430333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3"/>
            <a:stretch>
              <a:fillRect/>
            </a:stretch>
          </a:blipFill>
        </p:spPr>
      </p:sp>
      <p:sp>
        <p:nvSpPr>
          <p:cNvPr id="1048710" name="Freeform 6"/>
          <p:cNvSpPr/>
          <p:nvPr/>
        </p:nvSpPr>
        <p:spPr>
          <a:xfrm rot="240727">
            <a:off x="1596831" y="1285991"/>
            <a:ext cx="581213" cy="833280"/>
          </a:xfrm>
          <a:custGeom>
            <a:avLst/>
            <a:ahLst/>
            <a:rect l="l" t="t" r="r" b="b"/>
            <a:pathLst>
              <a:path w="1162426" h="1666560">
                <a:moveTo>
                  <a:pt x="0" y="0"/>
                </a:moveTo>
                <a:lnTo>
                  <a:pt x="1162426" y="0"/>
                </a:lnTo>
                <a:lnTo>
                  <a:pt x="1162426" y="1666560"/>
                </a:lnTo>
                <a:lnTo>
                  <a:pt x="0" y="1666560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tretch>
              <a:fillRect/>
            </a:stretch>
          </a:blipFill>
        </p:spPr>
      </p:sp>
      <p:sp>
        <p:nvSpPr>
          <p:cNvPr id="1048711" name="Freeform 8"/>
          <p:cNvSpPr/>
          <p:nvPr/>
        </p:nvSpPr>
        <p:spPr>
          <a:xfrm>
            <a:off x="-133369" y="3936316"/>
            <a:ext cx="2092230" cy="2187953"/>
          </a:xfrm>
          <a:custGeom>
            <a:avLst/>
            <a:ahLst/>
            <a:rect l="l" t="t" r="r" b="b"/>
            <a:pathLst>
              <a:path w="4184459" h="4375905">
                <a:moveTo>
                  <a:pt x="0" y="0"/>
                </a:moveTo>
                <a:lnTo>
                  <a:pt x="4184459" y="0"/>
                </a:lnTo>
                <a:lnTo>
                  <a:pt x="4184459" y="4375906"/>
                </a:lnTo>
                <a:lnTo>
                  <a:pt x="0" y="4375906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4">
              <a:alphaModFix amt="48000"/>
            </a:blip>
            <a:stretch>
              <a:fillRect/>
            </a:stretch>
          </a:blipFill>
        </p:spPr>
      </p:sp>
      <p:sp>
        <p:nvSpPr>
          <p:cNvPr id="1048712" name="Rectangle 8"/>
          <p:cNvSpPr/>
          <p:nvPr/>
        </p:nvSpPr>
        <p:spPr>
          <a:xfrm>
            <a:off x="7696200" y="1371600"/>
            <a:ext cx="1447800" cy="533400"/>
          </a:xfrm>
          <a:prstGeom prst="rect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 rtlCol="0"/>
          <a:p>
            <a:pPr algn="ctr"/>
            <a:r>
              <a:rPr b="1" dirty="0" sz="2000" lang="ar-JO"/>
              <a:t>الختامي </a:t>
            </a:r>
            <a:endParaRPr b="1" dirty="0" sz="2000" lang="en-US"/>
          </a:p>
        </p:txBody>
      </p:sp>
      <p:sp>
        <p:nvSpPr>
          <p:cNvPr id="1048713" name="Oval 9"/>
          <p:cNvSpPr/>
          <p:nvPr/>
        </p:nvSpPr>
        <p:spPr>
          <a:xfrm>
            <a:off x="2171700" y="1485900"/>
            <a:ext cx="5410200" cy="3733800"/>
          </a:xfrm>
          <a:prstGeom prst="ellipse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 rtlCol="0"/>
          <a:p>
            <a:pPr algn="ctr"/>
            <a:r>
              <a:rPr dirty="0" sz="2200" lang="ar-JO"/>
              <a:t>الوحيد الذي اسلم في رحلة الطائف هو</a:t>
            </a:r>
            <a:r>
              <a:rPr dirty="0" sz="2200" lang="ar-SA"/>
              <a:t>:</a:t>
            </a:r>
            <a:endParaRPr dirty="0" sz="2200" lang="ar-JO"/>
          </a:p>
          <a:p>
            <a:pPr algn="ctr"/>
            <a:r>
              <a:rPr dirty="0" sz="2200" lang="ar-JO"/>
              <a:t>1)</a:t>
            </a:r>
            <a:r>
              <a:rPr dirty="0" sz="2200" lang="ar-SA"/>
              <a:t> </a:t>
            </a:r>
            <a:r>
              <a:rPr dirty="0" sz="2200" lang="ar-JO"/>
              <a:t>زيد بن حارثة</a:t>
            </a:r>
          </a:p>
          <a:p>
            <a:pPr algn="ctr"/>
            <a:r>
              <a:rPr dirty="0" sz="2200" lang="ar-JO"/>
              <a:t>2)        </a:t>
            </a:r>
            <a:r>
              <a:rPr dirty="0" sz="2200" lang="ar-SA"/>
              <a:t> </a:t>
            </a:r>
            <a:r>
              <a:rPr dirty="0" sz="2200" lang="ar-JO"/>
              <a:t>عداس </a:t>
            </a:r>
            <a:endParaRPr dirty="0" sz="2200" lang="en-US"/>
          </a:p>
          <a:p>
            <a:pPr algn="ctr"/>
            <a:r>
              <a:rPr dirty="0" sz="2200" lang="ar-JO"/>
              <a:t>سمي العام الذي توفي فيه عم النبي صلى الله عليه وسلم وزوجته السدة خديجة بعام</a:t>
            </a:r>
          </a:p>
          <a:p>
            <a:pPr algn="ctr"/>
            <a:r>
              <a:rPr dirty="0" sz="2200" lang="ar-JO"/>
              <a:t>1) الحزن</a:t>
            </a:r>
          </a:p>
          <a:p>
            <a:pPr algn="ctr"/>
            <a:r>
              <a:rPr dirty="0" sz="2200" lang="ar-JO"/>
              <a:t>2) الفيل</a:t>
            </a:r>
          </a:p>
          <a:p>
            <a:pPr algn="ctr"/>
            <a:endParaRPr dirty="0" sz="2200" lang="en-US"/>
          </a:p>
        </p:txBody>
      </p:sp>
      <p:sp>
        <p:nvSpPr>
          <p:cNvPr id="1048714" name="Oval 10"/>
          <p:cNvSpPr/>
          <p:nvPr/>
        </p:nvSpPr>
        <p:spPr>
          <a:xfrm>
            <a:off x="5181600" y="2590800"/>
            <a:ext cx="495300" cy="457200"/>
          </a:xfrm>
          <a:prstGeom prst="ellipse"/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 rtlCol="0"/>
          <a:p>
            <a:pPr algn="ctr"/>
            <a:endParaRPr sz="900" lang="en-US"/>
          </a:p>
        </p:txBody>
      </p:sp>
      <p:sp>
        <p:nvSpPr>
          <p:cNvPr id="1048715" name="Oval 11"/>
          <p:cNvSpPr/>
          <p:nvPr/>
        </p:nvSpPr>
        <p:spPr>
          <a:xfrm>
            <a:off x="5029200" y="3657600"/>
            <a:ext cx="495300" cy="457200"/>
          </a:xfrm>
          <a:prstGeom prst="ellipse"/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 rtlCol="0"/>
          <a:p>
            <a:pPr algn="ctr"/>
            <a:endParaRPr sz="900" lang="en-US"/>
          </a:p>
        </p:txBody>
      </p:sp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1048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1048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>
                      <p:stCondLst>
                        <p:cond delay="indefinite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1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3"/>
                                        <p:tgtEl>
                                          <p:spTgt spid="1048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4"/>
                                        <p:tgtEl>
                                          <p:spTgt spid="1048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14" grpId="0" animBg="1"/>
      <p:bldP spid="10487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Picture 10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8316416" y="180931"/>
            <a:ext cx="487625" cy="483029"/>
          </a:xfrm>
          <a:prstGeom prst="rect"/>
        </p:spPr>
      </p:pic>
      <p:pic>
        <p:nvPicPr>
          <p:cNvPr id="2097155" name="Picture 5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8137066" y="838200"/>
            <a:ext cx="846323" cy="5487452"/>
          </a:xfrm>
          <a:prstGeom prst="rect"/>
        </p:spPr>
      </p:pic>
      <p:sp>
        <p:nvSpPr>
          <p:cNvPr id="1048586" name="Rounded Rectangle 11"/>
          <p:cNvSpPr/>
          <p:nvPr/>
        </p:nvSpPr>
        <p:spPr>
          <a:xfrm>
            <a:off x="844388" y="102201"/>
            <a:ext cx="7010400" cy="320244"/>
          </a:xfrm>
          <a:prstGeom prst="roundRect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1"/>
          <a:p>
            <a:pPr algn="r"/>
            <a:r>
              <a:rPr b="1" dirty="0" sz="1400" lang="ar-JO"/>
              <a:t>المادة : التربية الإسلامية           الصف : السادس           الوحدة : الثالثة     الدرس : دعوة أهل الطائف الى الاسلام</a:t>
            </a:r>
          </a:p>
        </p:txBody>
      </p:sp>
      <p:pic>
        <p:nvPicPr>
          <p:cNvPr id="2097156" name="Picture 1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3810000" y="807720"/>
            <a:ext cx="4044788" cy="5381625"/>
          </a:xfrm>
          <a:prstGeom prst="rect"/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194304" name="3D Model 3" descr="Heart Eyes Face"/>
              <p:cNvGraphicFramePr>
                <a:graphicFrameLocks noChangeAspect="1"/>
              </p:cNvGraphicFramePr>
              <p:nvPr/>
            </p:nvGraphicFramePr>
            <p:xfrm>
              <a:off x="533399" y="2281384"/>
              <a:ext cx="2742887" cy="260003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742887" cy="2600030"/>
                    </a:xfrm>
                    <a:prstGeom prst="rect"/>
                  </am3d:spPr>
                  <am3d:camera>
                    <am3d:pos x="0" y="0" z="7620962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5184387" d="1000000"/>
                    <am3d:preTrans dx="9" dy="-28388" dz="-738932"/>
                    <am3d:scale>
                      <am3d:sx n="1000000" d="1000000"/>
                      <am3d:sy n="1000000" d="1000000"/>
                      <am3d:sz n="1000000" d="1000000"/>
                    </am3d:scale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77148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097157" name="3D Model 3" descr="Heart Eyes Face"/>
              <p:cNvPicPr>
                <a:picLocks noChangeAspect="1" noMove="1" noResize="1" noRot="1" noGrp="1" noAdjustHandles="1" noEditPoints="1" noChangeArrowheads="1" noChangeShapeType="1" noCrop="1"/>
              </p:cNvPicPr>
              <p:nvPr/>
            </p:nvPicPr>
            <p:blipFill>
              <a:blip xmlns:r="http://schemas.openxmlformats.org/officeDocument/2006/relationships" r:embed="rId5"/>
              <a:stretch>
                <a:fillRect/>
              </a:stretch>
            </p:blipFill>
            <p:spPr>
              <a:xfrm>
                <a:off x="533399" y="2281384"/>
                <a:ext cx="2742887" cy="2600030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500">
        <p:split orient="ver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6" name="Freeform 2"/>
          <p:cNvSpPr/>
          <p:nvPr/>
        </p:nvSpPr>
        <p:spPr>
          <a:xfrm>
            <a:off x="3525717" y="822961"/>
            <a:ext cx="5041619" cy="696660"/>
          </a:xfrm>
          <a:custGeom>
            <a:avLst/>
            <a:ahLst/>
            <a:rect l="l" t="t" r="r" b="b"/>
            <a:pathLst>
              <a:path w="10083238" h="1393320">
                <a:moveTo>
                  <a:pt x="0" y="0"/>
                </a:moveTo>
                <a:lnTo>
                  <a:pt x="10083238" y="0"/>
                </a:lnTo>
                <a:lnTo>
                  <a:pt x="10083238" y="1393320"/>
                </a:lnTo>
                <a:lnTo>
                  <a:pt x="0" y="1393320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tretch>
              <a:fillRect/>
            </a:stretch>
          </a:blipFill>
        </p:spPr>
      </p:sp>
      <p:sp>
        <p:nvSpPr>
          <p:cNvPr id="1048717" name="Freeform 3"/>
          <p:cNvSpPr/>
          <p:nvPr/>
        </p:nvSpPr>
        <p:spPr>
          <a:xfrm rot="-10800000">
            <a:off x="-2049338" y="5309959"/>
            <a:ext cx="4639602" cy="1039122"/>
          </a:xfrm>
          <a:custGeom>
            <a:avLst/>
            <a:ahLst/>
            <a:rect l="l" t="t" r="r" b="b"/>
            <a:pathLst>
              <a:path w="9279203" h="2078243">
                <a:moveTo>
                  <a:pt x="0" y="0"/>
                </a:moveTo>
                <a:lnTo>
                  <a:pt x="9279203" y="0"/>
                </a:lnTo>
                <a:lnTo>
                  <a:pt x="9279203" y="2078242"/>
                </a:lnTo>
                <a:lnTo>
                  <a:pt x="0" y="2078242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tretch>
              <a:fillRect l="-62081"/>
            </a:stretch>
          </a:blipFill>
        </p:spPr>
      </p:sp>
      <p:sp>
        <p:nvSpPr>
          <p:cNvPr id="1048718" name="Freeform 4"/>
          <p:cNvSpPr/>
          <p:nvPr/>
        </p:nvSpPr>
        <p:spPr>
          <a:xfrm rot="-1568932">
            <a:off x="742961" y="1625693"/>
            <a:ext cx="721649" cy="1034621"/>
          </a:xfrm>
          <a:custGeom>
            <a:avLst/>
            <a:ahLst/>
            <a:rect l="l" t="t" r="r" b="b"/>
            <a:pathLst>
              <a:path w="1443297" h="2069242">
                <a:moveTo>
                  <a:pt x="0" y="0"/>
                </a:moveTo>
                <a:lnTo>
                  <a:pt x="1443297" y="0"/>
                </a:lnTo>
                <a:lnTo>
                  <a:pt x="1443297" y="2069242"/>
                </a:lnTo>
                <a:lnTo>
                  <a:pt x="0" y="2069242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tretch>
              <a:fillRect/>
            </a:stretch>
          </a:blipFill>
        </p:spPr>
      </p:sp>
      <p:sp>
        <p:nvSpPr>
          <p:cNvPr id="1048719" name="Freeform 5"/>
          <p:cNvSpPr/>
          <p:nvPr/>
        </p:nvSpPr>
        <p:spPr>
          <a:xfrm>
            <a:off x="7056960" y="4285584"/>
            <a:ext cx="1769872" cy="1715167"/>
          </a:xfrm>
          <a:custGeom>
            <a:avLst/>
            <a:ahLst/>
            <a:rect l="l" t="t" r="r" b="b"/>
            <a:pathLst>
              <a:path w="3539744" h="3430333">
                <a:moveTo>
                  <a:pt x="0" y="0"/>
                </a:moveTo>
                <a:lnTo>
                  <a:pt x="3539743" y="0"/>
                </a:lnTo>
                <a:lnTo>
                  <a:pt x="3539743" y="3430333"/>
                </a:lnTo>
                <a:lnTo>
                  <a:pt x="0" y="3430333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3"/>
            <a:stretch>
              <a:fillRect/>
            </a:stretch>
          </a:blipFill>
        </p:spPr>
      </p:sp>
      <p:sp>
        <p:nvSpPr>
          <p:cNvPr id="1048720" name="Freeform 6"/>
          <p:cNvSpPr/>
          <p:nvPr/>
        </p:nvSpPr>
        <p:spPr>
          <a:xfrm rot="240727">
            <a:off x="1596831" y="1285991"/>
            <a:ext cx="581213" cy="833280"/>
          </a:xfrm>
          <a:custGeom>
            <a:avLst/>
            <a:ahLst/>
            <a:rect l="l" t="t" r="r" b="b"/>
            <a:pathLst>
              <a:path w="1162426" h="1666560">
                <a:moveTo>
                  <a:pt x="0" y="0"/>
                </a:moveTo>
                <a:lnTo>
                  <a:pt x="1162426" y="0"/>
                </a:lnTo>
                <a:lnTo>
                  <a:pt x="1162426" y="1666560"/>
                </a:lnTo>
                <a:lnTo>
                  <a:pt x="0" y="1666560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tretch>
              <a:fillRect/>
            </a:stretch>
          </a:blipFill>
        </p:spPr>
      </p:sp>
      <p:sp>
        <p:nvSpPr>
          <p:cNvPr id="1048721" name="Freeform 8"/>
          <p:cNvSpPr/>
          <p:nvPr/>
        </p:nvSpPr>
        <p:spPr>
          <a:xfrm>
            <a:off x="-133369" y="3936316"/>
            <a:ext cx="2092230" cy="2187953"/>
          </a:xfrm>
          <a:custGeom>
            <a:avLst/>
            <a:ahLst/>
            <a:rect l="l" t="t" r="r" b="b"/>
            <a:pathLst>
              <a:path w="4184459" h="4375905">
                <a:moveTo>
                  <a:pt x="0" y="0"/>
                </a:moveTo>
                <a:lnTo>
                  <a:pt x="4184459" y="0"/>
                </a:lnTo>
                <a:lnTo>
                  <a:pt x="4184459" y="4375906"/>
                </a:lnTo>
                <a:lnTo>
                  <a:pt x="0" y="4375906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4">
              <a:alphaModFix amt="48000"/>
            </a:blip>
            <a:stretch>
              <a:fillRect/>
            </a:stretch>
          </a:blipFill>
        </p:spPr>
      </p:sp>
      <p:sp>
        <p:nvSpPr>
          <p:cNvPr id="1048722" name="Rectangle 8"/>
          <p:cNvSpPr/>
          <p:nvPr/>
        </p:nvSpPr>
        <p:spPr>
          <a:xfrm>
            <a:off x="7696200" y="1371600"/>
            <a:ext cx="1447800" cy="533400"/>
          </a:xfrm>
          <a:prstGeom prst="rect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 rtlCol="0"/>
          <a:p>
            <a:pPr algn="ctr"/>
            <a:r>
              <a:rPr b="1" dirty="0" sz="2000" lang="ar-JO"/>
              <a:t>الختامي </a:t>
            </a:r>
            <a:endParaRPr b="1" dirty="0" sz="2000" lang="en-US"/>
          </a:p>
        </p:txBody>
      </p:sp>
      <p:sp>
        <p:nvSpPr>
          <p:cNvPr id="1048723" name="Oval 10"/>
          <p:cNvSpPr/>
          <p:nvPr/>
        </p:nvSpPr>
        <p:spPr>
          <a:xfrm>
            <a:off x="2133600" y="1524000"/>
            <a:ext cx="5181600" cy="5029200"/>
          </a:xfrm>
          <a:prstGeom prst="ellipse"/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 rtlCol="0"/>
          <a:p>
            <a:pPr algn="ctr"/>
            <a:r>
              <a:rPr b="1" dirty="0" sz="2000" lang="ar-JO"/>
              <a:t>أكتب فقرة على دفترك </a:t>
            </a:r>
          </a:p>
          <a:p>
            <a:pPr algn="ctr"/>
            <a:r>
              <a:rPr b="1" dirty="0" sz="4800" lang="ar-SA"/>
              <a:t>بعنوان "ماذا تعلمت من دعوة الطائف؟"</a:t>
            </a:r>
            <a:endParaRPr b="1" dirty="0" sz="2000" lang="en-US"/>
          </a:p>
        </p:txBody>
      </p:sp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1048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1048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4" name="Rounded Rectangle 25"/>
          <p:cNvSpPr/>
          <p:nvPr/>
        </p:nvSpPr>
        <p:spPr>
          <a:xfrm>
            <a:off x="8105564" y="568407"/>
            <a:ext cx="992770" cy="6060992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 rtlCol="1"/>
          <a:p>
            <a:pPr algn="ctr"/>
            <a:endParaRPr sz="1013" lang="ar-JO"/>
          </a:p>
        </p:txBody>
      </p:sp>
      <p:sp>
        <p:nvSpPr>
          <p:cNvPr id="1048725" name="Rectangle 39"/>
          <p:cNvSpPr/>
          <p:nvPr/>
        </p:nvSpPr>
        <p:spPr>
          <a:xfrm>
            <a:off x="585596" y="541526"/>
            <a:ext cx="7234393" cy="5891777"/>
          </a:xfrm>
          <a:prstGeom prst="rect"/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sz="1013" lang="en-US"/>
          </a:p>
        </p:txBody>
      </p:sp>
      <p:pic>
        <p:nvPicPr>
          <p:cNvPr id="2097233" name="Picture 40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8498990" y="152400"/>
            <a:ext cx="365719" cy="362272"/>
          </a:xfrm>
          <a:prstGeom prst="rect"/>
        </p:spPr>
      </p:pic>
      <p:grpSp>
        <p:nvGrpSpPr>
          <p:cNvPr id="82" name="Group 20"/>
          <p:cNvGrpSpPr/>
          <p:nvPr/>
        </p:nvGrpSpPr>
        <p:grpSpPr>
          <a:xfrm>
            <a:off x="31817" y="335886"/>
            <a:ext cx="1422606" cy="837900"/>
            <a:chOff x="7446246" y="205862"/>
            <a:chExt cx="1544854" cy="691058"/>
          </a:xfrm>
        </p:grpSpPr>
        <p:sp>
          <p:nvSpPr>
            <p:cNvPr id="1048726" name="Rounded Rectangle 10"/>
            <p:cNvSpPr/>
            <p:nvPr/>
          </p:nvSpPr>
          <p:spPr>
            <a:xfrm>
              <a:off x="7446246" y="205862"/>
              <a:ext cx="1544854" cy="691058"/>
            </a:xfrm>
            <a:prstGeom prst="roundRect"/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sz="1013" lang="en-US"/>
            </a:p>
          </p:txBody>
        </p:sp>
        <p:sp>
          <p:nvSpPr>
            <p:cNvPr id="1048727" name="Rounded Rectangle 22"/>
            <p:cNvSpPr/>
            <p:nvPr/>
          </p:nvSpPr>
          <p:spPr>
            <a:xfrm>
              <a:off x="7569132" y="277496"/>
              <a:ext cx="1299082" cy="547790"/>
            </a:xfrm>
            <a:prstGeom prst="roundRect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r>
                <a:rPr b="1" dirty="0" sz="1400" lang="en-US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1048728" name="TextBox 24"/>
          <p:cNvSpPr txBox="1"/>
          <p:nvPr/>
        </p:nvSpPr>
        <p:spPr>
          <a:xfrm>
            <a:off x="5224730" y="797694"/>
            <a:ext cx="2515602" cy="611706"/>
          </a:xfrm>
          <a:prstGeom prst="rect"/>
          <a:noFill/>
        </p:spPr>
        <p:txBody>
          <a:bodyPr rtlCol="1" wrap="square">
            <a:spAutoFit/>
          </a:bodyPr>
          <a:p>
            <a:pPr algn="r" rtl="1"/>
            <a:endParaRPr b="1" dirty="0" sz="1125" lang="en-US"/>
          </a:p>
          <a:p>
            <a:pPr algn="r"/>
            <a:r>
              <a:rPr b="1" dirty="0" sz="1125" lang="ar-JO"/>
              <a:t> </a:t>
            </a:r>
            <a:endParaRPr b="1" dirty="0" sz="1125" lang="en-US"/>
          </a:p>
          <a:p>
            <a:pPr algn="r"/>
            <a:endParaRPr b="1" dirty="0" sz="1125" lang="ar-JO"/>
          </a:p>
        </p:txBody>
      </p:sp>
      <p:pic>
        <p:nvPicPr>
          <p:cNvPr id="2097234" name="Picture 1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7819989" y="472644"/>
            <a:ext cx="1358002" cy="6232955"/>
          </a:xfrm>
          <a:prstGeom prst="rect"/>
        </p:spPr>
      </p:pic>
      <p:sp>
        <p:nvSpPr>
          <p:cNvPr id="1048729" name="Rectangle 3"/>
          <p:cNvSpPr/>
          <p:nvPr/>
        </p:nvSpPr>
        <p:spPr>
          <a:xfrm>
            <a:off x="7489637" y="973800"/>
            <a:ext cx="184731" cy="369332"/>
          </a:xfrm>
          <a:prstGeom prst="rect"/>
        </p:spPr>
        <p:txBody>
          <a:bodyPr wrap="none">
            <a:spAutoFit/>
          </a:bodyPr>
          <a:p>
            <a:pPr algn="r" rtl="1"/>
            <a:endParaRPr b="1" dirty="0" lang="ar-SA"/>
          </a:p>
        </p:txBody>
      </p:sp>
      <p:sp>
        <p:nvSpPr>
          <p:cNvPr id="1048730" name="Flowchart: Alternate Process 32"/>
          <p:cNvSpPr/>
          <p:nvPr/>
        </p:nvSpPr>
        <p:spPr>
          <a:xfrm>
            <a:off x="251866" y="6192265"/>
            <a:ext cx="768215" cy="260050"/>
          </a:xfrm>
          <a:prstGeom prst="flowChartAlternateProcess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dirty="0" sz="1350" lang="en-US"/>
              <a:t>IRS</a:t>
            </a:r>
          </a:p>
        </p:txBody>
      </p:sp>
      <p:pic>
        <p:nvPicPr>
          <p:cNvPr id="2097235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160219" y="5687825"/>
            <a:ext cx="1054699" cy="445047"/>
          </a:xfrm>
          <a:prstGeom prst="rect"/>
        </p:spPr>
      </p:pic>
      <p:sp>
        <p:nvSpPr>
          <p:cNvPr id="1048731" name="Flowchart: Connector 12"/>
          <p:cNvSpPr/>
          <p:nvPr/>
        </p:nvSpPr>
        <p:spPr>
          <a:xfrm>
            <a:off x="5638800" y="608904"/>
            <a:ext cx="2141361" cy="691768"/>
          </a:xfrm>
          <a:prstGeom prst="flowChartConnector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 rtlCol="0"/>
          <a:p>
            <a:pPr algn="ctr"/>
            <a:r>
              <a:rPr b="1" dirty="0" sz="2000" lang="ar-JO">
                <a:solidFill>
                  <a:schemeClr val="accent2">
                    <a:lumMod val="50000"/>
                  </a:schemeClr>
                </a:solidFill>
              </a:rPr>
              <a:t>التقويم الختامي:</a:t>
            </a:r>
            <a:endParaRPr b="1" dirty="0" sz="2000" lang="en-US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097236" name="Picture 6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1640295" y="1368050"/>
            <a:ext cx="5328585" cy="4824215"/>
          </a:xfrm>
          <a:prstGeom prst="rect"/>
        </p:spPr>
      </p:pic>
      <p:pic>
        <p:nvPicPr>
          <p:cNvPr id="2097237" name="Picture 8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5230697" y="4400282"/>
            <a:ext cx="2324100" cy="1662006"/>
          </a:xfrm>
          <a:prstGeom prst="rect"/>
        </p:spPr>
      </p:pic>
      <p:pic>
        <p:nvPicPr>
          <p:cNvPr id="2097238" name="Picture 10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6"/>
          <a:srcRect t="-3470" r="1766"/>
          <a:stretch>
            <a:fillRect/>
          </a:stretch>
        </p:blipFill>
        <p:spPr>
          <a:xfrm>
            <a:off x="3106726" y="4447767"/>
            <a:ext cx="2105636" cy="1567035"/>
          </a:xfrm>
          <a:prstGeom prst="rect"/>
        </p:spPr>
      </p:pic>
      <p:pic>
        <p:nvPicPr>
          <p:cNvPr id="2097239" name="Picture 13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7"/>
          <a:srcRect t="-3981" r="-969" b="28413"/>
          <a:stretch>
            <a:fillRect/>
          </a:stretch>
        </p:blipFill>
        <p:spPr>
          <a:xfrm>
            <a:off x="635973" y="4451671"/>
            <a:ext cx="2452418" cy="935723"/>
          </a:xfrm>
          <a:prstGeom prst="rect"/>
        </p:spPr>
      </p:pic>
      <p:pic>
        <p:nvPicPr>
          <p:cNvPr id="2097240" name="Picture 5"/>
          <p:cNvPicPr>
            <a:picLocks noChangeAspect="1"/>
          </p:cNvPicPr>
          <p:nvPr/>
        </p:nvPicPr>
        <p:blipFill>
          <a:blip xmlns:r="http://schemas.openxmlformats.org/officeDocument/2006/relationships" r:embed="rId8"/>
          <a:stretch>
            <a:fillRect/>
          </a:stretch>
        </p:blipFill>
        <p:spPr>
          <a:xfrm>
            <a:off x="1331000" y="94848"/>
            <a:ext cx="7035394" cy="390178"/>
          </a:xfrm>
          <a:prstGeom prst="rect"/>
        </p:spPr>
      </p:pic>
    </p:spTree>
  </p:cSld>
  <p:clrMapOvr>
    <a:masterClrMapping/>
  </p:clrMapOvr>
  <p:transition spd="slow">
    <p:fade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2097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2097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>
                      <p:stCondLst>
                        <p:cond delay="indefinite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id="11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3"/>
                                        <p:tgtEl>
                                          <p:spTgt spid="2097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4"/>
                                        <p:tgtEl>
                                          <p:spTgt spid="2097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id="17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9"/>
                                        <p:tgtEl>
                                          <p:spTgt spid="2097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0"/>
                                        <p:tgtEl>
                                          <p:spTgt spid="2097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5" name="Rounded Rectangle 25"/>
          <p:cNvSpPr/>
          <p:nvPr/>
        </p:nvSpPr>
        <p:spPr>
          <a:xfrm>
            <a:off x="8105564" y="568407"/>
            <a:ext cx="992770" cy="6060992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 rtlCol="1"/>
          <a:p>
            <a:pPr algn="ctr"/>
            <a:endParaRPr sz="1013" lang="ar-JO"/>
          </a:p>
        </p:txBody>
      </p:sp>
      <p:sp>
        <p:nvSpPr>
          <p:cNvPr id="1048736" name="Rectangle 39"/>
          <p:cNvSpPr/>
          <p:nvPr/>
        </p:nvSpPr>
        <p:spPr>
          <a:xfrm>
            <a:off x="585596" y="541526"/>
            <a:ext cx="7234393" cy="5891777"/>
          </a:xfrm>
          <a:prstGeom prst="rect"/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sz="1013" lang="en-US"/>
          </a:p>
        </p:txBody>
      </p:sp>
      <p:pic>
        <p:nvPicPr>
          <p:cNvPr id="2097241" name="Picture 40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8498990" y="152400"/>
            <a:ext cx="365719" cy="362272"/>
          </a:xfrm>
          <a:prstGeom prst="rect"/>
        </p:spPr>
      </p:pic>
      <p:grpSp>
        <p:nvGrpSpPr>
          <p:cNvPr id="86" name="Group 20"/>
          <p:cNvGrpSpPr/>
          <p:nvPr/>
        </p:nvGrpSpPr>
        <p:grpSpPr>
          <a:xfrm>
            <a:off x="31817" y="335886"/>
            <a:ext cx="1422606" cy="837900"/>
            <a:chOff x="7446246" y="205862"/>
            <a:chExt cx="1544854" cy="691058"/>
          </a:xfrm>
        </p:grpSpPr>
        <p:sp>
          <p:nvSpPr>
            <p:cNvPr id="1048737" name="Rounded Rectangle 10"/>
            <p:cNvSpPr/>
            <p:nvPr/>
          </p:nvSpPr>
          <p:spPr>
            <a:xfrm>
              <a:off x="7446246" y="205862"/>
              <a:ext cx="1544854" cy="691058"/>
            </a:xfrm>
            <a:prstGeom prst="roundRect"/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sz="1013" lang="en-US"/>
            </a:p>
          </p:txBody>
        </p:sp>
        <p:sp>
          <p:nvSpPr>
            <p:cNvPr id="1048738" name="Rounded Rectangle 22"/>
            <p:cNvSpPr/>
            <p:nvPr/>
          </p:nvSpPr>
          <p:spPr>
            <a:xfrm>
              <a:off x="7569132" y="277496"/>
              <a:ext cx="1299082" cy="547790"/>
            </a:xfrm>
            <a:prstGeom prst="roundRect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r>
                <a:rPr b="1" dirty="0" sz="1400" lang="en-US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1048739" name="TextBox 24"/>
          <p:cNvSpPr txBox="1"/>
          <p:nvPr/>
        </p:nvSpPr>
        <p:spPr>
          <a:xfrm>
            <a:off x="5224730" y="797694"/>
            <a:ext cx="2515602" cy="611706"/>
          </a:xfrm>
          <a:prstGeom prst="rect"/>
          <a:noFill/>
        </p:spPr>
        <p:txBody>
          <a:bodyPr rtlCol="1" wrap="square">
            <a:spAutoFit/>
          </a:bodyPr>
          <a:p>
            <a:pPr algn="r" rtl="1"/>
            <a:endParaRPr b="1" dirty="0" sz="1125" lang="en-US"/>
          </a:p>
          <a:p>
            <a:pPr algn="r"/>
            <a:r>
              <a:rPr b="1" dirty="0" sz="1125" lang="ar-JO"/>
              <a:t> </a:t>
            </a:r>
            <a:endParaRPr b="1" dirty="0" sz="1125" lang="en-US"/>
          </a:p>
          <a:p>
            <a:pPr algn="r"/>
            <a:endParaRPr b="1" dirty="0" sz="1125" lang="ar-JO"/>
          </a:p>
        </p:txBody>
      </p:sp>
      <p:pic>
        <p:nvPicPr>
          <p:cNvPr id="2097242" name="Picture 1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7819989" y="472644"/>
            <a:ext cx="1358002" cy="6232955"/>
          </a:xfrm>
          <a:prstGeom prst="rect"/>
        </p:spPr>
      </p:pic>
      <p:sp>
        <p:nvSpPr>
          <p:cNvPr id="1048740" name="Rectangle 3"/>
          <p:cNvSpPr/>
          <p:nvPr/>
        </p:nvSpPr>
        <p:spPr>
          <a:xfrm>
            <a:off x="7489637" y="973800"/>
            <a:ext cx="184731" cy="369332"/>
          </a:xfrm>
          <a:prstGeom prst="rect"/>
        </p:spPr>
        <p:txBody>
          <a:bodyPr wrap="none">
            <a:spAutoFit/>
          </a:bodyPr>
          <a:p>
            <a:pPr algn="r" rtl="1"/>
            <a:endParaRPr b="1" dirty="0" lang="ar-SA"/>
          </a:p>
        </p:txBody>
      </p:sp>
      <p:pic>
        <p:nvPicPr>
          <p:cNvPr id="2097243" name="Picture 6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1548648" y="682746"/>
            <a:ext cx="6171940" cy="5609336"/>
          </a:xfrm>
          <a:prstGeom prst="rect"/>
        </p:spPr>
      </p:pic>
      <p:pic>
        <p:nvPicPr>
          <p:cNvPr id="2097244" name="Picture 8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467131" y="1126857"/>
            <a:ext cx="4875353" cy="645059"/>
          </a:xfrm>
          <a:prstGeom prst="rect"/>
        </p:spPr>
      </p:pic>
      <p:pic>
        <p:nvPicPr>
          <p:cNvPr id="2097245" name="Picture 10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251866" y="1964259"/>
            <a:ext cx="7267575" cy="352425"/>
          </a:xfrm>
          <a:prstGeom prst="rect"/>
        </p:spPr>
      </p:pic>
      <p:pic>
        <p:nvPicPr>
          <p:cNvPr id="2097246" name="Picture 12"/>
          <p:cNvPicPr>
            <a:picLocks noChangeAspect="1"/>
          </p:cNvPicPr>
          <p:nvPr/>
        </p:nvPicPr>
        <p:blipFill>
          <a:blip xmlns:r="http://schemas.openxmlformats.org/officeDocument/2006/relationships" r:embed="rId6"/>
          <a:stretch>
            <a:fillRect/>
          </a:stretch>
        </p:blipFill>
        <p:spPr>
          <a:xfrm>
            <a:off x="657088" y="2514138"/>
            <a:ext cx="6975346" cy="445047"/>
          </a:xfrm>
          <a:prstGeom prst="rect"/>
        </p:spPr>
      </p:pic>
      <p:pic>
        <p:nvPicPr>
          <p:cNvPr id="2097247" name="Picture 14"/>
          <p:cNvPicPr>
            <a:picLocks noChangeAspect="1"/>
          </p:cNvPicPr>
          <p:nvPr/>
        </p:nvPicPr>
        <p:blipFill>
          <a:blip xmlns:r="http://schemas.openxmlformats.org/officeDocument/2006/relationships" r:embed="rId7"/>
          <a:stretch>
            <a:fillRect/>
          </a:stretch>
        </p:blipFill>
        <p:spPr>
          <a:xfrm>
            <a:off x="6324600" y="3193174"/>
            <a:ext cx="370719" cy="1395395"/>
          </a:xfrm>
          <a:prstGeom prst="rect"/>
        </p:spPr>
      </p:pic>
      <p:pic>
        <p:nvPicPr>
          <p:cNvPr id="2097248" name="Picture 16"/>
          <p:cNvPicPr>
            <a:picLocks noChangeAspect="1"/>
          </p:cNvPicPr>
          <p:nvPr/>
        </p:nvPicPr>
        <p:blipFill>
          <a:blip xmlns:r="http://schemas.openxmlformats.org/officeDocument/2006/relationships" r:embed="rId8"/>
          <a:stretch>
            <a:fillRect/>
          </a:stretch>
        </p:blipFill>
        <p:spPr>
          <a:xfrm>
            <a:off x="6324599" y="5125395"/>
            <a:ext cx="370719" cy="1024354"/>
          </a:xfrm>
          <a:prstGeom prst="rect"/>
        </p:spPr>
      </p:pic>
      <p:pic>
        <p:nvPicPr>
          <p:cNvPr id="2097249" name="Picture 17"/>
          <p:cNvPicPr>
            <a:picLocks noChangeAspect="1"/>
          </p:cNvPicPr>
          <p:nvPr/>
        </p:nvPicPr>
        <p:blipFill>
          <a:blip xmlns:r="http://schemas.openxmlformats.org/officeDocument/2006/relationships" r:embed="rId9"/>
          <a:stretch>
            <a:fillRect/>
          </a:stretch>
        </p:blipFill>
        <p:spPr>
          <a:xfrm>
            <a:off x="1218937" y="168260"/>
            <a:ext cx="7035394" cy="390178"/>
          </a:xfrm>
          <a:prstGeom prst="rect"/>
        </p:spPr>
      </p:pic>
    </p:spTree>
  </p:cSld>
  <p:clrMapOvr>
    <a:masterClrMapping/>
  </p:clrMapOvr>
  <p:transition spd="slow">
    <p:fade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7"/>
                                        <p:tgtEl>
                                          <p:spTgt spid="2097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2097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2097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>
                      <p:stCondLst>
                        <p:cond delay="indefinite"/>
                      </p:stCondLst>
                      <p:childTnLst>
                        <p:par>
                          <p:cTn fill="hold" id="11">
                            <p:stCondLst>
                              <p:cond delay="0"/>
                            </p:stCondLst>
                            <p:childTnLst>
                              <p:par>
                                <p:cTn fill="hold" id="12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14"/>
                                        <p:tgtEl>
                                          <p:spTgt spid="2097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5"/>
                                        <p:tgtEl>
                                          <p:spTgt spid="2097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6"/>
                                        <p:tgtEl>
                                          <p:spTgt spid="2097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7">
                      <p:stCondLst>
                        <p:cond delay="indefinite"/>
                      </p:stCondLst>
                      <p:childTnLst>
                        <p:par>
                          <p:cTn fill="hold" id="18">
                            <p:stCondLst>
                              <p:cond delay="0"/>
                            </p:stCondLst>
                            <p:childTnLst>
                              <p:par>
                                <p:cTn fill="hold" id="19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21"/>
                                        <p:tgtEl>
                                          <p:spTgt spid="2097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2"/>
                                        <p:tgtEl>
                                          <p:spTgt spid="2097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3"/>
                                        <p:tgtEl>
                                          <p:spTgt spid="2097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4">
                      <p:stCondLst>
                        <p:cond delay="indefinite"/>
                      </p:stCondLst>
                      <p:childTnLst>
                        <p:par>
                          <p:cTn fill="hold" id="25">
                            <p:stCondLst>
                              <p:cond delay="0"/>
                            </p:stCondLst>
                            <p:childTnLst>
                              <p:par>
                                <p:cTn fill="hold" id="26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28"/>
                                        <p:tgtEl>
                                          <p:spTgt spid="2097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9"/>
                                        <p:tgtEl>
                                          <p:spTgt spid="2097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0"/>
                                        <p:tgtEl>
                                          <p:spTgt spid="2097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1">
                      <p:stCondLst>
                        <p:cond delay="indefinite"/>
                      </p:stCondLst>
                      <p:childTnLst>
                        <p:par>
                          <p:cTn fill="hold" id="32">
                            <p:stCondLst>
                              <p:cond delay="0"/>
                            </p:stCondLst>
                            <p:childTnLst>
                              <p:par>
                                <p:cTn fill="hold" id="33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35"/>
                                        <p:tgtEl>
                                          <p:spTgt spid="2097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36"/>
                                        <p:tgtEl>
                                          <p:spTgt spid="2097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7"/>
                                        <p:tgtEl>
                                          <p:spTgt spid="2097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7" name="TextBox 2"/>
          <p:cNvSpPr txBox="1"/>
          <p:nvPr/>
        </p:nvSpPr>
        <p:spPr>
          <a:xfrm>
            <a:off x="4008387" y="2140384"/>
            <a:ext cx="4620669" cy="4231640"/>
          </a:xfrm>
          <a:prstGeom prst="rect"/>
          <a:noFill/>
        </p:spPr>
        <p:txBody>
          <a:bodyPr rtlCol="1" wrap="square">
            <a:spAutoFit/>
          </a:bodyPr>
          <a:p>
            <a:pPr algn="r" rtl="1">
              <a:lnSpc>
                <a:spcPct val="150000"/>
              </a:lnSpc>
            </a:pPr>
            <a:r>
              <a:rPr b="1" dirty="0" sz="3600" lang="ar-SA">
                <a:cs typeface="AGA Battouta Regular" pitchFamily="2" charset="-78"/>
              </a:rPr>
              <a:t>الوحدة : </a:t>
            </a:r>
            <a:r>
              <a:rPr b="1" dirty="0" sz="3600" lang="ar-JO">
                <a:cs typeface="AGA Battouta Regular" pitchFamily="2" charset="-78"/>
              </a:rPr>
              <a:t>الثالثة</a:t>
            </a:r>
            <a:endParaRPr b="1" dirty="0" sz="3600" lang="ar-SA">
              <a:cs typeface="AGA Battouta Regular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b="1" dirty="0" sz="3600" lang="ar-SA">
                <a:cs typeface="AGA Battouta Regular" pitchFamily="2" charset="-78"/>
              </a:rPr>
              <a:t>الدرس :  </a:t>
            </a:r>
            <a:r>
              <a:rPr b="1" dirty="0" sz="3600" lang="ar-JO">
                <a:cs typeface="AGA Battouta Regular" pitchFamily="2" charset="-78"/>
              </a:rPr>
              <a:t>دعوة أهل الطائف الى الاسلام</a:t>
            </a:r>
          </a:p>
          <a:p>
            <a:pPr algn="r" rtl="1">
              <a:lnSpc>
                <a:spcPct val="150000"/>
              </a:lnSpc>
            </a:pPr>
            <a:r>
              <a:rPr b="1" dirty="0" sz="3600" lang="ar-SA">
                <a:cs typeface="AGA Battouta Regular" pitchFamily="2" charset="-78"/>
              </a:rPr>
              <a:t>المبحث : </a:t>
            </a:r>
            <a:r>
              <a:rPr b="1" dirty="0" sz="3600" lang="ar-JO">
                <a:cs typeface="AGA Battouta Regular" pitchFamily="2" charset="-78"/>
              </a:rPr>
              <a:t>التربية اإسلامية </a:t>
            </a:r>
            <a:r>
              <a:rPr b="1" dirty="0" sz="3600" lang="ar-SA">
                <a:cs typeface="AGA Battouta Regular" pitchFamily="2" charset="-78"/>
              </a:rPr>
              <a:t> </a:t>
            </a:r>
          </a:p>
          <a:p>
            <a:pPr algn="r" rtl="1">
              <a:lnSpc>
                <a:spcPct val="150000"/>
              </a:lnSpc>
            </a:pPr>
            <a:r>
              <a:rPr b="1" dirty="0" sz="3600" lang="ar-SA">
                <a:cs typeface="AGA Battouta Regular" pitchFamily="2" charset="-78"/>
              </a:rPr>
              <a:t>الصف :  </a:t>
            </a:r>
            <a:r>
              <a:rPr b="1" dirty="0" sz="3600" lang="ar-JO">
                <a:cs typeface="AGA Battouta Regular" pitchFamily="2" charset="-78"/>
              </a:rPr>
              <a:t>السادس</a:t>
            </a:r>
          </a:p>
          <a:p>
            <a:endParaRPr dirty="0" sz="1013" lang="ar-JO"/>
          </a:p>
        </p:txBody>
      </p:sp>
      <p:pic>
        <p:nvPicPr>
          <p:cNvPr id="2097158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4656476" y="533400"/>
            <a:ext cx="3324489" cy="1044613"/>
          </a:xfrm>
          <a:prstGeom prst="rect"/>
          <a:noFill/>
          <a:ln>
            <a:noFill/>
          </a:ln>
          <a:effectLst/>
        </p:spPr>
      </p:pic>
      <p:pic>
        <p:nvPicPr>
          <p:cNvPr id="2097159" name="Picture 3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1524000" y="514066"/>
            <a:ext cx="1378506" cy="974834"/>
          </a:xfrm>
          <a:prstGeom prst="rect"/>
        </p:spPr>
      </p:pic>
      <p:pic>
        <p:nvPicPr>
          <p:cNvPr id="2097160" name="Picture 6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41553" y="1973651"/>
            <a:ext cx="4343400" cy="3595070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400">
        <p14:rippl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8" name="Rounded Rectangle 25"/>
          <p:cNvSpPr/>
          <p:nvPr/>
        </p:nvSpPr>
        <p:spPr>
          <a:xfrm>
            <a:off x="8105564" y="568407"/>
            <a:ext cx="992770" cy="6060992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 rtlCol="1"/>
          <a:p>
            <a:pPr algn="ctr"/>
            <a:endParaRPr sz="1013" lang="ar-JO"/>
          </a:p>
        </p:txBody>
      </p:sp>
      <p:sp>
        <p:nvSpPr>
          <p:cNvPr id="1048589" name="Rectangle 39"/>
          <p:cNvSpPr/>
          <p:nvPr/>
        </p:nvSpPr>
        <p:spPr>
          <a:xfrm>
            <a:off x="498830" y="737622"/>
            <a:ext cx="7234393" cy="5891777"/>
          </a:xfrm>
          <a:prstGeom prst="rect"/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sz="1013" lang="en-US"/>
          </a:p>
        </p:txBody>
      </p:sp>
      <p:pic>
        <p:nvPicPr>
          <p:cNvPr id="2097161" name="Picture 40"/>
          <p:cNvPicPr>
            <a:picLocks noChangeAspect="1"/>
          </p:cNvPicPr>
          <p:nvPr/>
        </p:nvPicPr>
        <p:blipFill>
          <a:blip xmlns:r="http://schemas.openxmlformats.org/officeDocument/2006/relationships" r:embed="rId6" cstate="print"/>
          <a:stretch>
            <a:fillRect/>
          </a:stretch>
        </p:blipFill>
        <p:spPr>
          <a:xfrm>
            <a:off x="8498990" y="152400"/>
            <a:ext cx="365719" cy="362272"/>
          </a:xfrm>
          <a:prstGeom prst="rect"/>
        </p:spPr>
      </p:pic>
      <p:grpSp>
        <p:nvGrpSpPr>
          <p:cNvPr id="45" name="Group 20"/>
          <p:cNvGrpSpPr/>
          <p:nvPr/>
        </p:nvGrpSpPr>
        <p:grpSpPr>
          <a:xfrm>
            <a:off x="250162" y="162000"/>
            <a:ext cx="709465" cy="402995"/>
            <a:chOff x="7446246" y="205862"/>
            <a:chExt cx="1544854" cy="691058"/>
          </a:xfrm>
        </p:grpSpPr>
        <p:sp>
          <p:nvSpPr>
            <p:cNvPr id="1048590" name="Rounded Rectangle 10"/>
            <p:cNvSpPr/>
            <p:nvPr/>
          </p:nvSpPr>
          <p:spPr>
            <a:xfrm>
              <a:off x="7446246" y="205862"/>
              <a:ext cx="1544854" cy="691058"/>
            </a:xfrm>
            <a:prstGeom prst="roundRect"/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sz="1013" lang="en-US"/>
            </a:p>
          </p:txBody>
        </p:sp>
        <p:sp>
          <p:nvSpPr>
            <p:cNvPr id="1048591" name="Rounded Rectangle 22"/>
            <p:cNvSpPr/>
            <p:nvPr/>
          </p:nvSpPr>
          <p:spPr>
            <a:xfrm>
              <a:off x="7569132" y="277496"/>
              <a:ext cx="1299082" cy="547790"/>
            </a:xfrm>
            <a:prstGeom prst="roundRect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r>
                <a:rPr b="1" dirty="0" sz="1013" lang="en-US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1048592" name="TextBox 24"/>
          <p:cNvSpPr txBox="1"/>
          <p:nvPr/>
        </p:nvSpPr>
        <p:spPr>
          <a:xfrm>
            <a:off x="5224730" y="797694"/>
            <a:ext cx="2515602" cy="1253490"/>
          </a:xfrm>
          <a:prstGeom prst="rect"/>
          <a:noFill/>
        </p:spPr>
        <p:txBody>
          <a:bodyPr rtlCol="1" wrap="square">
            <a:spAutoFit/>
          </a:bodyPr>
          <a:p>
            <a:pPr algn="r" rtl="1">
              <a:lnSpc>
                <a:spcPct val="250000"/>
              </a:lnSpc>
            </a:pPr>
            <a:r>
              <a:rPr b="1" dirty="0" lang="ar-SA"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النتاجات المتوقعة :</a:t>
            </a:r>
            <a:r>
              <a:rPr b="1" dirty="0" lang="ar-JO"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.</a:t>
            </a:r>
            <a:endParaRPr b="1" dirty="0" lang="ar-SA">
              <a:latin typeface="GE SS Text Bold" pitchFamily="18" charset="-78"/>
              <a:ea typeface="GE SS Text Bold" pitchFamily="18" charset="-78"/>
              <a:cs typeface="GE SS Text Bold" pitchFamily="18" charset="-78"/>
            </a:endParaRPr>
          </a:p>
          <a:p>
            <a:pPr algn="r" rtl="1"/>
            <a:endParaRPr b="1" dirty="0" sz="1125" lang="en-US"/>
          </a:p>
          <a:p>
            <a:pPr algn="r"/>
            <a:r>
              <a:rPr b="1" dirty="0" sz="1125" lang="ar-JO"/>
              <a:t> </a:t>
            </a:r>
            <a:endParaRPr b="1" dirty="0" sz="1125" lang="en-US"/>
          </a:p>
          <a:p>
            <a:pPr algn="r"/>
            <a:endParaRPr b="1" dirty="0" sz="1125" lang="ar-JO"/>
          </a:p>
        </p:txBody>
      </p:sp>
      <p:pic>
        <p:nvPicPr>
          <p:cNvPr id="2097162" name="Picture 1"/>
          <p:cNvPicPr>
            <a:picLocks noChangeAspect="1"/>
          </p:cNvPicPr>
          <p:nvPr/>
        </p:nvPicPr>
        <p:blipFill>
          <a:blip xmlns:r="http://schemas.openxmlformats.org/officeDocument/2006/relationships" r:embed="rId7"/>
          <a:stretch>
            <a:fillRect/>
          </a:stretch>
        </p:blipFill>
        <p:spPr>
          <a:xfrm>
            <a:off x="7819989" y="472644"/>
            <a:ext cx="1358002" cy="6232955"/>
          </a:xfrm>
          <a:prstGeom prst="rect"/>
        </p:spPr>
      </p:pic>
      <p:graphicFrame>
        <p:nvGraphicFramePr>
          <p:cNvPr id="4194305" name="Diagram 8"/>
          <p:cNvGraphicFramePr>
            <a:graphicFrameLocks/>
          </p:cNvGraphicFramePr>
          <p:nvPr/>
        </p:nvGraphicFramePr>
        <p:xfrm>
          <a:off x="1068026" y="1566903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1" r:qs="rId5" r:cs="rId4"/>
          </a:graphicData>
        </a:graphic>
      </p:graphicFrame>
      <p:pic>
        <p:nvPicPr>
          <p:cNvPr id="2097163" name="Picture 3"/>
          <p:cNvPicPr>
            <a:picLocks noChangeAspect="1"/>
          </p:cNvPicPr>
          <p:nvPr/>
        </p:nvPicPr>
        <p:blipFill>
          <a:blip xmlns:r="http://schemas.openxmlformats.org/officeDocument/2006/relationships" r:embed="rId8"/>
          <a:stretch>
            <a:fillRect/>
          </a:stretch>
        </p:blipFill>
        <p:spPr>
          <a:xfrm>
            <a:off x="1385379" y="102563"/>
            <a:ext cx="7035394" cy="390178"/>
          </a:xfrm>
          <a:prstGeom prst="rect"/>
        </p:spPr>
      </p:pic>
    </p:spTree>
  </p:cSld>
  <p:clrMapOvr>
    <a:masterClrMapping/>
  </p:clrMapOvr>
  <p:transition spd="slow">
    <p:fade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4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7"/>
                                        <p:tgtEl>
                                          <p:spTgt spid="41943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4194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4194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194305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4" name="Picture 10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8316416" y="180931"/>
            <a:ext cx="487625" cy="483029"/>
          </a:xfrm>
          <a:prstGeom prst="rect"/>
        </p:spPr>
      </p:pic>
      <p:pic>
        <p:nvPicPr>
          <p:cNvPr id="2097165" name="Picture 4" descr="يحتوي هذا على صورة لـ: 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 bwMode="auto">
          <a:xfrm>
            <a:off x="1295400" y="691256"/>
            <a:ext cx="6116838" cy="6116841"/>
          </a:xfrm>
          <a:prstGeom prst="rect"/>
          <a:noFill/>
        </p:spPr>
      </p:pic>
      <p:pic>
        <p:nvPicPr>
          <p:cNvPr id="2097166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3124200" y="3886200"/>
            <a:ext cx="3047999" cy="1828800"/>
          </a:xfrm>
          <a:prstGeom prst="rect"/>
        </p:spPr>
      </p:pic>
      <p:pic>
        <p:nvPicPr>
          <p:cNvPr id="2097167" name="Picture 1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1130502" y="180931"/>
            <a:ext cx="7035394" cy="390178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500">
        <p:split orient="ver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8" name="Rectangle: Rounded Corners 3"/>
          <p:cNvSpPr/>
          <p:nvPr/>
        </p:nvSpPr>
        <p:spPr>
          <a:xfrm>
            <a:off x="4457700" y="857250"/>
            <a:ext cx="4686300" cy="5143500"/>
          </a:xfrm>
          <a:prstGeom prst="roundRect"/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dirty="0" sz="2001" lang="ar-JO">
              <a:solidFill>
                <a:srgbClr val="590000"/>
              </a:solidFill>
            </a:endParaRPr>
          </a:p>
          <a:p>
            <a:pPr algn="ctr"/>
            <a:endParaRPr dirty="0" sz="2001" lang="ar-JO">
              <a:solidFill>
                <a:srgbClr val="590000"/>
              </a:solidFill>
            </a:endParaRPr>
          </a:p>
          <a:p>
            <a:pPr algn="ctr"/>
            <a:endParaRPr dirty="0" sz="2001" lang="ar-JO">
              <a:solidFill>
                <a:srgbClr val="590000"/>
              </a:solidFill>
            </a:endParaRPr>
          </a:p>
          <a:p>
            <a:pPr algn="ctr"/>
            <a:endParaRPr dirty="0" sz="2001" lang="ar-JO">
              <a:solidFill>
                <a:srgbClr val="590000"/>
              </a:solidFill>
            </a:endParaRPr>
          </a:p>
          <a:p>
            <a:pPr algn="ctr"/>
            <a:endParaRPr b="1" dirty="0" sz="2400" lang="ar-JO">
              <a:solidFill>
                <a:srgbClr val="590000"/>
              </a:solidFill>
            </a:endParaRPr>
          </a:p>
          <a:p>
            <a:pPr algn="ctr"/>
            <a:r>
              <a:rPr b="1" dirty="0" sz="2400" lang="ar-JO">
                <a:solidFill>
                  <a:srgbClr val="590000"/>
                </a:solidFill>
              </a:rPr>
              <a:t>استراتيجية</a:t>
            </a:r>
          </a:p>
          <a:p>
            <a:pPr algn="ctr"/>
            <a:r>
              <a:rPr b="1" dirty="0" sz="2400" lang="ar-JO">
                <a:solidFill>
                  <a:srgbClr val="590000"/>
                </a:solidFill>
              </a:rPr>
              <a:t>الرؤوس المرقمة</a:t>
            </a:r>
          </a:p>
          <a:p>
            <a:pPr algn="r"/>
            <a:r>
              <a:rPr b="1" dirty="0" sz="2200" lang="ar-JO">
                <a:solidFill>
                  <a:srgbClr val="590000"/>
                </a:solidFill>
              </a:rPr>
              <a:t>1) يتم ترقيم الطلاب من 1-4 ضمن مجموعات </a:t>
            </a:r>
            <a:endParaRPr b="1" dirty="0" sz="2200" lang="en-US">
              <a:solidFill>
                <a:srgbClr val="590000"/>
              </a:solidFill>
            </a:endParaRPr>
          </a:p>
          <a:p>
            <a:pPr algn="r"/>
            <a:r>
              <a:rPr b="1" dirty="0" sz="2200" lang="ar-JO">
                <a:solidFill>
                  <a:srgbClr val="590000"/>
                </a:solidFill>
              </a:rPr>
              <a:t>2)يتم طرح المهمة من قبل المعلم</a:t>
            </a:r>
          </a:p>
          <a:p>
            <a:pPr algn="r"/>
            <a:r>
              <a:rPr b="1" dirty="0" sz="2200" lang="ar-JO">
                <a:solidFill>
                  <a:srgbClr val="590000"/>
                </a:solidFill>
              </a:rPr>
              <a:t>3)يكتب الطلاب اجابتهم بعد التفكير بها دون أن يروا إجابات بعضهم البعض</a:t>
            </a:r>
          </a:p>
          <a:p>
            <a:pPr algn="r"/>
            <a:r>
              <a:rPr b="1" dirty="0" sz="2200" lang="ar-JO">
                <a:solidFill>
                  <a:srgbClr val="590000"/>
                </a:solidFill>
              </a:rPr>
              <a:t>4)بعد انتهاء المدة المحددة للمهمة يقول المعلم الرؤوس مجتمعة فيقف جميع الطلبة ويضعون رؤوسهم سويا لمناقشة الاجابات حتى يجمعوا على إجابة واحدة </a:t>
            </a:r>
          </a:p>
          <a:p>
            <a:pPr algn="r"/>
            <a:r>
              <a:rPr b="1" dirty="0" sz="2200" lang="ar-JO">
                <a:solidFill>
                  <a:srgbClr val="590000"/>
                </a:solidFill>
              </a:rPr>
              <a:t>5- يجلس الطلاب عند الاتهاء من نقاشهم</a:t>
            </a:r>
          </a:p>
          <a:p>
            <a:pPr algn="r"/>
            <a:r>
              <a:rPr b="1" dirty="0" sz="2200" lang="ar-JO">
                <a:solidFill>
                  <a:srgbClr val="590000"/>
                </a:solidFill>
              </a:rPr>
              <a:t>6-ينادي المعلم رقما محددا ويقف جميع حاملي هذا الرقم  للاجابة معا دون مساعدة باقي الفريق </a:t>
            </a:r>
          </a:p>
          <a:p>
            <a:pPr algn="r"/>
            <a:endParaRPr b="1" dirty="0" sz="2200" lang="ar-JO"/>
          </a:p>
          <a:p>
            <a:pPr algn="ctr"/>
            <a:endParaRPr dirty="0" sz="3600" lang="ar-JO"/>
          </a:p>
          <a:p>
            <a:pPr algn="ctr"/>
            <a:endParaRPr dirty="0" sz="2100" lang="en-US"/>
          </a:p>
          <a:p>
            <a:pPr algn="ctr"/>
            <a:endParaRPr dirty="0" sz="2100" lang="en-US"/>
          </a:p>
        </p:txBody>
      </p:sp>
      <p:sp>
        <p:nvSpPr>
          <p:cNvPr id="1048599" name="Rectangle 4"/>
          <p:cNvSpPr/>
          <p:nvPr/>
        </p:nvSpPr>
        <p:spPr>
          <a:xfrm>
            <a:off x="7886700" y="857250"/>
            <a:ext cx="1257300" cy="552450"/>
          </a:xfrm>
          <a:prstGeom prst="rect"/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b="1" dirty="0" sz="2400" lang="ar-JO"/>
              <a:t>التكويني</a:t>
            </a:r>
            <a:endParaRPr b="1" dirty="0" sz="2100" lang="en-US"/>
          </a:p>
        </p:txBody>
      </p:sp>
      <p:pic>
        <p:nvPicPr>
          <p:cNvPr id="2097168" name="Picture 1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9051" y="1104900"/>
            <a:ext cx="4385305" cy="4732020"/>
          </a:xfrm>
          <a:prstGeom prst="rect"/>
        </p:spPr>
      </p:pic>
      <p:pic>
        <p:nvPicPr>
          <p:cNvPr id="2097169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rcRect l="11200" t="17778" r="7200" b="20371"/>
          <a:stretch>
            <a:fillRect/>
          </a:stretch>
        </p:blipFill>
        <p:spPr>
          <a:xfrm>
            <a:off x="0" y="5067300"/>
            <a:ext cx="1140263" cy="933450"/>
          </a:xfrm>
          <a:prstGeom prst="rect"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0" name="Rounded Rectangle 25"/>
          <p:cNvSpPr/>
          <p:nvPr/>
        </p:nvSpPr>
        <p:spPr>
          <a:xfrm>
            <a:off x="8105564" y="568407"/>
            <a:ext cx="992770" cy="6060992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 rtlCol="1"/>
          <a:p>
            <a:pPr algn="ctr"/>
            <a:endParaRPr sz="1013" lang="ar-JO"/>
          </a:p>
        </p:txBody>
      </p:sp>
      <p:sp>
        <p:nvSpPr>
          <p:cNvPr id="1048601" name="Rectangle 39"/>
          <p:cNvSpPr/>
          <p:nvPr/>
        </p:nvSpPr>
        <p:spPr>
          <a:xfrm>
            <a:off x="585596" y="541526"/>
            <a:ext cx="7234393" cy="5891777"/>
          </a:xfrm>
          <a:prstGeom prst="rect"/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sz="1013" lang="en-US"/>
          </a:p>
        </p:txBody>
      </p:sp>
      <p:pic>
        <p:nvPicPr>
          <p:cNvPr id="2097170" name="Picture 40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8498990" y="152400"/>
            <a:ext cx="365719" cy="362272"/>
          </a:xfrm>
          <a:prstGeom prst="rect"/>
        </p:spPr>
      </p:pic>
      <p:sp>
        <p:nvSpPr>
          <p:cNvPr id="1048602" name="TextBox 24"/>
          <p:cNvSpPr txBox="1"/>
          <p:nvPr/>
        </p:nvSpPr>
        <p:spPr>
          <a:xfrm>
            <a:off x="5224730" y="797694"/>
            <a:ext cx="2515602" cy="611706"/>
          </a:xfrm>
          <a:prstGeom prst="rect"/>
          <a:noFill/>
        </p:spPr>
        <p:txBody>
          <a:bodyPr rtlCol="1" wrap="square">
            <a:spAutoFit/>
          </a:bodyPr>
          <a:p>
            <a:pPr algn="r" rtl="1"/>
            <a:endParaRPr b="1" dirty="0" sz="1125" lang="en-US"/>
          </a:p>
          <a:p>
            <a:pPr algn="r"/>
            <a:r>
              <a:rPr b="1" dirty="0" sz="1125" lang="ar-JO"/>
              <a:t> </a:t>
            </a:r>
            <a:endParaRPr b="1" dirty="0" sz="1125" lang="en-US"/>
          </a:p>
          <a:p>
            <a:pPr algn="r"/>
            <a:endParaRPr b="1" dirty="0" sz="1125" lang="ar-JO"/>
          </a:p>
        </p:txBody>
      </p:sp>
      <p:pic>
        <p:nvPicPr>
          <p:cNvPr id="2097171" name="Picture 1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7819989" y="472644"/>
            <a:ext cx="1358002" cy="6232955"/>
          </a:xfrm>
          <a:prstGeom prst="rect"/>
        </p:spPr>
      </p:pic>
      <p:sp>
        <p:nvSpPr>
          <p:cNvPr id="1048603" name="Rectangle 3"/>
          <p:cNvSpPr/>
          <p:nvPr/>
        </p:nvSpPr>
        <p:spPr>
          <a:xfrm>
            <a:off x="6314384" y="621006"/>
            <a:ext cx="1505605" cy="677108"/>
          </a:xfrm>
          <a:prstGeom prst="rect"/>
        </p:spPr>
        <p:txBody>
          <a:bodyPr wrap="none">
            <a:spAutoFit/>
          </a:bodyPr>
          <a:p>
            <a:pPr algn="r" rtl="1"/>
            <a:r>
              <a:rPr b="1" dirty="0" sz="2000" lang="ar-SA"/>
              <a:t> </a:t>
            </a:r>
            <a:r>
              <a:rPr b="1" dirty="0" sz="2000" lang="ar-JO"/>
              <a:t>التقويم القبلي :</a:t>
            </a:r>
          </a:p>
          <a:p>
            <a:pPr algn="r" rtl="1"/>
            <a:endParaRPr b="1" dirty="0" lang="ar-SA"/>
          </a:p>
        </p:txBody>
      </p:sp>
      <p:pic>
        <p:nvPicPr>
          <p:cNvPr id="2097172" name="Picture 7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5054684" y="2469834"/>
            <a:ext cx="2548349" cy="3645724"/>
          </a:xfrm>
          <a:prstGeom prst="rect"/>
        </p:spPr>
      </p:pic>
      <p:pic>
        <p:nvPicPr>
          <p:cNvPr id="2097173" name="Picture 9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2860097" y="1014821"/>
            <a:ext cx="4927350" cy="1318282"/>
          </a:xfrm>
          <a:prstGeom prst="rect"/>
        </p:spPr>
      </p:pic>
      <p:pic>
        <p:nvPicPr>
          <p:cNvPr id="2097174" name="Picture 11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5"/>
          <a:srcRect l="1" r="-2861" b="10219"/>
          <a:stretch>
            <a:fillRect/>
          </a:stretch>
        </p:blipFill>
        <p:spPr>
          <a:xfrm>
            <a:off x="1069587" y="2469834"/>
            <a:ext cx="2548349" cy="1183570"/>
          </a:xfrm>
          <a:prstGeom prst="rect"/>
        </p:spPr>
      </p:pic>
      <p:pic>
        <p:nvPicPr>
          <p:cNvPr id="2097175" name="Picture 12"/>
          <p:cNvPicPr>
            <a:picLocks noChangeAspect="1"/>
          </p:cNvPicPr>
          <p:nvPr/>
        </p:nvPicPr>
        <p:blipFill>
          <a:blip xmlns:r="http://schemas.openxmlformats.org/officeDocument/2006/relationships" r:embed="rId6"/>
          <a:stretch>
            <a:fillRect/>
          </a:stretch>
        </p:blipFill>
        <p:spPr>
          <a:xfrm>
            <a:off x="1028160" y="3691078"/>
            <a:ext cx="2548349" cy="1182727"/>
          </a:xfrm>
          <a:prstGeom prst="rect"/>
        </p:spPr>
      </p:pic>
      <p:pic>
        <p:nvPicPr>
          <p:cNvPr id="2097176" name="Picture 13"/>
          <p:cNvPicPr>
            <a:picLocks noChangeAspect="1"/>
          </p:cNvPicPr>
          <p:nvPr/>
        </p:nvPicPr>
        <p:blipFill>
          <a:blip xmlns:r="http://schemas.openxmlformats.org/officeDocument/2006/relationships" r:embed="rId6"/>
          <a:stretch>
            <a:fillRect/>
          </a:stretch>
        </p:blipFill>
        <p:spPr>
          <a:xfrm>
            <a:off x="1028159" y="4911479"/>
            <a:ext cx="2548349" cy="1182727"/>
          </a:xfrm>
          <a:prstGeom prst="rect"/>
        </p:spPr>
      </p:pic>
      <p:pic>
        <p:nvPicPr>
          <p:cNvPr id="2097177" name="Picture 14"/>
          <p:cNvPicPr>
            <a:picLocks noChangeAspect="1"/>
          </p:cNvPicPr>
          <p:nvPr/>
        </p:nvPicPr>
        <p:blipFill>
          <a:blip xmlns:r="http://schemas.openxmlformats.org/officeDocument/2006/relationships" r:embed="rId7"/>
          <a:stretch>
            <a:fillRect/>
          </a:stretch>
        </p:blipFill>
        <p:spPr>
          <a:xfrm>
            <a:off x="1154469" y="2442385"/>
            <a:ext cx="2164268" cy="3651821"/>
          </a:xfrm>
          <a:prstGeom prst="rect"/>
        </p:spPr>
      </p:pic>
      <p:pic>
        <p:nvPicPr>
          <p:cNvPr id="2097178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8"/>
          <a:stretch>
            <a:fillRect/>
          </a:stretch>
        </p:blipFill>
        <p:spPr>
          <a:xfrm>
            <a:off x="1251742" y="109641"/>
            <a:ext cx="7035394" cy="390178"/>
          </a:xfrm>
          <a:prstGeom prst="rect"/>
        </p:spPr>
      </p:pic>
    </p:spTree>
  </p:cSld>
  <p:clrMapOvr>
    <a:masterClrMapping/>
  </p:clrMapOvr>
  <p:transition spd="slow">
    <p:fade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7"/>
                                        <p:tgtEl>
                                          <p:spTgt spid="2097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209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209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Rounded Rectangle 25"/>
          <p:cNvSpPr/>
          <p:nvPr/>
        </p:nvSpPr>
        <p:spPr>
          <a:xfrm>
            <a:off x="8105564" y="568407"/>
            <a:ext cx="992770" cy="6060992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 rtlCol="1"/>
          <a:p>
            <a:pPr algn="ctr"/>
            <a:endParaRPr sz="1013" lang="ar-JO"/>
          </a:p>
        </p:txBody>
      </p:sp>
      <p:sp>
        <p:nvSpPr>
          <p:cNvPr id="1048605" name="Rectangle 39"/>
          <p:cNvSpPr/>
          <p:nvPr/>
        </p:nvSpPr>
        <p:spPr>
          <a:xfrm>
            <a:off x="585596" y="541526"/>
            <a:ext cx="7234393" cy="5891777"/>
          </a:xfrm>
          <a:prstGeom prst="rect"/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sz="1013" lang="en-US"/>
          </a:p>
        </p:txBody>
      </p:sp>
      <p:pic>
        <p:nvPicPr>
          <p:cNvPr id="2097179" name="Picture 40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8498990" y="152400"/>
            <a:ext cx="365719" cy="362272"/>
          </a:xfrm>
          <a:prstGeom prst="rect"/>
        </p:spPr>
      </p:pic>
      <p:grpSp>
        <p:nvGrpSpPr>
          <p:cNvPr id="51" name="Group 20"/>
          <p:cNvGrpSpPr/>
          <p:nvPr/>
        </p:nvGrpSpPr>
        <p:grpSpPr>
          <a:xfrm>
            <a:off x="250162" y="162000"/>
            <a:ext cx="709465" cy="402995"/>
            <a:chOff x="7446246" y="205862"/>
            <a:chExt cx="1544854" cy="691058"/>
          </a:xfrm>
        </p:grpSpPr>
        <p:sp>
          <p:nvSpPr>
            <p:cNvPr id="1048606" name="Rounded Rectangle 10"/>
            <p:cNvSpPr/>
            <p:nvPr/>
          </p:nvSpPr>
          <p:spPr>
            <a:xfrm>
              <a:off x="7446246" y="205862"/>
              <a:ext cx="1544854" cy="691058"/>
            </a:xfrm>
            <a:prstGeom prst="roundRect"/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sz="1013" lang="en-US"/>
            </a:p>
          </p:txBody>
        </p:sp>
        <p:sp>
          <p:nvSpPr>
            <p:cNvPr id="1048607" name="Rounded Rectangle 22"/>
            <p:cNvSpPr/>
            <p:nvPr/>
          </p:nvSpPr>
          <p:spPr>
            <a:xfrm>
              <a:off x="7569132" y="277496"/>
              <a:ext cx="1299082" cy="547790"/>
            </a:xfrm>
            <a:prstGeom prst="roundRect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r>
                <a:rPr b="1" dirty="0" sz="1013" lang="en-US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pic>
        <p:nvPicPr>
          <p:cNvPr id="2097180" name="Picture 1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7819989" y="472644"/>
            <a:ext cx="1358002" cy="6232955"/>
          </a:xfrm>
          <a:prstGeom prst="rect"/>
        </p:spPr>
      </p:pic>
      <p:sp>
        <p:nvSpPr>
          <p:cNvPr id="1048608" name="Rectangle 15"/>
          <p:cNvSpPr/>
          <p:nvPr/>
        </p:nvSpPr>
        <p:spPr>
          <a:xfrm>
            <a:off x="6324601" y="533345"/>
            <a:ext cx="1509818" cy="438582"/>
          </a:xfrm>
          <a:prstGeom prst="rect"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bIns="34290" lIns="68580" rIns="68580" tIns="34290" wrap="square">
            <a:spAutoFit/>
          </a:bodyPr>
          <a:p>
            <a:pPr algn="ctr"/>
            <a:r>
              <a:rPr b="1" dirty="0" sz="2400" lang="ar-SA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algn="tl" blurRad="50800" rotWithShape="0">
                    <a:srgbClr val="000000"/>
                  </a:outerShdw>
                </a:effectLst>
                <a:latin typeface="Adobe Arabic" pitchFamily="18" charset="-78"/>
                <a:cs typeface="AF_Najed" pitchFamily="2" charset="-78"/>
              </a:rPr>
              <a:t>التمهيد : </a:t>
            </a:r>
            <a:endParaRPr b="1" dirty="0" sz="2400" lang="en-US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algn="tl" blurRad="50800" rotWithShape="0">
                  <a:srgbClr val="000000"/>
                </a:outerShdw>
              </a:effectLst>
              <a:latin typeface="Adobe Arabic" pitchFamily="18" charset="-78"/>
              <a:cs typeface="AF_Najed" pitchFamily="2" charset="-78"/>
            </a:endParaRPr>
          </a:p>
        </p:txBody>
      </p:sp>
      <p:pic>
        <p:nvPicPr>
          <p:cNvPr id="2097181" name="WhatsApp Video 2024-08-27 at 07.27.22_7bdd9643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697593" y="1335114"/>
            <a:ext cx="7010400" cy="3951617"/>
          </a:xfrm>
          <a:prstGeom prst="rect"/>
        </p:spPr>
      </p:pic>
      <p:pic>
        <p:nvPicPr>
          <p:cNvPr id="2097182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6"/>
          <a:stretch>
            <a:fillRect/>
          </a:stretch>
        </p:blipFill>
        <p:spPr>
          <a:xfrm>
            <a:off x="1285942" y="82466"/>
            <a:ext cx="7035394" cy="390178"/>
          </a:xfrm>
          <a:prstGeom prst="rect"/>
        </p:spPr>
      </p:pic>
      <p:sp>
        <p:nvSpPr>
          <p:cNvPr id="1048609" name="Rectangle 2"/>
          <p:cNvSpPr/>
          <p:nvPr/>
        </p:nvSpPr>
        <p:spPr>
          <a:xfrm>
            <a:off x="1295400" y="685800"/>
            <a:ext cx="4724400" cy="533400"/>
          </a:xfrm>
          <a:prstGeom prst="rect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 rtlCol="0"/>
          <a:p>
            <a:pPr algn="ctr"/>
            <a:r>
              <a:rPr b="1" lang="ar-SA"/>
              <a:t>هل واجه النبي ﷺ صعوبات في دعوته؟" 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268146" fill="hold" id="6"/>
                                        <p:tgtEl>
                                          <p:spTgt spid="20971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display="0" fill="hold" id="7">
                  <p:stCondLst>
                    <p:cond delay="indefinite"/>
                  </p:stCondLst>
                </p:cTn>
                <p:tgtEl>
                  <p:spTgt spid="2097181"/>
                </p:tgtEl>
              </p:cMediaNode>
            </p:video>
            <p:seq concurrent="1" nextAc="seek">
              <p:cTn evtFilter="cancelBubble" fill="hold" id="8" nodeType="interactiveSeq" restart="whenNotActive">
                <p:stCondLst>
                  <p:cond evt="onClick" delay="0">
                    <p:tgtEl>
                      <p:spTgt spid="2097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fill="hold" id="9">
                      <p:stCondLst>
                        <p:cond delay="0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id="11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dur="1" fill="hold" id="12"/>
                                        <p:tgtEl>
                                          <p:spTgt spid="20971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8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Rounded Rectangle 25"/>
          <p:cNvSpPr/>
          <p:nvPr/>
        </p:nvSpPr>
        <p:spPr>
          <a:xfrm>
            <a:off x="8105564" y="568407"/>
            <a:ext cx="992770" cy="6060992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 rtlCol="1"/>
          <a:p>
            <a:pPr algn="ctr"/>
            <a:endParaRPr sz="1013" lang="ar-JO"/>
          </a:p>
        </p:txBody>
      </p:sp>
      <p:sp>
        <p:nvSpPr>
          <p:cNvPr id="1048611" name="Rectangle 39"/>
          <p:cNvSpPr/>
          <p:nvPr/>
        </p:nvSpPr>
        <p:spPr>
          <a:xfrm>
            <a:off x="585596" y="541526"/>
            <a:ext cx="7234393" cy="5891777"/>
          </a:xfrm>
          <a:prstGeom prst="rect"/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sz="1013" lang="en-US"/>
          </a:p>
        </p:txBody>
      </p:sp>
      <p:pic>
        <p:nvPicPr>
          <p:cNvPr id="2097183" name="Picture 40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8498990" y="152400"/>
            <a:ext cx="365719" cy="362272"/>
          </a:xfrm>
          <a:prstGeom prst="rect"/>
        </p:spPr>
      </p:pic>
      <p:grpSp>
        <p:nvGrpSpPr>
          <p:cNvPr id="53" name="Group 20"/>
          <p:cNvGrpSpPr/>
          <p:nvPr/>
        </p:nvGrpSpPr>
        <p:grpSpPr>
          <a:xfrm>
            <a:off x="250162" y="162000"/>
            <a:ext cx="709465" cy="402995"/>
            <a:chOff x="7446246" y="205862"/>
            <a:chExt cx="1544854" cy="691058"/>
          </a:xfrm>
        </p:grpSpPr>
        <p:sp>
          <p:nvSpPr>
            <p:cNvPr id="1048612" name="Rounded Rectangle 10"/>
            <p:cNvSpPr/>
            <p:nvPr/>
          </p:nvSpPr>
          <p:spPr>
            <a:xfrm>
              <a:off x="7446246" y="205862"/>
              <a:ext cx="1544854" cy="691058"/>
            </a:xfrm>
            <a:prstGeom prst="roundRect"/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sz="1013" lang="en-US"/>
            </a:p>
          </p:txBody>
        </p:sp>
        <p:sp>
          <p:nvSpPr>
            <p:cNvPr id="1048613" name="Rounded Rectangle 22"/>
            <p:cNvSpPr/>
            <p:nvPr/>
          </p:nvSpPr>
          <p:spPr>
            <a:xfrm>
              <a:off x="7569132" y="277496"/>
              <a:ext cx="1299082" cy="547790"/>
            </a:xfrm>
            <a:prstGeom prst="roundRect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r>
                <a:rPr b="1" dirty="0" sz="1013" lang="en-US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1048614" name="TextBox 24"/>
          <p:cNvSpPr txBox="1"/>
          <p:nvPr/>
        </p:nvSpPr>
        <p:spPr>
          <a:xfrm>
            <a:off x="5224730" y="797694"/>
            <a:ext cx="2515602" cy="611706"/>
          </a:xfrm>
          <a:prstGeom prst="rect"/>
          <a:noFill/>
        </p:spPr>
        <p:txBody>
          <a:bodyPr rtlCol="1" wrap="square">
            <a:spAutoFit/>
          </a:bodyPr>
          <a:p>
            <a:pPr algn="r" rtl="1"/>
            <a:endParaRPr b="1" dirty="0" sz="1125" lang="en-US"/>
          </a:p>
          <a:p>
            <a:pPr algn="r"/>
            <a:r>
              <a:rPr b="1" dirty="0" sz="1125" lang="ar-JO"/>
              <a:t> </a:t>
            </a:r>
            <a:endParaRPr b="1" dirty="0" sz="1125" lang="en-US"/>
          </a:p>
          <a:p>
            <a:pPr algn="r"/>
            <a:endParaRPr b="1" dirty="0" sz="1125" lang="ar-JO"/>
          </a:p>
        </p:txBody>
      </p:sp>
      <p:pic>
        <p:nvPicPr>
          <p:cNvPr id="2097184" name="Picture 1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7819989" y="472644"/>
            <a:ext cx="1358002" cy="6232955"/>
          </a:xfrm>
          <a:prstGeom prst="rect"/>
        </p:spPr>
      </p:pic>
      <p:sp>
        <p:nvSpPr>
          <p:cNvPr id="1048615" name="Rectangle 15"/>
          <p:cNvSpPr/>
          <p:nvPr/>
        </p:nvSpPr>
        <p:spPr>
          <a:xfrm>
            <a:off x="6324601" y="533345"/>
            <a:ext cx="1509818" cy="438582"/>
          </a:xfrm>
          <a:prstGeom prst="rect"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bIns="34290" lIns="68580" rIns="68580" tIns="34290" wrap="square">
            <a:spAutoFit/>
          </a:bodyPr>
          <a:p>
            <a:pPr algn="ctr"/>
            <a:r>
              <a:rPr b="1" dirty="0" sz="2400" lang="ar-SA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algn="tl" blurRad="50800" rotWithShape="0">
                    <a:srgbClr val="000000"/>
                  </a:outerShdw>
                </a:effectLst>
                <a:latin typeface="Adobe Arabic" pitchFamily="18" charset="-78"/>
                <a:cs typeface="AF_Najed" pitchFamily="2" charset="-78"/>
              </a:rPr>
              <a:t>التمهيد : </a:t>
            </a:r>
            <a:endParaRPr b="1" dirty="0" sz="2400" lang="en-US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algn="tl" blurRad="50800" rotWithShape="0">
                  <a:srgbClr val="000000"/>
                </a:outerShdw>
              </a:effectLst>
              <a:latin typeface="Adobe Arabic" pitchFamily="18" charset="-78"/>
              <a:cs typeface="AF_Najed" pitchFamily="2" charset="-78"/>
            </a:endParaRPr>
          </a:p>
        </p:txBody>
      </p:sp>
      <p:pic>
        <p:nvPicPr>
          <p:cNvPr id="2097185" name="Picture 7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591683" y="2565381"/>
            <a:ext cx="2444081" cy="3698112"/>
          </a:xfrm>
          <a:prstGeom prst="rect"/>
        </p:spPr>
      </p:pic>
      <p:pic>
        <p:nvPicPr>
          <p:cNvPr id="2097186" name="Picture 8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4"/>
          <a:srcRect l="17319" t="18055" r="17317" b="17347"/>
          <a:stretch>
            <a:fillRect/>
          </a:stretch>
        </p:blipFill>
        <p:spPr>
          <a:xfrm>
            <a:off x="4297633" y="3086349"/>
            <a:ext cx="3505201" cy="3316474"/>
          </a:xfrm>
          <a:prstGeom prst="rect"/>
        </p:spPr>
      </p:pic>
      <p:sp>
        <p:nvSpPr>
          <p:cNvPr id="1048616" name="Cloud 9"/>
          <p:cNvSpPr/>
          <p:nvPr/>
        </p:nvSpPr>
        <p:spPr>
          <a:xfrm>
            <a:off x="2836674" y="514673"/>
            <a:ext cx="3216781" cy="2914328"/>
          </a:xfrm>
          <a:prstGeom prst="cloud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rtlCol="0"/>
          <a:p>
            <a:pPr algn="ctr"/>
            <a:r>
              <a:rPr dirty="0" sz="2400" lang="ar-JO"/>
              <a:t>لماذا سمي العام العاشر للبعثة الذي ذهب فيه النبي صلى الله عليه وسلم لدعوة اهل الطائف </a:t>
            </a:r>
            <a:r>
              <a:rPr b="1" dirty="0" sz="2400" lang="ar-JO">
                <a:solidFill>
                  <a:srgbClr val="FF0000"/>
                </a:solidFill>
              </a:rPr>
              <a:t>بعام الحزن؟</a:t>
            </a:r>
            <a:endParaRPr b="1" dirty="0" sz="2400" lang="en-US">
              <a:solidFill>
                <a:srgbClr val="FF0000"/>
              </a:solidFill>
            </a:endParaRPr>
          </a:p>
        </p:txBody>
      </p:sp>
      <p:sp>
        <p:nvSpPr>
          <p:cNvPr id="1048617" name="Oval 12"/>
          <p:cNvSpPr/>
          <p:nvPr/>
        </p:nvSpPr>
        <p:spPr>
          <a:xfrm>
            <a:off x="6070609" y="1035194"/>
            <a:ext cx="2158991" cy="802506"/>
          </a:xfrm>
          <a:prstGeom prst="ellipse"/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anchor="ctr" rtlCol="0"/>
          <a:p>
            <a:pPr algn="ctr"/>
            <a:r>
              <a:rPr dirty="0" sz="2800" lang="ar-JO"/>
              <a:t>تفكير ناقد:</a:t>
            </a:r>
            <a:endParaRPr dirty="0" sz="2800" lang="en-US"/>
          </a:p>
        </p:txBody>
      </p:sp>
      <p:pic>
        <p:nvPicPr>
          <p:cNvPr id="2097187" name="Picture 5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1291570" y="93677"/>
            <a:ext cx="7035394" cy="390178"/>
          </a:xfrm>
          <a:prstGeom prst="rect"/>
        </p:spPr>
      </p:pic>
    </p:spTree>
  </p:cSld>
  <p:clrMapOvr>
    <a:masterClrMapping/>
  </p:clrMapOvr>
  <p:transition spd="slow">
    <p:fade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7"/>
                                        <p:tgtEl>
                                          <p:spTgt spid="1048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id="10" nodeType="click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12"/>
                                        <p:tgtEl>
                                          <p:spTgt spid="209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f441e11-ec16-489c-b928-1599a59f80cd" xsi:nil="true"/>
    <lcf76f155ced4ddcb4097134ff3c332f xmlns="6c930e15-23cf-400f-8613-4ac150f8e2b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DF041FF-1D49-45A6-A576-CD20C1CFF5A9}">
  <ds:schemaRefs>
    <ds:schemaRef ds:uri="http://purl.org/dc/elements/1.1/"/>
    <ds:schemaRef ds:uri="http://purl.org/dc/dcmitype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4f441e11-ec16-489c-b928-1599a59f80cd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6c930e15-23cf-400f-8613-4ac150f8e2b4"/>
  </ds:schemaRefs>
</ds:datastoreItem>
</file>

<file path=docProps/app.xml><?xml version="1.0" encoding="utf-8"?>
<Properties xmlns="http://schemas.openxmlformats.org/officeDocument/2006/extended-properties">
  <Application>Microsoft Office PowerPoint</Application>
  <ScaleCrop>0</ScaleCrop>
  <LinksUpToDate>0</LinksUpToDate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Slide 1</dc:title>
  <dc:creator>Girls Teacher Room 7</dc:creator>
  <cp:lastModifiedBy>manar okasha</cp:lastModifiedBy>
  <dcterms:created xsi:type="dcterms:W3CDTF">2006-08-15T18:00:00Z</dcterms:created>
  <dcterms:modified xsi:type="dcterms:W3CDTF">2025-11-05T11:30:50Z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0x010100324432AE9E1A1A4BA63377B352824902</vt:lpwstr>
  </property>
  <property fmtid="{D5CDD505-2E9C-101B-9397-08002B2CF9AE}" pid="3" name="ICV">
    <vt:lpwstr>5e06c3ba463e4f54a06c79b33b7813fd</vt:lpwstr>
  </property>
</Properties>
</file>