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74" r:id="rId5"/>
    <p:sldId id="303" r:id="rId6"/>
    <p:sldId id="535" r:id="rId7"/>
    <p:sldId id="537" r:id="rId8"/>
    <p:sldId id="356" r:id="rId9"/>
    <p:sldId id="314" r:id="rId10"/>
    <p:sldId id="441" r:id="rId11"/>
    <p:sldId id="442" r:id="rId12"/>
    <p:sldId id="322" r:id="rId13"/>
    <p:sldId id="538" r:id="rId14"/>
    <p:sldId id="539" r:id="rId15"/>
    <p:sldId id="545" r:id="rId16"/>
    <p:sldId id="540" r:id="rId17"/>
    <p:sldId id="542" r:id="rId18"/>
    <p:sldId id="443" r:id="rId19"/>
    <p:sldId id="541" r:id="rId20"/>
    <p:sldId id="444" r:id="rId21"/>
    <p:sldId id="543" r:id="rId22"/>
    <p:sldId id="310" r:id="rId23"/>
    <p:sldId id="544" r:id="rId24"/>
    <p:sldId id="311" r:id="rId25"/>
    <p:sldId id="405" r:id="rId26"/>
    <p:sldId id="436" r:id="rId27"/>
    <p:sldId id="309" r:id="rId28"/>
    <p:sldId id="330" r:id="rId2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9" userDrawn="1">
          <p15:clr>
            <a:srgbClr val="A4A3A4"/>
          </p15:clr>
        </p15:guide>
        <p15:guide id="2" pos="381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awiah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91"/>
      </p:cViewPr>
      <p:guideLst>
        <p:guide orient="horz" pos="2059"/>
        <p:guide pos="38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09-11-2025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2.xml"/><Relationship Id="rId7" Type="http://schemas.openxmlformats.org/officeDocument/2006/relationships/slide" Target="slide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3.xml"/><Relationship Id="rId10" Type="http://schemas.openxmlformats.org/officeDocument/2006/relationships/image" Target="../media/image2.emf"/><Relationship Id="rId4" Type="http://schemas.openxmlformats.org/officeDocument/2006/relationships/slide" Target="slide17.xml"/><Relationship Id="rId9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hlinkClick r:id="rId2" action="ppaction://hlinksldjump"/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3" action="ppaction://hlinksldjump"/>
              </a:rPr>
              <a:t>OBJECTIVES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2" action="ppaction://hlinksldjump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2" action="ppaction://hlinksldjump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2" action="ppaction://hlinksldjump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2" action="ppaction://hlinksldjump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hlinkClick r:id="rId5" action="ppaction://hlinksldjump"/>
          </p:cNvPr>
          <p:cNvSpPr/>
          <p:nvPr/>
        </p:nvSpPr>
        <p:spPr>
          <a:xfrm>
            <a:off x="98791" y="1788372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5" action="ppaction://hlinksldjump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7" action="ppaction://hlinksldjump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9060" y="5334000"/>
            <a:ext cx="2226945" cy="4241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8" action="ppaction://hlinksldjump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9" action="ppaction://hlinksldjump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253" y="0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32150" y="1938655"/>
            <a:ext cx="882650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Unit</a:t>
            </a:r>
            <a:r>
              <a:rPr lang="ar-SA" sz="3600" dirty="0">
                <a:cs typeface="+mj-cs"/>
              </a:rPr>
              <a:t>: </a:t>
            </a:r>
            <a:r>
              <a:rPr lang="en-US" sz="3600" dirty="0">
                <a:cs typeface="+mj-cs"/>
              </a:rPr>
              <a:t> 3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Lesson</a:t>
            </a:r>
            <a:r>
              <a:rPr lang="ar-SA" sz="3600" dirty="0">
                <a:cs typeface="+mj-cs"/>
              </a:rPr>
              <a:t>:  </a:t>
            </a:r>
            <a:r>
              <a:rPr lang="en-US" sz="3600" dirty="0">
                <a:cs typeface="+mj-cs"/>
              </a:rPr>
              <a:t>  Writing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Subject: Opinion essay</a:t>
            </a:r>
            <a:endParaRPr lang="ar-SA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Grade: 10</a:t>
            </a:r>
            <a:endParaRPr lang="ar-JO" sz="3600" dirty="0">
              <a:cs typeface="+mj-cs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2998DB-1472-4A28-B589-7CFB0E1FD947}"/>
              </a:ext>
            </a:extLst>
          </p:cNvPr>
          <p:cNvSpPr txBox="1"/>
          <p:nvPr/>
        </p:nvSpPr>
        <p:spPr>
          <a:xfrm>
            <a:off x="953477" y="570524"/>
            <a:ext cx="1070707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Parts (mixed up):</a:t>
            </a:r>
          </a:p>
          <a:p>
            <a:pPr marL="742950" indent="-742950">
              <a:buAutoNum type="alphaUcPeriod"/>
            </a:pPr>
            <a:r>
              <a:rPr lang="en-US" sz="3600" dirty="0"/>
              <a:t>I think Wearing uniforms is important because they create equality and help students focus in class.</a:t>
            </a:r>
          </a:p>
          <a:p>
            <a:pPr marL="742950" indent="-742950">
              <a:buAutoNum type="alphaUcPeriod"/>
            </a:pPr>
            <a:endParaRPr lang="en-US" sz="3600" dirty="0"/>
          </a:p>
          <a:p>
            <a:pPr marL="742950" indent="-742950">
              <a:buAutoNum type="alphaUcPeriod"/>
            </a:pPr>
            <a:r>
              <a:rPr lang="en-US" sz="3600" dirty="0"/>
              <a:t>Many schools around the world require students to wear uniforms even though some students don’t like wearing them. </a:t>
            </a:r>
          </a:p>
          <a:p>
            <a:endParaRPr lang="en-US" sz="3600" dirty="0"/>
          </a:p>
          <a:p>
            <a:r>
              <a:rPr lang="en-US" sz="3600" dirty="0"/>
              <a:t> C. Imagine walking into a school where everyone wears the same outfit!</a:t>
            </a:r>
          </a:p>
        </p:txBody>
      </p:sp>
    </p:spTree>
    <p:extLst>
      <p:ext uri="{BB962C8B-B14F-4D97-AF65-F5344CB8AC3E}">
        <p14:creationId xmlns:p14="http://schemas.microsoft.com/office/powerpoint/2010/main" val="292793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9CA317-CEFE-4DBB-A442-614D9C014FA5}"/>
              </a:ext>
            </a:extLst>
          </p:cNvPr>
          <p:cNvSpPr txBox="1"/>
          <p:nvPr/>
        </p:nvSpPr>
        <p:spPr>
          <a:xfrm>
            <a:off x="351692" y="880404"/>
            <a:ext cx="847187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        </a:t>
            </a:r>
            <a:r>
              <a:rPr lang="en-US" sz="4000" dirty="0">
                <a:highlight>
                  <a:srgbClr val="FFFF00"/>
                </a:highlight>
              </a:rPr>
              <a:t>Imagine walking into a school where everyone wears the same outfit! </a:t>
            </a:r>
            <a:r>
              <a:rPr lang="en-US" sz="4000" dirty="0">
                <a:highlight>
                  <a:srgbClr val="00FFFF"/>
                </a:highlight>
              </a:rPr>
              <a:t>Many schools around the     world require students to wear uniforms even though some students don’t like wearing them. </a:t>
            </a:r>
            <a:r>
              <a:rPr lang="en-US" sz="4000" dirty="0">
                <a:highlight>
                  <a:srgbClr val="C0C0C0"/>
                </a:highlight>
              </a:rPr>
              <a:t>I think Wearing uniforms is important because they create equality and help students focus in class.</a:t>
            </a:r>
          </a:p>
          <a:p>
            <a:endParaRPr lang="en-US" sz="1800" dirty="0"/>
          </a:p>
          <a:p>
            <a:endParaRPr lang="en-US" dirty="0"/>
          </a:p>
        </p:txBody>
      </p:sp>
      <p:sp>
        <p:nvSpPr>
          <p:cNvPr id="4" name="Rounded Rectangle 30">
            <a:extLst>
              <a:ext uri="{FF2B5EF4-FFF2-40B4-BE49-F238E27FC236}">
                <a16:creationId xmlns:a16="http://schemas.microsoft.com/office/drawing/2014/main" id="{D75E95D4-89F2-44F8-A9D3-F3A4A95F9310}"/>
              </a:ext>
            </a:extLst>
          </p:cNvPr>
          <p:cNvSpPr/>
          <p:nvPr/>
        </p:nvSpPr>
        <p:spPr>
          <a:xfrm>
            <a:off x="1673648" y="17186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1D24C7-C2AE-4648-B142-D68ECD861567}"/>
              </a:ext>
            </a:extLst>
          </p:cNvPr>
          <p:cNvSpPr/>
          <p:nvPr/>
        </p:nvSpPr>
        <p:spPr>
          <a:xfrm>
            <a:off x="4783015" y="406400"/>
            <a:ext cx="1477108" cy="474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Hook</a:t>
            </a:r>
            <a:r>
              <a:rPr lang="en-US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033B75-E2B2-4D6E-AFD3-CD5E20887605}"/>
              </a:ext>
            </a:extLst>
          </p:cNvPr>
          <p:cNvSpPr/>
          <p:nvPr/>
        </p:nvSpPr>
        <p:spPr>
          <a:xfrm>
            <a:off x="8823569" y="2489199"/>
            <a:ext cx="2834947" cy="1230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Background statement </a:t>
            </a:r>
            <a:r>
              <a:rPr lang="en-US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D9F013-2E53-4CDD-8C35-53A0F57C819F}"/>
              </a:ext>
            </a:extLst>
          </p:cNvPr>
          <p:cNvSpPr/>
          <p:nvPr/>
        </p:nvSpPr>
        <p:spPr>
          <a:xfrm>
            <a:off x="2905453" y="6189785"/>
            <a:ext cx="1477108" cy="474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Thesis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3655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DD8EEE-7AC3-42C6-AC58-5974BAA84014}"/>
              </a:ext>
            </a:extLst>
          </p:cNvPr>
          <p:cNvSpPr txBox="1"/>
          <p:nvPr/>
        </p:nvSpPr>
        <p:spPr>
          <a:xfrm>
            <a:off x="836246" y="1404035"/>
            <a:ext cx="809673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Have you ever noticed a difference in your morning routine between uniform days and non-uniform days? How long did it take, and how did it make you feel?</a:t>
            </a:r>
          </a:p>
        </p:txBody>
      </p:sp>
      <p:sp>
        <p:nvSpPr>
          <p:cNvPr id="4" name="Rounded Rectangle 23">
            <a:extLst>
              <a:ext uri="{FF2B5EF4-FFF2-40B4-BE49-F238E27FC236}">
                <a16:creationId xmlns:a16="http://schemas.microsoft.com/office/drawing/2014/main" id="{B6A5950D-C282-4C9C-AF02-120CB82C61AA}"/>
              </a:ext>
            </a:extLst>
          </p:cNvPr>
          <p:cNvSpPr/>
          <p:nvPr/>
        </p:nvSpPr>
        <p:spPr>
          <a:xfrm>
            <a:off x="6096000" y="41813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098" name="Picture 2" descr="Buzz Me In: Remote Learning Buzzers and ...">
            <a:extLst>
              <a:ext uri="{FF2B5EF4-FFF2-40B4-BE49-F238E27FC236}">
                <a16:creationId xmlns:a16="http://schemas.microsoft.com/office/drawing/2014/main" id="{0172551B-8204-409C-BF97-5ED525931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696727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066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C1D455-2C9E-4756-93B3-35D8D3AB69FB}"/>
              </a:ext>
            </a:extLst>
          </p:cNvPr>
          <p:cNvSpPr txBox="1"/>
          <p:nvPr/>
        </p:nvSpPr>
        <p:spPr>
          <a:xfrm>
            <a:off x="445477" y="582067"/>
            <a:ext cx="1011310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Body Paragraph 1:</a:t>
            </a:r>
            <a:br>
              <a:rPr lang="en-US" sz="2800" dirty="0"/>
            </a:br>
            <a:r>
              <a:rPr lang="en-US" sz="2800" dirty="0"/>
              <a:t>        </a:t>
            </a:r>
            <a:r>
              <a:rPr lang="en-US" sz="2800" u="sng" dirty="0">
                <a:highlight>
                  <a:srgbClr val="FFFF00"/>
                </a:highlight>
              </a:rPr>
              <a:t>One reason</a:t>
            </a:r>
            <a:r>
              <a:rPr lang="en-US" sz="2800" dirty="0">
                <a:highlight>
                  <a:srgbClr val="FFFF00"/>
                </a:highlight>
              </a:rPr>
              <a:t> uniforms are important is that they create equality</a:t>
            </a:r>
            <a:r>
              <a:rPr lang="en-US" sz="2800" dirty="0"/>
              <a:t>. When everyone wears the same outfit, students are judged less by their clothes. This helps everyone feel included and more confident at school.</a:t>
            </a:r>
          </a:p>
          <a:p>
            <a:r>
              <a:rPr lang="en-US" sz="2800" b="1" dirty="0"/>
              <a:t>Body Paragraph 2: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u="sng" dirty="0">
                <a:highlight>
                  <a:srgbClr val="FFFF00"/>
                </a:highlight>
              </a:rPr>
              <a:t>Another reason </a:t>
            </a:r>
            <a:r>
              <a:rPr lang="en-US" sz="2800" dirty="0">
                <a:highlight>
                  <a:srgbClr val="FFFF00"/>
                </a:highlight>
              </a:rPr>
              <a:t>uniforms are useful is that they help students focus.</a:t>
            </a:r>
            <a:r>
              <a:rPr lang="en-US" sz="2800" dirty="0"/>
              <a:t> Without worrying about fashion or comparing clothes, students can pay more attention in class and concentrate on learning.</a:t>
            </a:r>
          </a:p>
          <a:p>
            <a:r>
              <a:rPr lang="en-US" sz="2800" b="1" dirty="0"/>
              <a:t>Body Paragraph 3: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u="sng" dirty="0">
                <a:highlight>
                  <a:srgbClr val="FFFF00"/>
                </a:highlight>
              </a:rPr>
              <a:t>Moreover,</a:t>
            </a:r>
            <a:r>
              <a:rPr lang="en-US" sz="2800" dirty="0">
                <a:highlight>
                  <a:srgbClr val="FFFF00"/>
                </a:highlight>
              </a:rPr>
              <a:t> uniforms teach discipline and responsibility. </a:t>
            </a:r>
            <a:r>
              <a:rPr lang="en-US" sz="2800" dirty="0"/>
              <a:t>Wearing them every day encourages punctuality and gives a sense of belonging to the school community.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7C82CC-E5BA-40DC-8450-7764C3579766}"/>
              </a:ext>
            </a:extLst>
          </p:cNvPr>
          <p:cNvSpPr/>
          <p:nvPr/>
        </p:nvSpPr>
        <p:spPr>
          <a:xfrm>
            <a:off x="8260862" y="508000"/>
            <a:ext cx="1398954" cy="586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F48A2C-B57D-4D14-AEC7-9BB53049FF72}"/>
              </a:ext>
            </a:extLst>
          </p:cNvPr>
          <p:cNvSpPr/>
          <p:nvPr/>
        </p:nvSpPr>
        <p:spPr>
          <a:xfrm>
            <a:off x="6342185" y="4779108"/>
            <a:ext cx="1398954" cy="586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52F6B8-0189-4616-9221-6C2FD8531591}"/>
              </a:ext>
            </a:extLst>
          </p:cNvPr>
          <p:cNvSpPr/>
          <p:nvPr/>
        </p:nvSpPr>
        <p:spPr>
          <a:xfrm>
            <a:off x="7135446" y="2594707"/>
            <a:ext cx="1398954" cy="586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</a:t>
            </a:r>
          </a:p>
        </p:txBody>
      </p:sp>
    </p:spTree>
    <p:extLst>
      <p:ext uri="{BB962C8B-B14F-4D97-AF65-F5344CB8AC3E}">
        <p14:creationId xmlns:p14="http://schemas.microsoft.com/office/powerpoint/2010/main" val="357175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7C77AE-7D8F-47D4-87FF-24B98F70DB36}"/>
              </a:ext>
            </a:extLst>
          </p:cNvPr>
          <p:cNvSpPr txBox="1"/>
          <p:nvPr/>
        </p:nvSpPr>
        <p:spPr>
          <a:xfrm>
            <a:off x="1641231" y="79443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Look up a phrase you can use to </a:t>
            </a:r>
            <a:r>
              <a:rPr lang="en-US" sz="4000" b="1" dirty="0"/>
              <a:t>introduce a new point in your essay  body </a:t>
            </a:r>
            <a:endParaRPr lang="en-US" sz="4000" dirty="0"/>
          </a:p>
        </p:txBody>
      </p:sp>
      <p:pic>
        <p:nvPicPr>
          <p:cNvPr id="3074" name="Picture 2" descr="Google logo - Wikipedia">
            <a:extLst>
              <a:ext uri="{FF2B5EF4-FFF2-40B4-BE49-F238E27FC236}">
                <a16:creationId xmlns:a16="http://schemas.microsoft.com/office/drawing/2014/main" id="{E72E3A62-A6DB-4511-ABC7-9F37BF310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376" y="3044336"/>
            <a:ext cx="7088611" cy="238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041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6" name="Text Box 5"/>
          <p:cNvSpPr txBox="1"/>
          <p:nvPr/>
        </p:nvSpPr>
        <p:spPr>
          <a:xfrm flipV="1">
            <a:off x="1268095" y="5473065"/>
            <a:ext cx="7779385" cy="1854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228600" defTabSz="266700">
              <a:lnSpc>
                <a:spcPct val="114000"/>
              </a:lnSpc>
              <a:spcAft>
                <a:spcPts val="1000"/>
              </a:spcAft>
            </a:pPr>
            <a:endParaRPr sz="1400" dirty="0">
              <a:latin typeface="Times New Roman" panose="02020603050405020304"/>
              <a:ea typeface="Calibri" panose="020F05020202040302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17245" y="2786380"/>
            <a:ext cx="10013950" cy="762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9BCFE9-7E42-5163-0514-86397AE482F7}"/>
              </a:ext>
            </a:extLst>
          </p:cNvPr>
          <p:cNvSpPr txBox="1"/>
          <p:nvPr/>
        </p:nvSpPr>
        <p:spPr>
          <a:xfrm>
            <a:off x="524403" y="1736090"/>
            <a:ext cx="1026164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What Does a Conclusion Include?</a:t>
            </a:r>
          </a:p>
          <a:p>
            <a:pPr>
              <a:buNone/>
            </a:pPr>
            <a:r>
              <a:rPr lang="en-US" sz="2400" dirty="0"/>
              <a:t>A strong conclusion usually has: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Restated Thesis</a:t>
            </a:r>
            <a:r>
              <a:rPr lang="en-US" sz="2400" dirty="0"/>
              <a:t> – Reword your main argument or point.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Summary of Key Points</a:t>
            </a:r>
            <a:r>
              <a:rPr lang="en-US" sz="2400" dirty="0"/>
              <a:t> – Briefly mention the main ideas (but don’t repeat everything).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Final Thought/Reflection</a:t>
            </a:r>
            <a:r>
              <a:rPr lang="en-US" sz="2400" dirty="0"/>
              <a:t> – A closing sentence that might give insight, a call to action, or a broader implication.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1085592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AA0DF-D309-4D4A-84BA-ACAE4A00B87D}"/>
              </a:ext>
            </a:extLst>
          </p:cNvPr>
          <p:cNvSpPr txBox="1"/>
          <p:nvPr/>
        </p:nvSpPr>
        <p:spPr>
          <a:xfrm>
            <a:off x="484554" y="43458"/>
            <a:ext cx="11402646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               </a:t>
            </a:r>
          </a:p>
          <a:p>
            <a:pPr algn="ctr"/>
            <a:r>
              <a:rPr lang="en-US" sz="4400" dirty="0">
                <a:highlight>
                  <a:srgbClr val="FFFF00"/>
                </a:highlight>
              </a:rPr>
              <a:t>1 or 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200" dirty="0"/>
              <a:t>             </a:t>
            </a:r>
            <a:r>
              <a:rPr lang="en-US" sz="2800" dirty="0"/>
              <a:t>To sum up, </a:t>
            </a:r>
            <a:r>
              <a:rPr lang="en-US" sz="2800" b="1" dirty="0"/>
              <a:t>school uniforms create a good and fair learning environment, and I believe this is a vital policy for all schools.</a:t>
            </a:r>
            <a:r>
              <a:rPr lang="en-US" sz="2800" dirty="0"/>
              <a:t> By boosting </a:t>
            </a:r>
            <a:r>
              <a:rPr lang="en-US" sz="2800" b="1" dirty="0"/>
              <a:t>equality</a:t>
            </a:r>
            <a:r>
              <a:rPr lang="en-US" sz="2800" dirty="0"/>
              <a:t> among students, improving </a:t>
            </a:r>
            <a:r>
              <a:rPr lang="en-US" sz="2800" b="1" dirty="0"/>
              <a:t>focus</a:t>
            </a:r>
            <a:r>
              <a:rPr lang="en-US" sz="2800" dirty="0"/>
              <a:t> in the classroom, and teaching valuable </a:t>
            </a:r>
            <a:r>
              <a:rPr lang="en-US" sz="2800" b="1" dirty="0"/>
              <a:t>discipline</a:t>
            </a:r>
            <a:r>
              <a:rPr lang="en-US" sz="2800" dirty="0"/>
              <a:t>, uniforms help every student succeed.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800" dirty="0"/>
              <a:t>               To sum up, </a:t>
            </a:r>
            <a:r>
              <a:rPr lang="en-US" sz="2800" b="1" dirty="0"/>
              <a:t>school uniforms create a good and fair learning environment.</a:t>
            </a:r>
            <a:r>
              <a:rPr lang="en-US" sz="2800" dirty="0"/>
              <a:t> By promoting </a:t>
            </a:r>
            <a:r>
              <a:rPr lang="en-US" sz="2800" b="1" dirty="0"/>
              <a:t>equality</a:t>
            </a:r>
            <a:r>
              <a:rPr lang="en-US" sz="2800" dirty="0"/>
              <a:t>, improving </a:t>
            </a:r>
            <a:r>
              <a:rPr lang="en-US" sz="2800" b="1" dirty="0"/>
              <a:t>focus</a:t>
            </a:r>
            <a:r>
              <a:rPr lang="en-US" sz="2800" dirty="0"/>
              <a:t>, and teaching </a:t>
            </a:r>
            <a:r>
              <a:rPr lang="en-US" sz="2800" b="1" dirty="0"/>
              <a:t>discipline</a:t>
            </a:r>
            <a:r>
              <a:rPr lang="en-US" sz="2800" dirty="0"/>
              <a:t>, they help all students succeed. Furthermore, wearing uniforms also makes getting ready in the morning much faster and easier for families, saving valuable time every day.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4CA3D0-19DF-48B2-8381-62E70DDC98AD}"/>
              </a:ext>
            </a:extLst>
          </p:cNvPr>
          <p:cNvSpPr/>
          <p:nvPr/>
        </p:nvSpPr>
        <p:spPr>
          <a:xfrm>
            <a:off x="7371997" y="227873"/>
            <a:ext cx="1828800" cy="10217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IRS</a:t>
            </a:r>
          </a:p>
        </p:txBody>
      </p:sp>
    </p:spTree>
    <p:extLst>
      <p:ext uri="{BB962C8B-B14F-4D97-AF65-F5344CB8AC3E}">
        <p14:creationId xmlns:p14="http://schemas.microsoft.com/office/powerpoint/2010/main" val="250570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817245" y="2786380"/>
            <a:ext cx="10013950" cy="762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FD0F3A-8B2A-63A3-73E7-D08E689DCD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7" y="25467"/>
            <a:ext cx="12151053" cy="678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80205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01F7DF-6920-4B1C-B937-C8E41A945ADB}"/>
              </a:ext>
            </a:extLst>
          </p:cNvPr>
          <p:cNvSpPr txBox="1"/>
          <p:nvPr/>
        </p:nvSpPr>
        <p:spPr>
          <a:xfrm>
            <a:off x="687754" y="553946"/>
            <a:ext cx="8339015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Academic tone</a:t>
            </a:r>
            <a:r>
              <a:rPr lang="en-US" sz="3200" dirty="0"/>
              <a:t> means writing in a </a:t>
            </a:r>
            <a:r>
              <a:rPr lang="en-US" sz="3200" b="1" dirty="0"/>
              <a:t>formal, clear, and professional way</a:t>
            </a:r>
            <a:r>
              <a:rPr lang="en-US" sz="3200" dirty="0"/>
              <a:t> rather than casual or conversational.</a:t>
            </a:r>
          </a:p>
          <a:p>
            <a:r>
              <a:rPr lang="en-US" sz="2800" dirty="0"/>
              <a:t>Key features: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No slang or informal words:</a:t>
            </a:r>
            <a:r>
              <a:rPr lang="en-US" sz="2800" dirty="0"/>
              <a:t> use </a:t>
            </a:r>
            <a:r>
              <a:rPr lang="en-US" sz="2800" i="1" dirty="0"/>
              <a:t>do not</a:t>
            </a:r>
            <a:r>
              <a:rPr lang="en-US" sz="2800" dirty="0"/>
              <a:t> instead of </a:t>
            </a:r>
            <a:r>
              <a:rPr lang="en-US" sz="2800" i="1" dirty="0"/>
              <a:t>don’t</a:t>
            </a:r>
            <a:r>
              <a:rPr lang="en-US" sz="2800" dirty="0"/>
              <a:t>, </a:t>
            </a:r>
            <a:r>
              <a:rPr lang="en-US" sz="2800" i="1" dirty="0"/>
              <a:t>children</a:t>
            </a:r>
            <a:r>
              <a:rPr lang="en-US" sz="2800" dirty="0"/>
              <a:t> instead of </a:t>
            </a:r>
            <a:r>
              <a:rPr lang="en-US" sz="2800" i="1" dirty="0"/>
              <a:t>kids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Full sentences:</a:t>
            </a:r>
            <a:r>
              <a:rPr lang="en-US" sz="2800" dirty="0"/>
              <a:t> avoid sentence fragments.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Objective and precise language:</a:t>
            </a:r>
            <a:r>
              <a:rPr lang="en-US" sz="2800" dirty="0"/>
              <a:t> avoid personal chatty phrases like </a:t>
            </a:r>
            <a:r>
              <a:rPr lang="en-US" sz="2800" i="1" dirty="0"/>
              <a:t>I guess</a:t>
            </a:r>
            <a:r>
              <a:rPr lang="en-US" sz="2800" dirty="0"/>
              <a:t> or </a:t>
            </a:r>
            <a:r>
              <a:rPr lang="en-US" sz="2800" i="1" dirty="0"/>
              <a:t>kind of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Polite and neutral expressions:</a:t>
            </a:r>
            <a:r>
              <a:rPr lang="en-US" sz="2800" dirty="0"/>
              <a:t> instead of </a:t>
            </a:r>
            <a:r>
              <a:rPr lang="en-US" sz="2800" i="1" dirty="0"/>
              <a:t>I hate homework</a:t>
            </a:r>
            <a:r>
              <a:rPr lang="en-US" sz="2800" dirty="0"/>
              <a:t>, say </a:t>
            </a:r>
            <a:r>
              <a:rPr lang="en-US" sz="2800" i="1" dirty="0"/>
              <a:t>Homework can be challenging for some students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0197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17123" y="1911408"/>
            <a:ext cx="9673746" cy="1331595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rtl="0"/>
            <a:br>
              <a:rPr lang="en-U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“Why do you think professional writers brainstorm before they write?”</a:t>
            </a:r>
            <a:br>
              <a:rPr lang="en-U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W</a:t>
            </a: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rite a 1-sentence response on a sticky note and stick it on the board.</a:t>
            </a:r>
            <a:endParaRPr lang="en-US" sz="3600" dirty="0">
              <a:effectLst/>
            </a:endParaRPr>
          </a:p>
          <a:p>
            <a:br>
              <a:rPr lang="en-US" sz="3600" dirty="0"/>
            </a:br>
            <a:endParaRPr lang="en-US" sz="3600" dirty="0"/>
          </a:p>
          <a:p>
            <a:pPr rtl="0"/>
            <a:endParaRPr lang="en-US" sz="3600" dirty="0">
              <a:effectLst/>
            </a:endParaRPr>
          </a:p>
          <a:p>
            <a:pPr algn="l"/>
            <a:endParaRPr lang="en-US" altLang="ar-JO" sz="36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630" y="1298575"/>
            <a:ext cx="3439160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4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3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468576" y="6737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125980" y="2745105"/>
            <a:ext cx="9925050" cy="4300855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marL="0" indent="0" rtl="1">
              <a:buNone/>
            </a:pP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4"/>
          <p:cNvSpPr txBox="1"/>
          <p:nvPr/>
        </p:nvSpPr>
        <p:spPr>
          <a:xfrm>
            <a:off x="2252980" y="2861945"/>
            <a:ext cx="9925050" cy="141605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marL="0" indent="0" rtl="1">
              <a:buNone/>
            </a:pP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6" name="TextBox 24"/>
          <p:cNvSpPr txBox="1"/>
          <p:nvPr/>
        </p:nvSpPr>
        <p:spPr>
          <a:xfrm>
            <a:off x="2379980" y="2988945"/>
            <a:ext cx="4715510" cy="14097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marL="0" indent="0" rtl="1">
              <a:buNone/>
            </a:pP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63905" y="1957705"/>
            <a:ext cx="9533890" cy="45040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Comic Sans MS" panose="030F0702030302020204" pitchFamily="66" charset="0"/>
                <a:sym typeface="+mn-ea"/>
              </a:rPr>
              <a:t>Lesson Objectives:</a:t>
            </a:r>
          </a:p>
          <a:p>
            <a:endParaRPr lang="en-US" sz="3200" b="1" dirty="0">
              <a:solidFill>
                <a:schemeClr val="tx2"/>
              </a:solidFill>
              <a:latin typeface="Comic Sans MS" panose="030F0702030302020204" pitchFamily="66" charset="0"/>
              <a:sym typeface="+mn-ea"/>
            </a:endParaRPr>
          </a:p>
          <a:p>
            <a:pPr marL="514350" lvl="0" indent="-514350"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Understand the structure of an opinion essay (introduction, body, conclusion).</a:t>
            </a:r>
          </a:p>
          <a:p>
            <a:pPr lvl="0"/>
            <a:endParaRPr lang="en-US" sz="3200" dirty="0">
              <a:latin typeface="Comic Sans MS" panose="030F0702030302020204" pitchFamily="66" charset="0"/>
            </a:endParaRPr>
          </a:p>
          <a:p>
            <a:pPr lvl="0"/>
            <a:r>
              <a:rPr lang="en-US" sz="3200" dirty="0">
                <a:latin typeface="Comic Sans MS" panose="030F0702030302020204" pitchFamily="66" charset="0"/>
              </a:rPr>
              <a:t>2. Recognize the difference between fact and opinion. </a:t>
            </a:r>
            <a:endParaRPr lang="en-US" sz="32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n-US" sz="3200" b="1" dirty="0">
              <a:solidFill>
                <a:schemeClr val="tx2"/>
              </a:solidFill>
              <a:latin typeface="Comic Sans MS" panose="030F0702030302020204" pitchFamily="66" charset="0"/>
              <a:sym typeface="+mn-ea"/>
            </a:endParaRPr>
          </a:p>
          <a:p>
            <a:endParaRPr lang="en-US" sz="3200" b="1" dirty="0">
              <a:solidFill>
                <a:schemeClr val="tx2"/>
              </a:solidFill>
              <a:latin typeface="Comic Sans MS" panose="030F0702030302020204" pitchFamily="66" charset="0"/>
              <a:sym typeface="+mn-ea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E17CB1-447B-467F-9C7A-11A7B8251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87" y="309562"/>
            <a:ext cx="9115425" cy="623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298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:9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468576" y="65848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-4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 flipV="1">
            <a:off x="468630" y="1275715"/>
            <a:ext cx="10217150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>
              <a:lnSpc>
                <a:spcPct val="250000"/>
              </a:lnSpc>
            </a:pPr>
            <a:endParaRPr lang="en-US" sz="3200" b="1" dirty="0">
              <a:cs typeface="GE SS Text Bold" pitchFamily="18" charset="-78"/>
            </a:endParaRPr>
          </a:p>
          <a:p>
            <a:pPr algn="l"/>
            <a:endParaRPr lang="en-US" altLang="ar-JO" sz="3200" b="1" dirty="0"/>
          </a:p>
          <a:p>
            <a:pPr algn="l"/>
            <a:endParaRPr lang="en-US" altLang="ar-JO" sz="3200" b="1" dirty="0"/>
          </a:p>
          <a:p>
            <a:pPr algn="l"/>
            <a:endParaRPr lang="en-US" altLang="ar-JO" sz="3200" b="1" dirty="0"/>
          </a:p>
          <a:p>
            <a:pPr algn="l"/>
            <a:endParaRPr lang="en-US" altLang="ar-JO" sz="32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630" y="1298575"/>
            <a:ext cx="2284730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" name="Text Box 2"/>
          <p:cNvSpPr txBox="1"/>
          <p:nvPr/>
        </p:nvSpPr>
        <p:spPr>
          <a:xfrm flipV="1">
            <a:off x="5906135" y="1538605"/>
            <a:ext cx="3542030" cy="27076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*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1842135" y="1879600"/>
            <a:ext cx="406400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3268980" y="3314065"/>
            <a:ext cx="4064000" cy="1336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988CAE-7BBF-B057-B334-C5BC839003F8}"/>
              </a:ext>
            </a:extLst>
          </p:cNvPr>
          <p:cNvSpPr txBox="1"/>
          <p:nvPr/>
        </p:nvSpPr>
        <p:spPr>
          <a:xfrm>
            <a:off x="774441" y="2688208"/>
            <a:ext cx="83819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Write</a:t>
            </a:r>
            <a:r>
              <a:rPr lang="en-US" sz="2400" b="1" spc="-8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</a:t>
            </a:r>
            <a:r>
              <a:rPr lang="en-US" sz="2400" b="1" spc="-8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opinion</a:t>
            </a:r>
            <a:r>
              <a:rPr lang="en-US" sz="2400" b="1" spc="-3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essay</a:t>
            </a:r>
            <a:r>
              <a:rPr lang="en-US" sz="2400" b="1" spc="-3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en-US" sz="2400" b="1" spc="-2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n-US" sz="2400" b="1" spc="-2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subject</a:t>
            </a:r>
            <a:r>
              <a:rPr lang="en-US" sz="2400" b="1" spc="-1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“Videogames</a:t>
            </a:r>
            <a:r>
              <a:rPr lang="en-US" sz="2400" b="1" spc="-2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en-US" sz="2400" b="1" spc="-2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harmful,</a:t>
            </a:r>
            <a:r>
              <a:rPr lang="en-US" sz="2400" b="1" spc="-2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thus,</a:t>
            </a:r>
            <a:r>
              <a:rPr lang="en-US" sz="2400" b="1" spc="-25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should</a:t>
            </a:r>
            <a:r>
              <a:rPr lang="en-US" sz="2400" b="1" spc="-3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be banned immediately.” Your essay should be 150 words long.</a:t>
            </a:r>
            <a:endParaRPr lang="en-US" sz="24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Brainstorm </a:t>
            </a:r>
          </a:p>
          <a:p>
            <a:pPr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Decide what you are going to include in your essay</a:t>
            </a:r>
            <a:endParaRPr lang="en-US" sz="2400" b="1" dirty="0">
              <a:effectLst/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04:00 minutes</a:t>
              </a:r>
            </a:p>
          </p:txBody>
        </p:sp>
      </p:grp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1"/>
          <p:cNvSpPr txBox="1"/>
          <p:nvPr/>
        </p:nvSpPr>
        <p:spPr>
          <a:xfrm>
            <a:off x="381000" y="1268095"/>
            <a:ext cx="3215640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FORMATIVE ASSESSMENT: </a:t>
            </a:r>
          </a:p>
        </p:txBody>
      </p:sp>
      <p:sp>
        <p:nvSpPr>
          <p:cNvPr id="6" name="Text Box 5"/>
          <p:cNvSpPr txBox="1"/>
          <p:nvPr/>
        </p:nvSpPr>
        <p:spPr>
          <a:xfrm flipV="1">
            <a:off x="607060" y="2922270"/>
            <a:ext cx="9610725" cy="1066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40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68630" y="2849245"/>
            <a:ext cx="9887585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sz="2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30C865-11D5-C3E1-01B3-A7B16FC2FE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4215" y="1772401"/>
            <a:ext cx="6534087" cy="443690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LESSON:3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UNIT:2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89513" y="1697355"/>
            <a:ext cx="10083800" cy="48895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altLang="ar-JO" sz="2800" b="1" dirty="0"/>
          </a:p>
          <a:p>
            <a:pPr algn="l"/>
            <a:r>
              <a:rPr lang="en-US" altLang="ar-JO" sz="2800" b="1" dirty="0"/>
              <a:t>         Students 1+3                               Students 2+4</a:t>
            </a: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630" y="1298575"/>
            <a:ext cx="2853055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r>
              <a:rPr lang="en-US" sz="2000" b="1" dirty="0"/>
              <a:t> </a:t>
            </a:r>
          </a:p>
        </p:txBody>
      </p:sp>
      <p:sp>
        <p:nvSpPr>
          <p:cNvPr id="3" name="TextBox 24"/>
          <p:cNvSpPr txBox="1"/>
          <p:nvPr/>
        </p:nvSpPr>
        <p:spPr>
          <a:xfrm>
            <a:off x="595630" y="1995170"/>
            <a:ext cx="10520680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800" b="1" dirty="0">
              <a:sym typeface="+mn-ea"/>
            </a:endParaRPr>
          </a:p>
        </p:txBody>
      </p:sp>
      <p:sp>
        <p:nvSpPr>
          <p:cNvPr id="5" name="TextBox 24"/>
          <p:cNvSpPr txBox="1"/>
          <p:nvPr/>
        </p:nvSpPr>
        <p:spPr>
          <a:xfrm rot="10800000">
            <a:off x="-575945" y="1858010"/>
            <a:ext cx="980757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800" b="1" dirty="0">
              <a:sym typeface="+mn-ea"/>
            </a:endParaRPr>
          </a:p>
        </p:txBody>
      </p:sp>
      <p:sp>
        <p:nvSpPr>
          <p:cNvPr id="6" name="TextBox 24"/>
          <p:cNvSpPr txBox="1"/>
          <p:nvPr/>
        </p:nvSpPr>
        <p:spPr>
          <a:xfrm flipV="1">
            <a:off x="165100" y="1737995"/>
            <a:ext cx="10520680" cy="182245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800" b="1" dirty="0">
              <a:sym typeface="+mn-ea"/>
            </a:endParaRPr>
          </a:p>
        </p:txBody>
      </p:sp>
      <p:sp>
        <p:nvSpPr>
          <p:cNvPr id="8" name="Rectangle: Rounded Corners 44"/>
          <p:cNvSpPr/>
          <p:nvPr/>
        </p:nvSpPr>
        <p:spPr>
          <a:xfrm>
            <a:off x="4831973" y="2902909"/>
            <a:ext cx="4010660" cy="182435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0" lang="en-US" altLang="ar-JO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sym typeface="+mn-ea"/>
              </a:rPr>
              <a:t>Should kids have homework every day?</a:t>
            </a:r>
          </a:p>
          <a:p>
            <a:pPr marL="457200" indent="-457200" algn="l">
              <a:buAutoNum type="arabicPeriod"/>
            </a:pPr>
            <a:r>
              <a:rPr lang="en-US" altLang="ar-JO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  <a:sym typeface="+mn-ea"/>
              </a:rPr>
              <a:t>Introduction</a:t>
            </a:r>
          </a:p>
          <a:p>
            <a:pPr marL="457200" indent="-457200" algn="l">
              <a:buAutoNum type="arabicPeriod"/>
            </a:pPr>
            <a:r>
              <a:rPr kumimoji="0" lang="en-US" altLang="ar-JO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One reason</a:t>
            </a:r>
          </a:p>
          <a:p>
            <a:pPr marL="457200" indent="-457200" algn="l">
              <a:buAutoNum type="arabicPeriod"/>
            </a:pPr>
            <a:r>
              <a:rPr kumimoji="0" lang="en-US" altLang="ar-JO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 conclusion</a:t>
            </a:r>
          </a:p>
        </p:txBody>
      </p:sp>
      <p:sp>
        <p:nvSpPr>
          <p:cNvPr id="43" name="Rectangle: Rounded Corners 42"/>
          <p:cNvSpPr/>
          <p:nvPr/>
        </p:nvSpPr>
        <p:spPr>
          <a:xfrm>
            <a:off x="722630" y="2875416"/>
            <a:ext cx="3884930" cy="18243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0" lang="en-US" altLang="ar-JO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sym typeface="+mn-ea"/>
              </a:rPr>
              <a:t>Match the sentence with the correct component</a:t>
            </a:r>
            <a:endParaRPr kumimoji="0" lang="en-US" altLang="ar-JO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4333240"/>
            <a:ext cx="9712960" cy="1628775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r>
              <a:rPr lang="ar-SA" altLang="en-US" sz="2000" b="1" dirty="0"/>
              <a:t> </a:t>
            </a:r>
            <a:endParaRPr lang="en-US" altLang="ar-JO" sz="2000" b="1" dirty="0"/>
          </a:p>
          <a:p>
            <a:pPr algn="l"/>
            <a:endParaRPr lang="en-US" altLang="ar-JO" sz="2000" b="1" dirty="0"/>
          </a:p>
          <a:p>
            <a:pPr algn="l"/>
            <a:endParaRPr lang="en-US" altLang="ar-JO" sz="2000" b="1" dirty="0"/>
          </a:p>
          <a:p>
            <a:pPr algn="l"/>
            <a:endParaRPr lang="en-US" altLang="ar-JO" sz="2800" b="1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630" y="1298575"/>
            <a:ext cx="4102735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68630" y="1365885"/>
            <a:ext cx="995172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>
              <a:buNone/>
            </a:pPr>
            <a:r>
              <a:rPr lang="en-US" sz="2400" dirty="0">
                <a:sym typeface="+mn-ea"/>
              </a:rPr>
              <a:t>.</a:t>
            </a: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3"/>
          <p:cNvSpPr txBox="1"/>
          <p:nvPr/>
        </p:nvSpPr>
        <p:spPr>
          <a:xfrm>
            <a:off x="681355" y="2350770"/>
            <a:ext cx="10093960" cy="162877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“Should we use robots at school?”</a:t>
            </a:r>
          </a:p>
          <a:p>
            <a:pPr rtl="0"/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/>
            <a:endParaRPr lang="en-US" sz="2400" dirty="0">
              <a:effectLst/>
            </a:endParaRPr>
          </a:p>
          <a:p>
            <a:pPr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Students stand up, hand up, find a partner.</a:t>
            </a:r>
            <a:b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Share their answers, switch partners if time allows.</a:t>
            </a:r>
            <a:b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8415" indent="0" algn="l">
              <a:lnSpc>
                <a:spcPts val="1800"/>
              </a:lnSpc>
              <a:spcAft>
                <a:spcPct val="1000"/>
              </a:spcAft>
            </a:pPr>
            <a:endParaRPr lang="en-US" altLang="ar-SA" sz="2400" b="1" i="0" dirty="0">
              <a:solidFill>
                <a:srgbClr val="1F1F1F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C5FC667-69EB-6DA8-9651-A5E49C89F074}"/>
              </a:ext>
            </a:extLst>
          </p:cNvPr>
          <p:cNvSpPr/>
          <p:nvPr/>
        </p:nvSpPr>
        <p:spPr>
          <a:xfrm>
            <a:off x="591878" y="5150498"/>
            <a:ext cx="9668769" cy="154392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n-US" sz="4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(Stand Up, Hand Up, Pair Up)</a:t>
            </a:r>
            <a:endParaRPr lang="en-US" sz="4000" b="1" dirty="0">
              <a:effectLst/>
            </a:endParaRPr>
          </a:p>
        </p:txBody>
      </p:sp>
    </p:spTree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04:00 minutes</a:t>
              </a:r>
            </a:p>
          </p:txBody>
        </p:sp>
      </p:grp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1"/>
          <p:cNvSpPr txBox="1"/>
          <p:nvPr/>
        </p:nvSpPr>
        <p:spPr>
          <a:xfrm>
            <a:off x="468630" y="1298575"/>
            <a:ext cx="3215640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FORMATIVE ASSESSMENT: </a:t>
            </a:r>
          </a:p>
        </p:txBody>
      </p:sp>
      <p:sp>
        <p:nvSpPr>
          <p:cNvPr id="6" name="Text Box 5"/>
          <p:cNvSpPr txBox="1"/>
          <p:nvPr/>
        </p:nvSpPr>
        <p:spPr>
          <a:xfrm flipV="1">
            <a:off x="607060" y="2922270"/>
            <a:ext cx="9610725" cy="1066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40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68630" y="2849245"/>
            <a:ext cx="9887585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sz="2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7AEC551-088F-E403-66BF-1668BFC83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060" y="2114551"/>
            <a:ext cx="8480956" cy="46134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agan Structure: RallyRobin – Fountain Middle School Teacher's Programs and  Strategies Website">
            <a:extLst>
              <a:ext uri="{FF2B5EF4-FFF2-40B4-BE49-F238E27FC236}">
                <a16:creationId xmlns:a16="http://schemas.microsoft.com/office/drawing/2014/main" id="{E1F259E4-E186-4AF5-9CC4-48ECBF747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6" y="1162050"/>
            <a:ext cx="4605338" cy="408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3C7C4E-F10F-449D-B3D6-8E52FD1ED032}"/>
              </a:ext>
            </a:extLst>
          </p:cNvPr>
          <p:cNvSpPr txBox="1"/>
          <p:nvPr/>
        </p:nvSpPr>
        <p:spPr>
          <a:xfrm>
            <a:off x="1535458" y="900440"/>
            <a:ext cx="381759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  <a:endParaRPr lang="ar-J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C785AB-DB73-472D-B25E-237963DF083B}"/>
              </a:ext>
            </a:extLst>
          </p:cNvPr>
          <p:cNvSpPr txBox="1"/>
          <p:nvPr/>
        </p:nvSpPr>
        <p:spPr>
          <a:xfrm>
            <a:off x="714375" y="2543175"/>
            <a:ext cx="60388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Is it better to work in a group or alone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DC993F8-E941-42BB-A1CC-6075A646E151}"/>
              </a:ext>
            </a:extLst>
          </p:cNvPr>
          <p:cNvGrpSpPr/>
          <p:nvPr/>
        </p:nvGrpSpPr>
        <p:grpSpPr>
          <a:xfrm>
            <a:off x="6096000" y="184006"/>
            <a:ext cx="1261271" cy="716434"/>
            <a:chOff x="7446246" y="205862"/>
            <a:chExt cx="1544854" cy="691058"/>
          </a:xfrm>
        </p:grpSpPr>
        <p:sp>
          <p:nvSpPr>
            <p:cNvPr id="6" name="Rounded Rectangle 10">
              <a:extLst>
                <a:ext uri="{FF2B5EF4-FFF2-40B4-BE49-F238E27FC236}">
                  <a16:creationId xmlns:a16="http://schemas.microsoft.com/office/drawing/2014/main" id="{FE2F792C-465C-4C26-B157-35CA2E05ED03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22">
              <a:extLst>
                <a:ext uri="{FF2B5EF4-FFF2-40B4-BE49-F238E27FC236}">
                  <a16:creationId xmlns:a16="http://schemas.microsoft.com/office/drawing/2014/main" id="{505C5CE1-67A4-494A-AE37-1B6FA388FFC3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31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FDC24B-75B1-4926-86C4-16A352AF2FE5}"/>
              </a:ext>
            </a:extLst>
          </p:cNvPr>
          <p:cNvSpPr txBox="1"/>
          <p:nvPr/>
        </p:nvSpPr>
        <p:spPr>
          <a:xfrm>
            <a:off x="578338" y="0"/>
            <a:ext cx="1069926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the first word of every sentence.➜ Example: Today is a great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the pronoun “I.”➜ Example: My friend and I went shopping.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proper nouns — specific names of people, places, and things.➜ Example: </a:t>
            </a:r>
            <a:r>
              <a:rPr lang="en-US" sz="2800" dirty="0" err="1"/>
              <a:t>Amneh</a:t>
            </a:r>
            <a:r>
              <a:rPr lang="en-US" sz="2800" dirty="0"/>
              <a:t>, Paris, Google, The Nile River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days, months, and holidays (but not seasons).➜ Example: Monday, December, Eid, but summer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the first, last, and important words in titles of books, movies, and songs.➜ Example: The Lion King, To Kill a Mockingbird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nationalities, languages, and religions.➜ Example: Jordanian, English, Islam, Christianity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Capitalize historical periods, special events, and documents.➜ Example: World War II, The Renaissance, The Constitution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1066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268095" y="5080635"/>
            <a:ext cx="9112885" cy="11195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567055" y="2877185"/>
            <a:ext cx="9940290" cy="10693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2800" b="1" dirty="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 flipV="1">
            <a:off x="1268095" y="5473065"/>
            <a:ext cx="7779385" cy="1854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228600" defTabSz="266700">
              <a:lnSpc>
                <a:spcPct val="114000"/>
              </a:lnSpc>
              <a:spcAft>
                <a:spcPts val="1000"/>
              </a:spcAft>
            </a:pPr>
            <a:endParaRPr sz="1400">
              <a:latin typeface="Times New Roman" panose="02020603050405020304"/>
              <a:ea typeface="Calibri" panose="020F05020202040302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566420" y="2350770"/>
            <a:ext cx="10013950" cy="6375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0AC5B49-3F9C-C4B1-B2F9-5F566C220232}"/>
              </a:ext>
            </a:extLst>
          </p:cNvPr>
          <p:cNvSpPr/>
          <p:nvPr/>
        </p:nvSpPr>
        <p:spPr>
          <a:xfrm>
            <a:off x="405388" y="1919427"/>
            <a:ext cx="10013950" cy="13929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Introduction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87AABA5-AB15-7A0B-CB2B-5D1BDCA96791}"/>
              </a:ext>
            </a:extLst>
          </p:cNvPr>
          <p:cNvSpPr/>
          <p:nvPr/>
        </p:nvSpPr>
        <p:spPr>
          <a:xfrm>
            <a:off x="380946" y="3457604"/>
            <a:ext cx="10013950" cy="139294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Body Paragraphs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AEBC6D9-3BED-1254-882B-A3C1A14878F6}"/>
              </a:ext>
            </a:extLst>
          </p:cNvPr>
          <p:cNvSpPr/>
          <p:nvPr/>
        </p:nvSpPr>
        <p:spPr>
          <a:xfrm>
            <a:off x="405388" y="5043501"/>
            <a:ext cx="10013950" cy="139294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Conclusion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67055" y="2474595"/>
            <a:ext cx="9940290" cy="15887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2800" b="1" dirty="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 flipV="1">
            <a:off x="1268095" y="5473065"/>
            <a:ext cx="7779385" cy="1854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228600" defTabSz="266700">
              <a:lnSpc>
                <a:spcPct val="114000"/>
              </a:lnSpc>
              <a:spcAft>
                <a:spcPts val="1000"/>
              </a:spcAft>
            </a:pPr>
            <a:endParaRPr sz="1400" dirty="0">
              <a:latin typeface="Times New Roman" panose="02020603050405020304"/>
              <a:ea typeface="Calibri" panose="020F05020202040302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17245" y="2786380"/>
            <a:ext cx="10013950" cy="762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CDD11F-BDF4-5435-A67D-DB9A81B0BEFF}"/>
              </a:ext>
            </a:extLst>
          </p:cNvPr>
          <p:cNvSpPr/>
          <p:nvPr/>
        </p:nvSpPr>
        <p:spPr>
          <a:xfrm>
            <a:off x="530225" y="1810127"/>
            <a:ext cx="10013950" cy="13929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Introduction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6BFBD6-A892-178C-FF5C-792A37B06009}"/>
              </a:ext>
            </a:extLst>
          </p:cNvPr>
          <p:cNvSpPr txBox="1"/>
          <p:nvPr/>
        </p:nvSpPr>
        <p:spPr>
          <a:xfrm>
            <a:off x="682641" y="3295830"/>
            <a:ext cx="97091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eriod"/>
            </a:pPr>
            <a:r>
              <a:rPr lang="en-US" sz="2800" b="1" dirty="0">
                <a:solidFill>
                  <a:schemeClr val="accent1"/>
                </a:solidFill>
              </a:rPr>
              <a:t>Attention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accent5"/>
                </a:solidFill>
              </a:rPr>
              <a:t>grabber</a:t>
            </a:r>
            <a:r>
              <a:rPr lang="en-US" sz="2800" b="1" dirty="0"/>
              <a:t> (</a:t>
            </a:r>
            <a:r>
              <a:rPr lang="en-US" sz="2800" b="1" dirty="0">
                <a:solidFill>
                  <a:schemeClr val="accent1"/>
                </a:solidFill>
              </a:rPr>
              <a:t>hook</a:t>
            </a:r>
            <a:r>
              <a:rPr lang="en-US" sz="2800" b="1" dirty="0"/>
              <a:t>) : you can start with a </a:t>
            </a:r>
            <a:r>
              <a:rPr lang="en-US" sz="2800" b="1" u="sng" dirty="0"/>
              <a:t>question</a:t>
            </a:r>
            <a:r>
              <a:rPr lang="en-US" sz="2800" b="1" dirty="0"/>
              <a:t>, </a:t>
            </a:r>
            <a:r>
              <a:rPr lang="en-US" sz="2800" b="1" u="sng" dirty="0"/>
              <a:t>fact</a:t>
            </a:r>
            <a:r>
              <a:rPr lang="en-US" sz="2800" b="1" dirty="0"/>
              <a:t> or </a:t>
            </a:r>
            <a:r>
              <a:rPr lang="en-US" sz="2800" b="1" u="sng" dirty="0"/>
              <a:t>quotation</a:t>
            </a:r>
            <a:r>
              <a:rPr lang="en-US" sz="2800" b="1" dirty="0"/>
              <a:t> to grab the readers attention.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B71222-C022-EB21-D5E6-7BDB599A41A8}"/>
              </a:ext>
            </a:extLst>
          </p:cNvPr>
          <p:cNvSpPr txBox="1"/>
          <p:nvPr/>
        </p:nvSpPr>
        <p:spPr>
          <a:xfrm>
            <a:off x="567055" y="3834238"/>
            <a:ext cx="100938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2800" dirty="0"/>
            </a:br>
            <a:r>
              <a:rPr lang="en-US" sz="2800" dirty="0"/>
              <a:t>1.</a:t>
            </a:r>
            <a:r>
              <a:rPr lang="en-US" sz="2800" i="1" dirty="0"/>
              <a:t>Over 90% of schools in Japan require uniforms, and they report fewer discipline issues as a result.</a:t>
            </a:r>
            <a:br>
              <a:rPr lang="en-US" sz="2800" dirty="0"/>
            </a:br>
            <a:r>
              <a:rPr lang="en-US" sz="2800" dirty="0"/>
              <a:t>2.</a:t>
            </a:r>
            <a:r>
              <a:rPr lang="en-US" sz="2800" i="1" dirty="0"/>
              <a:t>Would students focus more on learning if they didn’t have to worry about what to wear every day?</a:t>
            </a:r>
            <a:br>
              <a:rPr lang="en-US" sz="2800" dirty="0"/>
            </a:br>
            <a:r>
              <a:rPr lang="en-US" sz="2800" dirty="0"/>
              <a:t>3.</a:t>
            </a:r>
            <a:r>
              <a:rPr lang="en-US" sz="2800" i="1" dirty="0"/>
              <a:t>"Clothes make the man. Naked people have little or no influence on society." </a:t>
            </a:r>
            <a:endParaRPr lang="en-US" sz="2800" dirty="0"/>
          </a:p>
          <a:p>
            <a:pPr algn="l"/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67055" y="2474595"/>
            <a:ext cx="9940290" cy="15887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2800" b="1" dirty="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 flipV="1">
            <a:off x="1268095" y="5473065"/>
            <a:ext cx="7779385" cy="1854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228600" defTabSz="266700">
              <a:lnSpc>
                <a:spcPct val="114000"/>
              </a:lnSpc>
              <a:spcAft>
                <a:spcPts val="1000"/>
              </a:spcAft>
            </a:pPr>
            <a:endParaRPr sz="1400" dirty="0">
              <a:latin typeface="Times New Roman" panose="02020603050405020304"/>
              <a:ea typeface="Calibri" panose="020F05020202040302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17245" y="2786380"/>
            <a:ext cx="10013950" cy="762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CDD11F-BDF4-5435-A67D-DB9A81B0BEFF}"/>
              </a:ext>
            </a:extLst>
          </p:cNvPr>
          <p:cNvSpPr/>
          <p:nvPr/>
        </p:nvSpPr>
        <p:spPr>
          <a:xfrm>
            <a:off x="530225" y="1810127"/>
            <a:ext cx="10013950" cy="13929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Introduction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6BFBD6-A892-178C-FF5C-792A37B06009}"/>
              </a:ext>
            </a:extLst>
          </p:cNvPr>
          <p:cNvSpPr txBox="1"/>
          <p:nvPr/>
        </p:nvSpPr>
        <p:spPr>
          <a:xfrm>
            <a:off x="682641" y="3295830"/>
            <a:ext cx="105213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2. Background Statement</a:t>
            </a:r>
          </a:p>
          <a:p>
            <a:r>
              <a:rPr lang="en-US" sz="2800" b="1" dirty="0"/>
              <a:t>Definition:</a:t>
            </a:r>
            <a:br>
              <a:rPr lang="en-US" sz="2800" dirty="0"/>
            </a:br>
            <a:r>
              <a:rPr lang="en-US" sz="2800" dirty="0"/>
              <a:t>This sentence gives general information about the topic. It helps the reader understand what the essay will be about and prepares them for the writer’s opinion.</a:t>
            </a:r>
          </a:p>
          <a:p>
            <a:r>
              <a:rPr lang="en-US" sz="2800" b="1" dirty="0"/>
              <a:t>Example:</a:t>
            </a:r>
            <a:endParaRPr lang="en-US" sz="2800" dirty="0"/>
          </a:p>
          <a:p>
            <a:r>
              <a:rPr lang="en-US" sz="2800" dirty="0"/>
              <a:t>"School uniforms have been a tradition in many countries, and some believe they help promote discipline and equality in schools."</a:t>
            </a:r>
          </a:p>
          <a:p>
            <a:pPr algn="l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868315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LESSON:2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UNIT:1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9 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English</a:t>
            </a:r>
            <a:endParaRPr lang="ar-JO" sz="16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>
            <a:fillRect/>
          </a:stretch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630" y="1697990"/>
            <a:ext cx="10521315" cy="76200"/>
          </a:xfrm>
          <a:prstGeom prst="rect">
            <a:avLst/>
          </a:prstGeom>
          <a:noFill/>
        </p:spPr>
        <p:txBody>
          <a:bodyPr wrap="square" rtlCol="1">
            <a:noAutofit/>
          </a:bodyPr>
          <a:lstStyle/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2000" dirty="0">
              <a:sym typeface="+mn-ea"/>
            </a:endParaRPr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5" name="Action Button: Go Home 44">
            <a:hlinkClick r:id="" action="ppaction://hlinkshowjump?jump=firstslide" highlightClick="1"/>
          </p:cNvPr>
          <p:cNvSpPr/>
          <p:nvPr/>
        </p:nvSpPr>
        <p:spPr>
          <a:xfrm>
            <a:off x="6594057" y="151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8880" y="1298269"/>
            <a:ext cx="2944172" cy="3987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PRESENTATION 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67055" y="3055306"/>
            <a:ext cx="9836578" cy="15887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sz="2400" b="1" dirty="0"/>
              <a:t>Thesis Statement</a:t>
            </a:r>
          </a:p>
          <a:p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The thesis statement is the most important sentence in the introduction. It clearly states the writer’s opinion and outlines the main reasons that will be discussed in the body paragraphs.</a:t>
            </a:r>
          </a:p>
          <a:p>
            <a:r>
              <a:rPr lang="en-US" sz="2400" b="1" dirty="0"/>
              <a:t>Example:</a:t>
            </a:r>
            <a:endParaRPr lang="en-US" sz="2400" dirty="0"/>
          </a:p>
          <a:p>
            <a:r>
              <a:rPr lang="en-US" sz="2400" dirty="0"/>
              <a:t>"However, I believe that students should not be required to wear school uniforms because they limit self-expression, add unnecessary costs, and do not improve academic performance."</a:t>
            </a:r>
          </a:p>
          <a:p>
            <a:endParaRPr lang="en-US" sz="2400" b="1" dirty="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 flipV="1">
            <a:off x="1268095" y="5473065"/>
            <a:ext cx="7779385" cy="1854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228600" defTabSz="266700">
              <a:lnSpc>
                <a:spcPct val="114000"/>
              </a:lnSpc>
              <a:spcAft>
                <a:spcPts val="1000"/>
              </a:spcAft>
            </a:pPr>
            <a:endParaRPr sz="1400" dirty="0">
              <a:latin typeface="Times New Roman" panose="02020603050405020304"/>
              <a:ea typeface="Calibri" panose="020F0502020204030204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17245" y="2786380"/>
            <a:ext cx="10013950" cy="762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6985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endParaRPr lang="en-US" sz="3200" noProof="0" dirty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uLnTx/>
              <a:uFillTx/>
              <a:sym typeface="+mn-ea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CDD11F-BDF4-5435-A67D-DB9A81B0BEFF}"/>
              </a:ext>
            </a:extLst>
          </p:cNvPr>
          <p:cNvSpPr/>
          <p:nvPr/>
        </p:nvSpPr>
        <p:spPr>
          <a:xfrm>
            <a:off x="483572" y="1707490"/>
            <a:ext cx="10013950" cy="13929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The Introduction</a:t>
            </a:r>
          </a:p>
        </p:txBody>
      </p:sp>
    </p:spTree>
    <p:extLst>
      <p:ext uri="{BB962C8B-B14F-4D97-AF65-F5344CB8AC3E}">
        <p14:creationId xmlns:p14="http://schemas.microsoft.com/office/powerpoint/2010/main" val="896871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01:30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5" name="Double Wave 44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1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Double Wave 45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7" name="Double Wave 46"/>
          <p:cNvSpPr/>
          <p:nvPr/>
        </p:nvSpPr>
        <p:spPr>
          <a:xfrm>
            <a:off x="2135318" y="603566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writing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8" name="Double Wave 47">
            <a:extLst>
              <a:ext uri="{FF2B5EF4-FFF2-40B4-BE49-F238E27FC236}">
                <a16:creationId xmlns:a16="http://schemas.microsoft.com/office/drawing/2014/main" id="{2F9AC521-2D58-F888-8C01-ECAF079DAA5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</a:t>
            </a:r>
            <a:r>
              <a:rPr lang="en-US" sz="16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1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9" name="Footer Placeholder 6">
            <a:extLst>
              <a:ext uri="{FF2B5EF4-FFF2-40B4-BE49-F238E27FC236}">
                <a16:creationId xmlns:a16="http://schemas.microsoft.com/office/drawing/2014/main" id="{4197D2A9-2877-C3AD-DBEF-96AB624CA8DF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/>
              </a:rPr>
              <a:t> ISLAMIC  EDUCATIONAL COLLEGE				DATE: 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/>
              </a:rPr>
              <a:t>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95006" y="120184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2" descr="Active Learning with Kahoo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9892FBA-50FF-4647-A90B-321282DD08E9}"/>
              </a:ext>
            </a:extLst>
          </p:cNvPr>
          <p:cNvSpPr/>
          <p:nvPr/>
        </p:nvSpPr>
        <p:spPr>
          <a:xfrm>
            <a:off x="2811398" y="1247562"/>
            <a:ext cx="3284602" cy="5279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Students 3+4</a:t>
            </a:r>
          </a:p>
          <a:p>
            <a:pPr algn="ctr"/>
            <a:endParaRPr lang="en-US" sz="3200" b="1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Compose an introduction to an opinion essay. The first words of each sentence are given.</a:t>
            </a:r>
            <a:endParaRPr lang="en-US" sz="3200" b="1" dirty="0">
              <a:solidFill>
                <a:schemeClr val="tx1"/>
              </a:solidFill>
            </a:endParaRPr>
          </a:p>
          <a:p>
            <a:pPr marL="514350" indent="-514350" algn="ctr">
              <a:buAutoNum type="arabicPeriod"/>
            </a:pP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0A7247C-9748-4112-B819-438C369B7392}"/>
              </a:ext>
            </a:extLst>
          </p:cNvPr>
          <p:cNvSpPr/>
          <p:nvPr/>
        </p:nvSpPr>
        <p:spPr>
          <a:xfrm>
            <a:off x="6375608" y="1247562"/>
            <a:ext cx="3530391" cy="5397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Students 1+2:</a:t>
            </a:r>
          </a:p>
          <a:p>
            <a:pPr algn="ctr"/>
            <a:r>
              <a:rPr lang="en-US" sz="3200" b="1" dirty="0">
                <a:solidFill>
                  <a:srgbClr val="C00000"/>
                </a:solidFill>
              </a:rPr>
              <a:t>Put the given sentences in the right order to form an introduction to opinion essay </a:t>
            </a:r>
          </a:p>
          <a:p>
            <a:pPr algn="ctr"/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12E9B7E-CFC7-4C5A-AF1C-C04D57F61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Strength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Invention</a:t>
            </a:r>
          </a:p>
        </p:txBody>
      </p:sp>
      <p:pic>
        <p:nvPicPr>
          <p:cNvPr id="2050" name="Picture 2" descr="Think Pair Share – Mantra4Change">
            <a:extLst>
              <a:ext uri="{FF2B5EF4-FFF2-40B4-BE49-F238E27FC236}">
                <a16:creationId xmlns:a16="http://schemas.microsoft.com/office/drawing/2014/main" id="{C435203C-9959-49E5-AFEE-6D70D35A1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549" y="496476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08357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B110AB-BDBA-42BC-A4C0-AB295C5E84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7d3d12-a688-4a65-9735-5d5242335cee"/>
    <ds:schemaRef ds:uri="3e03e693-6f57-4a0f-8762-2487ed846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5B4040-4DCE-4B2E-B5FA-15BE5B9F295E}">
  <ds:schemaRefs>
    <ds:schemaRef ds:uri="http://schemas.microsoft.com/office/2006/metadata/properties"/>
    <ds:schemaRef ds:uri="http://schemas.microsoft.com/office/infopath/2007/PartnerControls"/>
    <ds:schemaRef ds:uri="0b7d3d12-a688-4a65-9735-5d5242335cee"/>
    <ds:schemaRef ds:uri="3e03e693-6f57-4a0f-8762-2487ed846c1c"/>
  </ds:schemaRefs>
</ds:datastoreItem>
</file>

<file path=customXml/itemProps3.xml><?xml version="1.0" encoding="utf-8"?>
<ds:datastoreItem xmlns:ds="http://schemas.openxmlformats.org/officeDocument/2006/customXml" ds:itemID="{B68D9BF9-A14B-48A6-AFB6-5A1F22C9C2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1590</Words>
  <Application>Microsoft Office PowerPoint</Application>
  <PresentationFormat>Widescreen</PresentationFormat>
  <Paragraphs>237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Adobe Arabic</vt:lpstr>
      <vt:lpstr>Arial</vt:lpstr>
      <vt:lpstr>Calibri</vt:lpstr>
      <vt:lpstr>Calibri Light</vt:lpstr>
      <vt:lpstr>Comic Sans MS</vt:lpstr>
      <vt:lpstr>HelveticaNeueLT Arabic 45 Light</vt:lpstr>
      <vt:lpstr>HelveticaNeueLT Arabic 55 Roman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ibrahim hussein</cp:lastModifiedBy>
  <cp:revision>460</cp:revision>
  <cp:lastPrinted>2024-02-21T09:04:00Z</cp:lastPrinted>
  <dcterms:created xsi:type="dcterms:W3CDTF">2019-06-13T08:00:00Z</dcterms:created>
  <dcterms:modified xsi:type="dcterms:W3CDTF">2025-11-09T18:09:29Z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64F04A3B57AF4474A37317F02637CA1B_12</vt:lpwstr>
  </property>
  <property fmtid="{D5CDD505-2E9C-101B-9397-08002B2CF9AE}" pid="3" name="KSOProductBuildVer">
    <vt:lpwstr>1033-12.2.0.18607</vt:lpwstr>
  </property>
  <property fmtid="{D5CDD505-2E9C-101B-9397-08002B2CF9AE}" pid="4" name="ContentTypeId">
    <vt:lpwstr>0x0101005FCD5A634654594FBBFFA6A58C1B7A05</vt:lpwstr>
  </property>
</Properties>
</file>