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5" r:id="rId2"/>
  </p:sldMasterIdLst>
  <p:sldIdLst>
    <p:sldId id="256" r:id="rId3"/>
    <p:sldId id="365" r:id="rId4"/>
    <p:sldId id="274" r:id="rId5"/>
    <p:sldId id="329" r:id="rId6"/>
    <p:sldId id="268" r:id="rId7"/>
    <p:sldId id="733" r:id="rId8"/>
    <p:sldId id="730" r:id="rId9"/>
    <p:sldId id="266" r:id="rId10"/>
    <p:sldId id="735" r:id="rId11"/>
    <p:sldId id="772" r:id="rId12"/>
    <p:sldId id="736" r:id="rId13"/>
    <p:sldId id="737" r:id="rId14"/>
    <p:sldId id="378" r:id="rId15"/>
    <p:sldId id="275" r:id="rId16"/>
    <p:sldId id="773" r:id="rId17"/>
    <p:sldId id="781" r:id="rId18"/>
    <p:sldId id="784" r:id="rId19"/>
    <p:sldId id="774" r:id="rId20"/>
    <p:sldId id="279" r:id="rId21"/>
    <p:sldId id="745" r:id="rId22"/>
    <p:sldId id="359" r:id="rId23"/>
    <p:sldId id="747" r:id="rId24"/>
    <p:sldId id="282" r:id="rId25"/>
    <p:sldId id="280" r:id="rId26"/>
    <p:sldId id="281" r:id="rId27"/>
    <p:sldId id="751" r:id="rId28"/>
    <p:sldId id="753" r:id="rId29"/>
    <p:sldId id="357" r:id="rId30"/>
    <p:sldId id="752" r:id="rId31"/>
    <p:sldId id="347" r:id="rId32"/>
    <p:sldId id="754" r:id="rId33"/>
    <p:sldId id="276" r:id="rId34"/>
    <p:sldId id="785" r:id="rId35"/>
    <p:sldId id="759" r:id="rId36"/>
    <p:sldId id="335" r:id="rId37"/>
    <p:sldId id="338" r:id="rId38"/>
    <p:sldId id="762" r:id="rId39"/>
    <p:sldId id="363" r:id="rId40"/>
    <p:sldId id="763" r:id="rId41"/>
    <p:sldId id="3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B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0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91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A01F2-DEDF-4C21-A935-46FB372A1C7F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E815-F666-44A9-A3A8-B6E367511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1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BDE6-97D2-49C0-A028-27C1673373D6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3C79E-B1C6-41D5-8990-D62F0EB80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76D90C-0831-42A4-8395-14A22F5C3DC3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E078C15-391B-4AA1-8F3B-CBCE1D809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71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6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5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13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38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55D7-AFCD-483F-AE9E-C5D5144761B6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92EFD-9EE6-42E0-AFB9-AD1BFE586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24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88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7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75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37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84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77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49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84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7300-ADC0-4AD0-B360-11D9270C0180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F05A-18AD-46E0-880A-B8CEB82FD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47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46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5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673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715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035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77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16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B67A3-9060-4359-BA83-6BB5949FCE77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13E5-E3B6-4CD2-8809-782901BC8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6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922A0-923A-44C2-8EC4-5004EB67827C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6708D-8928-4DEC-96FD-28A207838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3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3DB0B-7C85-4437-A522-B45523FD808F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9AA0-9E45-43E5-B7FE-F2CB9B5FB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ECD6-39BD-42E0-B0E7-21003EB36E2E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77A97-7324-4C48-A74E-6D9AD16F2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89676-60BC-484C-A8BA-CB7346A461A8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1277-313F-44A4-A42C-A92D1D50D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6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1FB5C-72B7-480D-B30D-A8BF65195506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F2E0-7CFA-4682-A925-8D4463E88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C8AE53-E44C-4EE3-A21A-4881C1CD7303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9FE5C6-2E0E-4CB7-88E4-9D40C486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D3F1AC4-FF22-4B18-BE4C-D05D23D08A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5C9B305-DE4B-4971-AEC6-1FC0D2E664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42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70" r:id="rId14"/>
    <p:sldLayoutId id="2147483771" r:id="rId15"/>
    <p:sldLayoutId id="2147483772" r:id="rId16"/>
    <p:sldLayoutId id="2147483773" r:id="rId17"/>
    <p:sldLayoutId id="2147483775" r:id="rId18"/>
    <p:sldLayoutId id="2147483776" r:id="rId19"/>
    <p:sldLayoutId id="2147483777" r:id="rId20"/>
    <p:sldLayoutId id="2147483779" r:id="rId21"/>
    <p:sldLayoutId id="2147483780" r:id="rId22"/>
    <p:sldLayoutId id="2147483782" r:id="rId23"/>
    <p:sldLayoutId id="214748378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6035" y="2092034"/>
            <a:ext cx="8670469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</a:t>
            </a:r>
            <a:r>
              <a:rPr lang="ar-JO" sz="4400" dirty="0">
                <a:cs typeface="AGA Battouta Regular" pitchFamily="2" charset="-78"/>
              </a:rPr>
              <a:t> الرابعة(حضارات بلاد الشام)</a:t>
            </a:r>
            <a:endParaRPr lang="en-US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:حضارات الممالك القديمة في الأرد</a:t>
            </a:r>
            <a:r>
              <a:rPr lang="ar-JO" sz="4400" dirty="0">
                <a:cs typeface="AGA Battouta Regular" pitchFamily="2" charset="-78"/>
              </a:rPr>
              <a:t>ن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الدراسات الاجتماعية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السابع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الدراسات الاجتماعية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الرابعه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حضارات بلاد الشام القديمة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699" y="3166849"/>
            <a:ext cx="5090601" cy="5243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977398" y="1803039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المملكة الأدومية (2)">
            <a:hlinkClick r:id="" action="ppaction://media"/>
            <a:extLst>
              <a:ext uri="{FF2B5EF4-FFF2-40B4-BE49-F238E27FC236}">
                <a16:creationId xmlns:a16="http://schemas.microsoft.com/office/drawing/2014/main" id="{F6113068-9B9A-4829-9097-5AEA99F99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4489" y="1298870"/>
            <a:ext cx="68712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3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00939" y="603566"/>
            <a:ext cx="177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603565"/>
            <a:ext cx="435831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:حضارات الممالك القديم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الأردن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64317-1C15-48F4-B2AA-E0457ADD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13" y="1039059"/>
            <a:ext cx="3074504" cy="236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45BE5-D2DD-40DB-B4EE-210466C0B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29" y="1161000"/>
            <a:ext cx="3635194" cy="2553056"/>
          </a:xfrm>
          <a:prstGeom prst="rect">
            <a:avLst/>
          </a:prstGeom>
        </p:spPr>
      </p:pic>
      <p:pic>
        <p:nvPicPr>
          <p:cNvPr id="3074" name="Picture 2" descr="‫التاريخ للصف السادس، الحضارة الأدومية - منهاجي‬‎">
            <a:extLst>
              <a:ext uri="{FF2B5EF4-FFF2-40B4-BE49-F238E27FC236}">
                <a16:creationId xmlns:a16="http://schemas.microsoft.com/office/drawing/2014/main" id="{5E2A7375-5848-43AE-B1C0-C255CA88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" y="3481257"/>
            <a:ext cx="2835502" cy="32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‫مملكة أدوم الأردنية- النشاط الاقتصادي - Jordan Heritage‬‎">
            <a:extLst>
              <a:ext uri="{FF2B5EF4-FFF2-40B4-BE49-F238E27FC236}">
                <a16:creationId xmlns:a16="http://schemas.microsoft.com/office/drawing/2014/main" id="{E148283A-E341-4500-8B21-54E2BCAC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30" y="4025508"/>
            <a:ext cx="3803888" cy="25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60586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6"/>
          <p:cNvSpPr txBox="1">
            <a:spLocks/>
          </p:cNvSpPr>
          <p:nvPr/>
        </p:nvSpPr>
        <p:spPr>
          <a:xfrm>
            <a:off x="9504614" y="31292"/>
            <a:ext cx="2687386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09" y="457116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C74ADE42-E323-4EE9-BCF5-7E69C9993358}"/>
              </a:ext>
            </a:extLst>
          </p:cNvPr>
          <p:cNvSpPr/>
          <p:nvPr/>
        </p:nvSpPr>
        <p:spPr>
          <a:xfrm>
            <a:off x="0" y="1380843"/>
            <a:ext cx="11530275" cy="5477157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AAAA8-2154-4ADB-BAE6-F7D1A1D99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40" y="3002844"/>
            <a:ext cx="9562290" cy="36119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Double Wave 11">
            <a:extLst>
              <a:ext uri="{FF2B5EF4-FFF2-40B4-BE49-F238E27FC236}">
                <a16:creationId xmlns:a16="http://schemas.microsoft.com/office/drawing/2014/main" id="{3032A807-B567-43A3-BFA0-F51FC21253B2}"/>
              </a:ext>
            </a:extLst>
          </p:cNvPr>
          <p:cNvSpPr/>
          <p:nvPr/>
        </p:nvSpPr>
        <p:spPr>
          <a:xfrm>
            <a:off x="7983805" y="647572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التاريخ</a:t>
            </a: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ACE9B727-0BBE-43A0-A52C-CD6309EEA7E7}"/>
              </a:ext>
            </a:extLst>
          </p:cNvPr>
          <p:cNvSpPr/>
          <p:nvPr/>
        </p:nvSpPr>
        <p:spPr>
          <a:xfrm>
            <a:off x="5754743" y="644509"/>
            <a:ext cx="23520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الصف: السابع</a:t>
            </a: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78703CC-F19D-4273-9648-9A1028C3DCFE}"/>
              </a:ext>
            </a:extLst>
          </p:cNvPr>
          <p:cNvSpPr/>
          <p:nvPr/>
        </p:nvSpPr>
        <p:spPr>
          <a:xfrm>
            <a:off x="3996755" y="671805"/>
            <a:ext cx="195023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الرابعة</a:t>
            </a:r>
          </a:p>
        </p:txBody>
      </p:sp>
      <p:sp>
        <p:nvSpPr>
          <p:cNvPr id="15" name="Double Wave 38">
            <a:extLst>
              <a:ext uri="{FF2B5EF4-FFF2-40B4-BE49-F238E27FC236}">
                <a16:creationId xmlns:a16="http://schemas.microsoft.com/office/drawing/2014/main" id="{9A807C5B-1F63-4760-A806-87F8C5BE0301}"/>
              </a:ext>
            </a:extLst>
          </p:cNvPr>
          <p:cNvSpPr/>
          <p:nvPr/>
        </p:nvSpPr>
        <p:spPr>
          <a:xfrm>
            <a:off x="0" y="617212"/>
            <a:ext cx="3966646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:حضارات الممالك القديمة في الأردن</a:t>
            </a:r>
            <a:endParaRPr kumimoji="0" lang="ar-JO" sz="1600" b="1" i="0" u="none" strike="noStrike" kern="1200" cap="none" spc="0" normalizeH="0" baseline="0" noProof="0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2954867" y="1480856"/>
            <a:ext cx="6938163" cy="1050852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فسر تسمية الأدوميون بهذا الاسم؟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82" y="1153450"/>
            <a:ext cx="272758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684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6" t="542" r="17404" b="-542"/>
          <a:stretch/>
        </p:blipFill>
        <p:spPr>
          <a:xfrm rot="21217854">
            <a:off x="811080" y="586805"/>
            <a:ext cx="4342378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6109855" y="785677"/>
            <a:ext cx="5403273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عاصمة المملكة الأدومية هي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875056" y="3851404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67868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02898" y="5410411"/>
            <a:ext cx="250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" b="1" dirty="0"/>
              <a:t>بصيرا</a:t>
            </a:r>
            <a:endParaRPr lang="en-AE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8250122" y="2809963"/>
            <a:ext cx="250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" b="1" dirty="0"/>
              <a:t>البترا</a:t>
            </a:r>
            <a:endParaRPr lang="en-AE" sz="2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8" t="8223" r="3856" b="-8223"/>
          <a:stretch/>
        </p:blipFill>
        <p:spPr>
          <a:xfrm rot="21217854">
            <a:off x="1373392" y="1045838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7211715" y="2575921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6490806" y="4118016"/>
            <a:ext cx="250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" b="1" dirty="0"/>
              <a:t>ذيبان</a:t>
            </a:r>
            <a:endParaRPr lang="en-AE" sz="2000" b="1" dirty="0"/>
          </a:p>
        </p:txBody>
      </p:sp>
    </p:spTree>
    <p:extLst>
      <p:ext uri="{BB962C8B-B14F-4D97-AF65-F5344CB8AC3E}">
        <p14:creationId xmlns:p14="http://schemas.microsoft.com/office/powerpoint/2010/main" val="1739585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42513 -0.212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10625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42565 -0.219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4263 0.179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42956 0.181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8073 -0.0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28516 -0.029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300723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الدراسات الاجتماعية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083522" y="603566"/>
            <a:ext cx="1890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" y="603565"/>
            <a:ext cx="429370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القديمة الأردن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217641-4645-447F-BE6D-707DA924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662" y="1298870"/>
            <a:ext cx="4856449" cy="51188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45D3CA-E26E-4C65-AF08-579D11313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040" y="2617289"/>
            <a:ext cx="1573460" cy="18191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الدراسات الاجتماعية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الرابعه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حضارات بلاد الشام القديمة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699" y="3166849"/>
            <a:ext cx="5090601" cy="5243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977398" y="1803039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المملكة المؤابية">
            <a:hlinkClick r:id="" action="ppaction://media"/>
            <a:extLst>
              <a:ext uri="{FF2B5EF4-FFF2-40B4-BE49-F238E27FC236}">
                <a16:creationId xmlns:a16="http://schemas.microsoft.com/office/drawing/2014/main" id="{DB67AABA-27B4-4C0D-9022-60AFBC2B3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0348" y="1376635"/>
            <a:ext cx="59369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29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324928"/>
            <a:ext cx="2703927" cy="63220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دراسات اجتماعية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342554"/>
            <a:ext cx="2148355" cy="61458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ar-JO" sz="1600" b="1" i="0" u="none" strike="noStrike" kern="1200" cap="none" spc="0" normalizeH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342554"/>
            <a:ext cx="2148355" cy="61458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ال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رابعة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66764" y="363065"/>
            <a:ext cx="3886489" cy="5940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الأردن القديمة </a:t>
            </a:r>
          </a:p>
          <a:p>
            <a:pPr lvl="0" algn="r">
              <a:defRPr/>
            </a:pP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6764" y="1120985"/>
            <a:ext cx="9405837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-2799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التمايز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90684" y="1347338"/>
            <a:ext cx="4910392" cy="4382095"/>
            <a:chOff x="4681425" y="2493050"/>
            <a:chExt cx="4910392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49"/>
              <a:ext cx="1959373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4687944" y="4003894"/>
              <a:ext cx="2377165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76759" y="6470230"/>
              <a:ext cx="2015058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4681425" y="5402425"/>
              <a:ext cx="2390015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3" y="6206359"/>
            <a:ext cx="1015590" cy="43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Shape 8">
            <a:extLst>
              <a:ext uri="{FF2B5EF4-FFF2-40B4-BE49-F238E27FC236}">
                <a16:creationId xmlns:a16="http://schemas.microsoft.com/office/drawing/2014/main" id="{1EE5EFF0-9E0A-4945-B269-A00041494B06}"/>
              </a:ext>
            </a:extLst>
          </p:cNvPr>
          <p:cNvSpPr/>
          <p:nvPr/>
        </p:nvSpPr>
        <p:spPr>
          <a:xfrm rot="16200000">
            <a:off x="2841264" y="2974360"/>
            <a:ext cx="26615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hape 8">
            <a:extLst>
              <a:ext uri="{FF2B5EF4-FFF2-40B4-BE49-F238E27FC236}">
                <a16:creationId xmlns:a16="http://schemas.microsoft.com/office/drawing/2014/main" id="{B0673ACC-397B-409A-BCDC-3AB1A805A5DA}"/>
              </a:ext>
            </a:extLst>
          </p:cNvPr>
          <p:cNvSpPr/>
          <p:nvPr/>
        </p:nvSpPr>
        <p:spPr>
          <a:xfrm rot="16200000" flipV="1">
            <a:off x="7124206" y="2422249"/>
            <a:ext cx="137323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Shape 8">
            <a:extLst>
              <a:ext uri="{FF2B5EF4-FFF2-40B4-BE49-F238E27FC236}">
                <a16:creationId xmlns:a16="http://schemas.microsoft.com/office/drawing/2014/main" id="{AD97CC14-5EAB-40E6-9B29-ADB5A77430DA}"/>
              </a:ext>
            </a:extLst>
          </p:cNvPr>
          <p:cNvSpPr/>
          <p:nvPr/>
        </p:nvSpPr>
        <p:spPr>
          <a:xfrm rot="16200000" flipV="1">
            <a:off x="7551202" y="4974645"/>
            <a:ext cx="65402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hape 8">
            <a:extLst>
              <a:ext uri="{FF2B5EF4-FFF2-40B4-BE49-F238E27FC236}">
                <a16:creationId xmlns:a16="http://schemas.microsoft.com/office/drawing/2014/main" id="{C42E74FF-925D-4102-B281-57168C342CDB}"/>
              </a:ext>
            </a:extLst>
          </p:cNvPr>
          <p:cNvSpPr/>
          <p:nvPr/>
        </p:nvSpPr>
        <p:spPr>
          <a:xfrm rot="16200000" flipV="1">
            <a:off x="2842282" y="4144931"/>
            <a:ext cx="342521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D93100C-A6F6-4A3C-BF1E-C991ACDBAD9D}"/>
              </a:ext>
            </a:extLst>
          </p:cNvPr>
          <p:cNvSpPr/>
          <p:nvPr/>
        </p:nvSpPr>
        <p:spPr>
          <a:xfrm>
            <a:off x="7282126" y="5608616"/>
            <a:ext cx="2239402" cy="1034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لا تنسى الالتزام بقوانين المجموعات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(فكر/ ناقش / شارك)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C5716D-B231-41DB-A1D9-81835BA13F70}"/>
              </a:ext>
            </a:extLst>
          </p:cNvPr>
          <p:cNvSpPr txBox="1"/>
          <p:nvPr/>
        </p:nvSpPr>
        <p:spPr>
          <a:xfrm>
            <a:off x="5727518" y="3285497"/>
            <a:ext cx="373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ما أهمية وجود آثار تعود لبلاد الشام في متحف اللوفر؟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5FBD50-0F02-4DD4-BA2E-41925195FB71}"/>
              </a:ext>
            </a:extLst>
          </p:cNvPr>
          <p:cNvSpPr/>
          <p:nvPr/>
        </p:nvSpPr>
        <p:spPr>
          <a:xfrm>
            <a:off x="888023" y="3094052"/>
            <a:ext cx="3995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JO" sz="2800" b="1" dirty="0"/>
          </a:p>
          <a:p>
            <a:pPr algn="r" rtl="1"/>
            <a:endParaRPr lang="ar-SA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80055" y="3412205"/>
            <a:ext cx="3773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2800" b="1" dirty="0"/>
              <a:t> وضح موقع الأردن الجغرافي </a:t>
            </a:r>
          </a:p>
        </p:txBody>
      </p:sp>
    </p:spTree>
    <p:extLst>
      <p:ext uri="{BB962C8B-B14F-4D97-AF65-F5344CB8AC3E}">
        <p14:creationId xmlns:p14="http://schemas.microsoft.com/office/powerpoint/2010/main" val="33961126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00939" y="603566"/>
            <a:ext cx="177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603565"/>
            <a:ext cx="435831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الأردن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234FABB1-9F34-445C-8BD6-143A3E4CC1A2}"/>
              </a:ext>
            </a:extLst>
          </p:cNvPr>
          <p:cNvSpPr/>
          <p:nvPr/>
        </p:nvSpPr>
        <p:spPr>
          <a:xfrm>
            <a:off x="468880" y="1298870"/>
            <a:ext cx="9189570" cy="5010226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sz="2600" b="1" dirty="0">
                <a:solidFill>
                  <a:srgbClr val="C00000"/>
                </a:solidFill>
              </a:rPr>
              <a:t>عزيزي الطالب فيما يلي الأهداف المتوقع تحقيقها بعد دراسة هذا الدرس:</a:t>
            </a:r>
          </a:p>
          <a:p>
            <a:pPr algn="r" rtl="1"/>
            <a:endParaRPr lang="ar-JO" sz="2600" b="1" dirty="0">
              <a:solidFill>
                <a:srgbClr val="C00000"/>
              </a:solidFill>
            </a:endParaRP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1- يبين أسباب قيام حضارات على أرض الأردن.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2- يوضح أهم الممالك القديمة التي قامت على أرض الأردن 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                     ( الأدومية والنبطية ) </a:t>
            </a: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79B1B504-D04C-4611-8022-60B1167EA569}"/>
              </a:ext>
            </a:extLst>
          </p:cNvPr>
          <p:cNvSpPr/>
          <p:nvPr/>
        </p:nvSpPr>
        <p:spPr>
          <a:xfrm>
            <a:off x="1828801" y="1520456"/>
            <a:ext cx="6004884" cy="863272"/>
          </a:xfrm>
          <a:prstGeom prst="ribbon2">
            <a:avLst>
              <a:gd name="adj1" fmla="val 16667"/>
              <a:gd name="adj2" fmla="val 695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النتاجات 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019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الدراسات الاجتماعية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الرابعه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حضارات بلاد الشام القديمة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699" y="3166849"/>
            <a:ext cx="5090601" cy="5243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977398" y="1803039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المملكة العمونية">
            <a:hlinkClick r:id="" action="ppaction://media"/>
            <a:extLst>
              <a:ext uri="{FF2B5EF4-FFF2-40B4-BE49-F238E27FC236}">
                <a16:creationId xmlns:a16="http://schemas.microsoft.com/office/drawing/2014/main" id="{8CB194F0-019B-4377-8961-498E1EE7F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6122" y="1489587"/>
            <a:ext cx="53474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8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4C2EE8-0A7C-4828-931D-2064F317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327" y="1395714"/>
            <a:ext cx="5113488" cy="47135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40147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A64C7F-DC8E-4A67-A7DB-F3DAA82C59AD}"/>
              </a:ext>
            </a:extLst>
          </p:cNvPr>
          <p:cNvSpPr/>
          <p:nvPr/>
        </p:nvSpPr>
        <p:spPr>
          <a:xfrm>
            <a:off x="1949116" y="509337"/>
            <a:ext cx="8293769" cy="583932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5870917" y="-322556"/>
            <a:ext cx="5598942" cy="6793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552893" y="1512277"/>
            <a:ext cx="6208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( </a:t>
            </a:r>
            <a:r>
              <a:rPr lang="ar-JO" sz="4400" dirty="0"/>
              <a:t>كان نظام الحكم في بلاد الشام</a:t>
            </a:r>
            <a:r>
              <a:rPr lang="ar-AE" sz="4400" dirty="0"/>
              <a:t>)</a:t>
            </a:r>
            <a:endParaRPr lang="en-US" sz="4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2311791" y="4576284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/>
              <a:t>جمهوريًا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5B66E4-CB63-4167-9054-4F8661C7F023}"/>
              </a:ext>
            </a:extLst>
          </p:cNvPr>
          <p:cNvSpPr/>
          <p:nvPr/>
        </p:nvSpPr>
        <p:spPr>
          <a:xfrm>
            <a:off x="6346874" y="4576283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/>
              <a:t>ملكيًا</a:t>
            </a:r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4402447" y="4576282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/>
              <a:t>وراثيًا</a:t>
            </a:r>
            <a:endParaRPr lang="en-US" b="1" dirty="0"/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C9393AF7-3AAE-49C9-965D-42740D57F8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84" b="53646" l="29063" r="57394">
                        <a14:foregroundMark x1="29063" y1="41667" x2="33382" y2="42578"/>
                        <a14:foregroundMark x1="36237" y1="43359" x2="48755" y2="43750"/>
                        <a14:foregroundMark x1="50220" y1="41406" x2="32211" y2="41667"/>
                        <a14:foregroundMark x1="36384" y1="38151" x2="40337" y2="37370"/>
                        <a14:foregroundMark x1="40337" y1="37370" x2="48243" y2="39063"/>
                        <a14:foregroundMark x1="48243" y1="39063" x2="49927" y2="40104"/>
                        <a14:foregroundMark x1="56003" y1="52995" x2="56223" y2="46484"/>
                        <a14:foregroundMark x1="55124" y1="48177" x2="55051" y2="52214"/>
                        <a14:foregroundMark x1="54173" y1="49609" x2="53807" y2="45964"/>
                        <a14:foregroundMark x1="55124" y1="53646" x2="57467" y2="51563"/>
                        <a14:foregroundMark x1="55710" y1="38411" x2="52123" y2="33984"/>
                        <a14:foregroundMark x1="52123" y1="33984" x2="52050" y2="33984"/>
                        <a14:foregroundMark x1="50586" y1="34115" x2="33748" y2="33854"/>
                        <a14:foregroundMark x1="31113" y1="36719" x2="29575" y2="39714"/>
                        <a14:foregroundMark x1="48316" y1="45964" x2="48389" y2="42969"/>
                        <a14:foregroundMark x1="50293" y1="34766" x2="34261" y2="34505"/>
                        <a14:foregroundMark x1="34261" y1="34505" x2="41142" y2="34766"/>
                        <a14:foregroundMark x1="51977" y1="34766" x2="53221" y2="35286"/>
                        <a14:foregroundMark x1="54173" y1="52083" x2="54026" y2="50260"/>
                      </a14:backgroundRemoval>
                    </a14:imgEffect>
                  </a14:imgLayer>
                </a14:imgProps>
              </a:ext>
            </a:extLst>
          </a:blip>
          <a:srcRect l="28696" t="31834" r="41087" b="45162"/>
          <a:stretch/>
        </p:blipFill>
        <p:spPr>
          <a:xfrm>
            <a:off x="8796588" y="5738681"/>
            <a:ext cx="1568201" cy="6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0.00521 -0.0213 0.01094 -0.04236 0.0158 -0.06366 C 0.01997 -0.08079 0.01424 -0.06875 0.02032 -0.07963 C 0.02084 -0.08218 0.02049 -0.08496 0.02171 -0.08704 C 0.02414 -0.09121 0.02813 -0.09352 0.03056 -0.09792 L 0.03334 -0.10324 C 0.03716 -0.1169 0.03212 -0.1 0.03768 -0.11412 C 0.04375 -0.12917 0.03386 -0.10949 0.04202 -0.125 C 0.0448 -0.13542 0.0415 -0.1257 0.04792 -0.13588 C 0.05 -0.13935 0.05122 -0.14352 0.05365 -0.14653 C 0.05469 -0.14792 0.05573 -0.14884 0.0566 -0.15023 C 0.05886 -0.15371 0.0599 -0.1581 0.0625 -0.16111 C 0.06441 -0.16366 0.06684 -0.16574 0.06823 -0.16829 C 0.07118 -0.17384 0.07136 -0.17477 0.07553 -0.1794 C 0.07691 -0.18056 0.07848 -0.18148 0.08004 -0.18287 C 0.08143 -0.18634 0.08212 -0.19074 0.08421 -0.19352 C 0.08577 -0.1956 0.0882 -0.19607 0.09011 -0.19722 C 0.09167 -0.19838 0.09323 -0.19954 0.09445 -0.20093 C 0.10243 -0.20972 0.1007 -0.21065 0.10764 -0.21551 C 0.10955 -0.21667 0.11164 -0.21783 0.11355 -0.21898 C 0.1165 -0.22454 0.11632 -0.22523 0.12084 -0.22986 C 0.12257 -0.23171 0.12466 -0.23333 0.12657 -0.23519 C 0.12813 -0.23681 0.12934 -0.23912 0.13091 -0.24074 C 0.1323 -0.24213 0.13386 -0.24306 0.13542 -0.24445 C 0.13681 -0.24607 0.13803 -0.24838 0.13959 -0.24977 C 0.1415 -0.25139 0.14358 -0.25208 0.14566 -0.25347 C 0.14879 -0.25741 0.15018 -0.25996 0.15434 -0.2625 C 0.15556 -0.2632 0.1573 -0.26366 0.15851 -0.26435 C 0.16007 -0.26597 0.16129 -0.26829 0.16303 -0.26968 C 0.16441 -0.27107 0.17205 -0.27292 0.17327 -0.27315 C 0.17518 -0.27431 0.17691 -0.27593 0.179 -0.27685 C 0.18334 -0.27894 0.18785 -0.28056 0.19219 -0.28241 C 0.19358 -0.2831 0.19514 -0.2838 0.19653 -0.28403 L 0.20382 -0.28588 C 0.20973 -0.28889 0.21511 -0.29306 0.22118 -0.29514 C 0.23577 -0.29954 0.229 -0.29769 0.24167 -0.30046 C 0.24462 -0.30162 0.24757 -0.30255 0.25053 -0.30417 C 0.25278 -0.30533 0.25521 -0.30671 0.25764 -0.30764 C 0.26042 -0.30857 0.26355 -0.3088 0.2665 -0.30926 C 0.28108 -0.31667 0.26702 -0.31019 0.27952 -0.31482 C 0.28247 -0.31597 0.28525 -0.31759 0.28837 -0.31852 C 0.29601 -0.32083 0.29549 -0.31898 0.30139 -0.32199 C 0.30348 -0.32315 0.30521 -0.32477 0.30712 -0.3257 C 0.31181 -0.32824 0.32431 -0.3338 0.32761 -0.33472 C 0.33872 -0.3375 0.33247 -0.33588 0.34653 -0.34028 C 0.34844 -0.34074 0.35035 -0.34121 0.35243 -0.34213 C 0.35591 -0.34352 0.35903 -0.34491 0.36268 -0.3456 C 0.36632 -0.34653 0.37032 -0.34699 0.37431 -0.34722 L 0.43837 -0.3456 C 0.44028 -0.3456 0.44237 -0.34468 0.4441 -0.34398 C 0.44775 -0.34213 0.45122 -0.33935 0.45434 -0.33658 C 0.45625 -0.33496 0.45764 -0.3331 0.45955 -0.33125 C 0.46112 -0.32963 0.46216 -0.32708 0.46459 -0.3257 C 0.46632 -0.32431 0.46841 -0.32315 0.47049 -0.32199 C 0.47136 -0.32037 0.47188 -0.31806 0.47327 -0.31667 C 0.47587 -0.31389 0.47969 -0.31273 0.48212 -0.30926 C 0.49202 -0.29722 0.47657 -0.31597 0.48889 -0.30232 C 0.4915 -0.3 0.49358 -0.29769 0.49514 -0.29514 C 0.49601 -0.29329 0.49671 -0.29097 0.49809 -0.28958 C 0.49914 -0.28843 0.50105 -0.28843 0.50243 -0.28773 C 0.50348 -0.28658 0.50469 -0.28542 0.50539 -0.28403 C 0.5066 -0.28171 0.50678 -0.27871 0.50834 -0.27685 C 0.50938 -0.27546 0.51129 -0.2757 0.51268 -0.275 C 0.51424 -0.27384 0.51563 -0.27292 0.51702 -0.2713 C 0.51806 -0.27037 0.51875 -0.26875 0.51997 -0.26783 C 0.52118 -0.2669 0.52292 -0.26667 0.52431 -0.26597 C 0.52518 -0.26435 0.52622 -0.2625 0.52709 -0.26065 C 0.52987 -0.25648 0.53091 -0.25648 0.53455 -0.25347 C 0.53646 -0.25162 0.53837 -0.24977 0.54028 -0.24792 C 0.54809 -0.23333 0.53785 -0.25093 0.54757 -0.23889 C 0.54931 -0.23658 0.55053 -0.23403 0.55191 -0.23148 C 0.55243 -0.22986 0.55243 -0.22778 0.55348 -0.22616 C 0.55452 -0.22454 0.55643 -0.22408 0.55782 -0.22269 C 0.56042 -0.21968 0.56303 -0.21713 0.56511 -0.21366 C 0.56737 -0.21019 0.56945 -0.20556 0.5724 -0.20278 C 0.57362 -0.20139 0.57553 -0.20046 0.57674 -0.19908 C 0.57934 -0.1963 0.5816 -0.19306 0.58403 -0.19005 L 0.58698 -0.18634 C 0.58803 -0.18519 0.58855 -0.18333 0.58976 -0.18287 L 0.59428 -0.18102 C 0.60157 -0.175 0.5974 -0.17894 0.60591 -0.16829 C 0.60747 -0.16667 0.60851 -0.16435 0.61025 -0.16296 C 0.61164 -0.16181 0.6132 -0.16042 0.61459 -0.15926 C 0.61702 -0.15695 0.61945 -0.15417 0.62188 -0.15208 C 0.62362 -0.15046 0.62605 -0.15 0.62778 -0.14838 C 0.63872 -0.1382 0.62865 -0.14329 0.63803 -0.13958 C 0.65313 -0.1206 0.63247 -0.14537 0.64671 -0.13033 C 0.64879 -0.12801 0.65053 -0.12546 0.65243 -0.12315 C 0.65382 -0.12176 0.65556 -0.12083 0.65695 -0.11945 C 0.65851 -0.11783 0.65973 -0.11574 0.66129 -0.11412 C 0.6632 -0.11204 0.66511 -0.11042 0.66702 -0.10857 C 0.66858 -0.10741 0.66997 -0.10648 0.67153 -0.10509 C 0.67639 -0.09977 0.67622 -0.09746 0.68178 -0.09421 C 0.68299 -0.09329 0.68455 -0.09306 0.68594 -0.09236 C 0.6875 -0.09051 0.68855 -0.08843 0.69046 -0.08704 C 0.69167 -0.08611 0.69358 -0.08611 0.69462 -0.08519 C 0.69757 -0.08264 0.69948 -0.07894 0.70209 -0.07616 C 0.70469 -0.07315 0.70921 -0.07083 0.71233 -0.06875 C 0.71407 -0.06528 0.71632 -0.06019 0.71945 -0.0581 C 0.72257 -0.05556 0.72622 -0.0544 0.72969 -0.05255 C 0.73073 -0.05139 0.7316 -0.05 0.73264 -0.04908 C 0.73872 -0.04283 0.74514 -0.03681 0.75157 -0.03079 C 0.75556 -0.02732 0.75903 -0.02315 0.7632 -0.02014 C 0.76667 -0.01759 0.77014 -0.01551 0.77344 -0.01273 C 0.77882 -0.00833 0.78403 -0.00301 0.78941 0.00162 C 0.79618 0.00741 0.80365 0.01157 0.80973 0.01782 C 0.82327 0.03171 0.81355 0.02292 0.82882 0.03426 C 0.83421 0.03842 0.83438 0.03935 0.84028 0.04514 C 0.84184 0.04629 0.84341 0.04745 0.8448 0.04884 C 0.84671 0.05046 0.84862 0.05231 0.8507 0.05417 C 0.86164 0.06319 0.854 0.05625 0.86372 0.06319 C 0.86528 0.06435 0.86684 0.06551 0.86823 0.06667 C 0.86962 0.06829 0.87084 0.07106 0.8724 0.07222 C 0.87431 0.07338 0.87639 0.07338 0.8783 0.07407 C 0.87934 0.07523 0.88039 0.07639 0.88125 0.07754 C 0.8823 0.0794 0.88264 0.08171 0.88403 0.0831 C 0.88577 0.08449 0.88803 0.08426 0.88993 0.08495 L 0.89306 0.09051 L 0.89306 0.08866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8472 L -0.00295 -0.08472 C -0.00555 -0.09097 -0.00833 -0.09699 -0.01076 -0.10324 C -0.01371 -0.11134 -0.01076 -0.10856 -0.01371 -0.11759 C -0.01441 -0.11991 -0.0158 -0.12176 -0.01684 -0.12384 C -0.01736 -0.12662 -0.01771 -0.1294 -0.0184 -0.13194 C -0.01875 -0.13403 -0.01944 -0.13611 -0.01996 -0.13819 C -0.02048 -0.14167 -0.02066 -0.14514 -0.02152 -0.14838 C -0.02222 -0.15185 -0.02361 -0.15509 -0.02448 -0.1588 C -0.02604 -0.16505 -0.02639 -0.1706 -0.0276 -0.17708 C -0.02795 -0.17917 -0.02864 -0.18125 -0.02916 -0.18333 C -0.03246 -0.19884 -0.02847 -0.18403 -0.03368 -0.20185 C -0.03437 -0.20718 -0.03559 -0.22037 -0.0368 -0.22639 C -0.03819 -0.23264 -0.04149 -0.24491 -0.04149 -0.24491 C -0.04201 -0.25093 -0.04201 -0.25718 -0.04305 -0.26343 C -0.04357 -0.26759 -0.04514 -0.27153 -0.046 -0.27569 C -0.0467 -0.27824 -0.04722 -0.28102 -0.04757 -0.2838 C -0.05087 -0.30718 -0.04687 -0.28935 -0.05225 -0.31042 C -0.05277 -0.31875 -0.05295 -0.32685 -0.05382 -0.33518 C -0.05399 -0.33796 -0.05521 -0.34051 -0.05521 -0.34329 C -0.05521 -0.3706 -0.05503 -0.39815 -0.05382 -0.42546 C -0.05347 -0.43102 -0.05295 -0.43704 -0.05069 -0.4419 C -0.04757 -0.44792 -0.0434 -0.45509 -0.04149 -0.46227 C -0.04062 -0.46505 -0.0408 -0.46805 -0.03993 -0.4706 C -0.03871 -0.47407 -0.03663 -0.47731 -0.03524 -0.48079 C -0.03455 -0.48264 -0.03455 -0.48495 -0.03368 -0.48704 C -0.03298 -0.48912 -0.03142 -0.49097 -0.03073 -0.49305 C -0.03003 -0.49514 -0.03003 -0.49745 -0.02916 -0.4993 C -0.02795 -0.50162 -0.02604 -0.50324 -0.02448 -0.50532 C -0.02187 -0.5162 -0.02465 -0.50764 -0.01996 -0.51574 C -0.00972 -0.53264 -0.02812 -0.50671 -0.0092 -0.53218 C -0.00764 -0.53403 -0.00625 -0.53657 -0.00451 -0.53819 C -0.00295 -0.53958 -0.00139 -0.54074 0.00018 -0.54236 C 0.00226 -0.54491 0.00417 -0.54792 0.00625 -0.55046 C 0.00729 -0.55185 0.00799 -0.55393 0.00938 -0.55463 L 0.01389 -0.55671 C 0.02709 -0.56852 0.01042 -0.5544 0.02309 -0.56296 C 0.03386 -0.56991 0.02118 -0.56481 0.03386 -0.56898 C 0.03594 -0.57106 0.03785 -0.57361 0.04011 -0.57523 C 0.04202 -0.57639 0.04427 -0.57639 0.04618 -0.57731 C 0.04983 -0.57847 0.05348 -0.57986 0.05695 -0.58125 C 0.05851 -0.58194 0.06007 -0.58287 0.06163 -0.58333 C 0.08004 -0.58912 0.07223 -0.58611 0.08785 -0.58958 C 0.09045 -0.59005 0.09288 -0.59074 0.09549 -0.59167 C 0.09861 -0.59282 0.10157 -0.59491 0.10469 -0.5956 L 0.11233 -0.59768 C 0.11389 -0.59907 0.11528 -0.60139 0.11702 -0.60185 C 0.12865 -0.60417 0.15243 -0.60602 0.15243 -0.60602 C 0.15452 -0.60671 0.15643 -0.60787 0.15851 -0.60787 C 0.17657 -0.60787 0.19445 -0.60787 0.21233 -0.60602 C 0.21389 -0.60579 0.21441 -0.60301 0.21545 -0.60185 C 0.21754 -0.59954 0.21962 -0.59792 0.2217 -0.5956 C 0.24566 -0.56829 0.20556 -0.61088 0.23247 -0.58542 C 0.24132 -0.57708 0.23334 -0.58218 0.24011 -0.57315 C 0.24184 -0.5706 0.24427 -0.56898 0.24618 -0.5669 C 0.24723 -0.56481 0.24809 -0.5625 0.24931 -0.56088 C 0.2507 -0.55903 0.25278 -0.55856 0.254 -0.55671 C 0.25643 -0.55301 0.25799 -0.54838 0.26007 -0.54444 C 0.26129 -0.5419 0.2632 -0.54028 0.26476 -0.53819 C 0.26528 -0.53611 0.2658 -0.53426 0.26632 -0.53218 C 0.26684 -0.5294 0.26684 -0.52639 0.26788 -0.52384 C 0.26841 -0.52222 0.26979 -0.52106 0.27084 -0.51968 C 0.27136 -0.51782 0.27153 -0.51551 0.2724 -0.51366 C 0.27309 -0.51204 0.27483 -0.51134 0.27552 -0.50949 C 0.27691 -0.50555 0.27674 -0.50069 0.27865 -0.49722 C 0.29219 -0.46991 0.27257 -0.51042 0.28316 -0.48495 C 0.28438 -0.48194 0.2915 -0.46805 0.29393 -0.46435 C 0.29584 -0.46157 0.29827 -0.45926 0.30018 -0.45625 C 0.30521 -0.44745 0.30365 -0.44537 0.30938 -0.43773 C 0.31059 -0.43588 0.3125 -0.43495 0.31389 -0.43356 C 0.31736 -0.42014 0.3125 -0.43542 0.32327 -0.41921 C 0.33108 -0.40741 0.32118 -0.41319 0.33091 -0.40903 C 0.3415 -0.38055 0.32604 -0.41968 0.33854 -0.39468 C 0.33941 -0.39282 0.33907 -0.39005 0.34011 -0.38843 C 0.34167 -0.38588 0.34445 -0.38472 0.34618 -0.38241 C 0.34809 -0.37986 0.34931 -0.37685 0.35087 -0.37407 C 0.35191 -0.37199 0.35261 -0.36968 0.354 -0.36805 C 0.35521 -0.3662 0.35712 -0.36528 0.35851 -0.36389 C 0.36736 -0.3463 0.35677 -0.36852 0.3632 -0.35162 C 0.36528 -0.34583 0.36754 -0.34375 0.37084 -0.33912 C 0.37413 -0.32639 0.36997 -0.34051 0.37709 -0.32477 C 0.37882 -0.32083 0.38004 -0.31667 0.3816 -0.3125 C 0.38247 -0.31042 0.38368 -0.30856 0.38473 -0.30648 C 0.38629 -0.30301 0.38785 -0.29954 0.38941 -0.29606 C 0.39653 -0.2787 0.38768 -0.29722 0.39705 -0.27963 C 0.39809 -0.27778 0.39879 -0.27523 0.40018 -0.27361 C 0.40139 -0.27176 0.40348 -0.2713 0.40469 -0.26944 C 0.40903 -0.26389 0.41059 -0.25764 0.41389 -0.25093 C 0.42084 -0.23773 0.41875 -0.24305 0.42778 -0.23264 C 0.42952 -0.23055 0.43073 -0.22824 0.43247 -0.22639 C 0.43646 -0.22199 0.44063 -0.21829 0.44479 -0.21412 C 0.4467 -0.21204 0.44913 -0.21042 0.45087 -0.20787 C 0.45243 -0.20579 0.45417 -0.20393 0.45556 -0.20185 C 0.45886 -0.19653 0.46059 -0.19143 0.46476 -0.1875 C 0.46667 -0.18565 0.4691 -0.18518 0.47084 -0.18333 C 0.48056 -0.17315 0.48004 -0.17662 0.48004 -0.16898 L 0.48004 -0.16898 " pathEditMode="relative" ptsTypes="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2199 L 0.01302 -0.02199 C 0.00087 -0.12755 0.0059 -0.07014 0.01094 -0.28032 C 0.01094 -0.28542 0.01371 -0.31944 0.01719 -0.3331 C 0.0184 -0.33796 0.01996 -0.34236 0.02135 -0.34699 C 0.02205 -0.35347 0.0224 -0.36018 0.02344 -0.36643 C 0.02378 -0.36944 0.025 -0.37199 0.02552 -0.37477 C 0.02604 -0.3787 0.02812 -0.40255 0.02969 -0.4081 C 0.03055 -0.41134 0.03246 -0.41366 0.03385 -0.41643 C 0.04375 -0.48218 0.0316 -0.41505 0.04427 -0.46088 C 0.04549 -0.46551 0.04514 -0.47037 0.04635 -0.47477 C 0.04774 -0.48055 0.05486 -0.49583 0.05677 -0.49977 C 0.05799 -0.50278 0.05972 -0.50532 0.06094 -0.5081 C 0.0625 -0.5118 0.06302 -0.5162 0.0651 -0.51921 C 0.06667 -0.52199 0.06927 -0.52292 0.07135 -0.52477 C 0.075 -0.53958 0.07118 -0.52893 0.08177 -0.54421 C 0.08542 -0.54977 0.08889 -0.55532 0.09219 -0.56088 C 0.09375 -0.56366 0.09462 -0.5669 0.09635 -0.56921 C 0.10087 -0.57523 0.10729 -0.57986 0.11302 -0.5831 C 0.11493 -0.58426 0.11719 -0.58495 0.11927 -0.58588 C 0.13021 -0.60069 0.11996 -0.59005 0.13594 -0.59699 C 0.14601 -0.60162 0.14132 -0.60301 0.15052 -0.60532 C 0.15538 -0.60671 0.16024 -0.60694 0.1651 -0.6081 C 0.17135 -0.60972 0.1776 -0.6118 0.18385 -0.61366 C 0.20121 -0.61273 0.21875 -0.61435 0.23594 -0.61088 C 0.23889 -0.61042 0.23976 -0.60509 0.24219 -0.60255 C 0.24618 -0.59861 0.25052 -0.59514 0.25469 -0.59143 L 0.26094 -0.58588 C 0.26927 -0.56921 0.26024 -0.58495 0.27135 -0.57199 C 0.2908 -0.5493 0.27396 -0.56528 0.28802 -0.55255 C 0.29913 -0.53032 0.28455 -0.55718 0.29844 -0.53866 C 0.30677 -0.52755 0.29774 -0.53218 0.30885 -0.52477 C 0.31076 -0.52361 0.31302 -0.52315 0.3151 -0.52199 C 0.31788 -0.52037 0.32066 -0.51829 0.32344 -0.51643 C 0.32483 -0.51366 0.32587 -0.51065 0.3276 -0.5081 C 0.32934 -0.50579 0.33229 -0.50532 0.33385 -0.50255 C 0.33576 -0.49954 0.33646 -0.49514 0.33802 -0.49143 C 0.34062 -0.48588 0.3441 -0.48079 0.34635 -0.47477 C 0.35156 -0.46088 0.34878 -0.46713 0.35469 -0.45532 L 0.35885 -0.4331 C 0.35955 -0.4294 0.36007 -0.42569 0.36094 -0.42199 L 0.3651 -0.40532 L 0.36927 -0.38866 C 0.36996 -0.38588 0.37014 -0.38287 0.37135 -0.38032 L 0.37552 -0.37199 L 0.37969 -0.34977 C 0.38038 -0.34606 0.3809 -0.34236 0.38177 -0.33866 C 0.38316 -0.3331 0.38524 -0.32778 0.38594 -0.32199 L 0.3901 -0.28866 C 0.39618 -0.17037 0.39427 -0.23518 0.39427 -0.09421 L 0.39219 -0.09699 " pathEditMode="relative" ptsTypes="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F0F3E9-6E5D-4C70-A3DA-8B6165DB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82" y="4069632"/>
            <a:ext cx="3853744" cy="18462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74F9C-6138-4F3D-8C0C-FBF3E209F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09" y="1298871"/>
            <a:ext cx="6758607" cy="21786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DC05D3-9E89-4B96-8CDE-B71139DB4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1" y="3125082"/>
            <a:ext cx="2030218" cy="28239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6AAAD-AF5A-444E-B571-0B354DA69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53" y="6223154"/>
            <a:ext cx="1371791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6978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الدراسات الاجتماعية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" y="603565"/>
            <a:ext cx="3977398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2050" name="Picture 2" descr="رجم الملفوف - ويكيبيدي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4" y="1576266"/>
            <a:ext cx="2695575" cy="20193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180368" y="14485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4" descr="رجوم منسية.. اعظمها رجم الملفوف في عمان ! | صحيفة الرأ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343" y="4238801"/>
            <a:ext cx="2619375" cy="17430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14642" y="2264395"/>
            <a:ext cx="4079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 b="1" dirty="0"/>
              <a:t>* من زار موقع رجم الملفوف ؟ فليتحدث عنه ؟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816817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7529" y="1039059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BE863-2A36-4898-AD34-4F9E4EB3C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4" y="1866539"/>
            <a:ext cx="8415130" cy="24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418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311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الدراسات الاجتماعية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الرابعة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56033" y="603565"/>
            <a:ext cx="3721366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008" y="1120985"/>
            <a:ext cx="9658282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67501" y="1197963"/>
            <a:ext cx="6066728" cy="37181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JO" sz="2800" b="1" dirty="0"/>
          </a:p>
          <a:p>
            <a:pPr algn="ctr"/>
            <a:endParaRPr lang="ar-JO" sz="28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38" y="1283153"/>
            <a:ext cx="5717435" cy="3611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08" y="1197963"/>
            <a:ext cx="3590600" cy="499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66045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84843" y="603565"/>
            <a:ext cx="379255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398" y="1331472"/>
            <a:ext cx="5585516" cy="5122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48" y="2156519"/>
            <a:ext cx="2563045" cy="18645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الرابعه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51791" y="603565"/>
            <a:ext cx="3725607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74895" y="1054251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600" b="1" dirty="0">
                <a:solidFill>
                  <a:srgbClr val="C00000"/>
                </a:solidFill>
              </a:rPr>
              <a:t>امتدت مملكة الأنباط من:</a:t>
            </a:r>
            <a:endParaRPr lang="ar-SA" sz="36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699" y="3166849"/>
            <a:ext cx="5090601" cy="5243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977398" y="1803039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SA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2317898" y="1934877"/>
            <a:ext cx="68677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3200" b="1" dirty="0"/>
              <a:t>1</a:t>
            </a:r>
            <a:r>
              <a:rPr lang="ar-JO" b="1" dirty="0"/>
              <a:t> </a:t>
            </a:r>
            <a:r>
              <a:rPr lang="ar-JO" sz="3200" b="1" dirty="0"/>
              <a:t>) وادي الموجب شمالا إلى وادي الحسا جنوبا.</a:t>
            </a:r>
            <a:br>
              <a:rPr lang="ar-JO" sz="3200" b="1" dirty="0"/>
            </a:br>
            <a:r>
              <a:rPr lang="ar-JO" sz="3200" b="1" dirty="0"/>
              <a:t>     </a:t>
            </a:r>
            <a:br>
              <a:rPr lang="ar-JO" sz="3200" b="1" dirty="0"/>
            </a:br>
            <a:r>
              <a:rPr lang="ar-JO" sz="3200" b="1" dirty="0"/>
              <a:t>2 ) وادي الموجب ووادي موسى والعقبة ومدائن صالح جنوبا وبصرى الشام شمالا.</a:t>
            </a:r>
            <a:br>
              <a:rPr lang="ar-JO" sz="3200" b="1" dirty="0"/>
            </a:br>
            <a:r>
              <a:rPr lang="ar-JO" sz="3200" b="1" dirty="0"/>
              <a:t>    </a:t>
            </a:r>
            <a:br>
              <a:rPr lang="ar-JO" sz="3200" b="1" dirty="0"/>
            </a:br>
            <a:r>
              <a:rPr lang="ar-JO" sz="3200" b="1" dirty="0"/>
              <a:t>3) نهر الزرقاء شمالا إلى وادي الموجب جنوبا</a:t>
            </a:r>
            <a:endParaRPr lang="en-US" sz="3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0D6EF9-CABA-4D64-BD66-E47933A01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3125">
            <a:off x="829703" y="1298110"/>
            <a:ext cx="1752138" cy="162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324928"/>
            <a:ext cx="2703927" cy="63220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دراسات اجتماعية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342554"/>
            <a:ext cx="2148355" cy="61458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</a:t>
            </a:r>
            <a:r>
              <a:rPr kumimoji="0" lang="ar-JO" sz="1600" b="1" i="0" u="none" strike="noStrike" kern="1200" cap="none" spc="0" normalizeH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342554"/>
            <a:ext cx="2148355" cy="61458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ال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رابعة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66764" y="363065"/>
            <a:ext cx="3886489" cy="5940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الأردن القديمة </a:t>
            </a:r>
          </a:p>
          <a:p>
            <a:pPr lvl="0" algn="r">
              <a:defRPr/>
            </a:pP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6764" y="1120985"/>
            <a:ext cx="9405837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-2799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التمايز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90684" y="1347338"/>
            <a:ext cx="4910392" cy="4382095"/>
            <a:chOff x="4681425" y="2493050"/>
            <a:chExt cx="4910392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49"/>
              <a:ext cx="1959373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4687944" y="4003894"/>
              <a:ext cx="2377165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76759" y="6470230"/>
              <a:ext cx="2015058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4681425" y="5402425"/>
              <a:ext cx="2390015" cy="45719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3" y="6206359"/>
            <a:ext cx="1015590" cy="43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Shape 8">
            <a:extLst>
              <a:ext uri="{FF2B5EF4-FFF2-40B4-BE49-F238E27FC236}">
                <a16:creationId xmlns:a16="http://schemas.microsoft.com/office/drawing/2014/main" id="{1EE5EFF0-9E0A-4945-B269-A00041494B06}"/>
              </a:ext>
            </a:extLst>
          </p:cNvPr>
          <p:cNvSpPr/>
          <p:nvPr/>
        </p:nvSpPr>
        <p:spPr>
          <a:xfrm rot="16200000">
            <a:off x="2841264" y="2974360"/>
            <a:ext cx="26615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hape 8">
            <a:extLst>
              <a:ext uri="{FF2B5EF4-FFF2-40B4-BE49-F238E27FC236}">
                <a16:creationId xmlns:a16="http://schemas.microsoft.com/office/drawing/2014/main" id="{B0673ACC-397B-409A-BCDC-3AB1A805A5DA}"/>
              </a:ext>
            </a:extLst>
          </p:cNvPr>
          <p:cNvSpPr/>
          <p:nvPr/>
        </p:nvSpPr>
        <p:spPr>
          <a:xfrm rot="16200000" flipV="1">
            <a:off x="7124206" y="2422249"/>
            <a:ext cx="137323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Shape 8">
            <a:extLst>
              <a:ext uri="{FF2B5EF4-FFF2-40B4-BE49-F238E27FC236}">
                <a16:creationId xmlns:a16="http://schemas.microsoft.com/office/drawing/2014/main" id="{AD97CC14-5EAB-40E6-9B29-ADB5A77430DA}"/>
              </a:ext>
            </a:extLst>
          </p:cNvPr>
          <p:cNvSpPr/>
          <p:nvPr/>
        </p:nvSpPr>
        <p:spPr>
          <a:xfrm rot="16200000" flipV="1">
            <a:off x="7551202" y="4974645"/>
            <a:ext cx="654027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hape 8">
            <a:extLst>
              <a:ext uri="{FF2B5EF4-FFF2-40B4-BE49-F238E27FC236}">
                <a16:creationId xmlns:a16="http://schemas.microsoft.com/office/drawing/2014/main" id="{C42E74FF-925D-4102-B281-57168C342CDB}"/>
              </a:ext>
            </a:extLst>
          </p:cNvPr>
          <p:cNvSpPr/>
          <p:nvPr/>
        </p:nvSpPr>
        <p:spPr>
          <a:xfrm rot="16200000" flipV="1">
            <a:off x="2842282" y="4144931"/>
            <a:ext cx="342521" cy="45719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D93100C-A6F6-4A3C-BF1E-C991ACDBAD9D}"/>
              </a:ext>
            </a:extLst>
          </p:cNvPr>
          <p:cNvSpPr/>
          <p:nvPr/>
        </p:nvSpPr>
        <p:spPr>
          <a:xfrm>
            <a:off x="7282126" y="5608616"/>
            <a:ext cx="2239402" cy="1034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لا تنسى الالتزام بقوانين المجموعات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(فكر/ ناقش / شارك)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C5716D-B231-41DB-A1D9-81835BA13F70}"/>
              </a:ext>
            </a:extLst>
          </p:cNvPr>
          <p:cNvSpPr txBox="1"/>
          <p:nvPr/>
        </p:nvSpPr>
        <p:spPr>
          <a:xfrm>
            <a:off x="5727518" y="3285497"/>
            <a:ext cx="3738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كيف انعكس موقع الأردن على قيام العديد من الحضارات ونجاح حضاراتهم وتجارتهم؟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5FBD50-0F02-4DD4-BA2E-41925195FB71}"/>
              </a:ext>
            </a:extLst>
          </p:cNvPr>
          <p:cNvSpPr/>
          <p:nvPr/>
        </p:nvSpPr>
        <p:spPr>
          <a:xfrm>
            <a:off x="888023" y="3094052"/>
            <a:ext cx="3995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JO" sz="2800" b="1" dirty="0"/>
          </a:p>
          <a:p>
            <a:pPr algn="r" rtl="1"/>
            <a:endParaRPr lang="ar-SA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80055" y="3412205"/>
            <a:ext cx="3773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2800" b="1" dirty="0"/>
              <a:t>عدد حضارات الأردن القديمة</a:t>
            </a:r>
          </a:p>
        </p:txBody>
      </p:sp>
    </p:spTree>
    <p:extLst>
      <p:ext uri="{BB962C8B-B14F-4D97-AF65-F5344CB8AC3E}">
        <p14:creationId xmlns:p14="http://schemas.microsoft.com/office/powerpoint/2010/main" val="158028216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311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99638" y="603566"/>
            <a:ext cx="218049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322394" y="603566"/>
            <a:ext cx="1651899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80231" y="603565"/>
            <a:ext cx="384216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DCF40872-EBEC-474C-9F4B-EDA7FC075059}"/>
              </a:ext>
            </a:extLst>
          </p:cNvPr>
          <p:cNvSpPr/>
          <p:nvPr/>
        </p:nvSpPr>
        <p:spPr>
          <a:xfrm>
            <a:off x="480231" y="1613331"/>
            <a:ext cx="8950262" cy="4904509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en-US" sz="44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3631" y="1801699"/>
            <a:ext cx="628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200" b="1" dirty="0"/>
              <a:t>اذكر </a:t>
            </a:r>
            <a:r>
              <a:rPr lang="ar-JO" sz="3200" b="1" dirty="0">
                <a:solidFill>
                  <a:srgbClr val="FF0000"/>
                </a:solidFill>
              </a:rPr>
              <a:t>عاصمة</a:t>
            </a:r>
            <a:r>
              <a:rPr lang="ar-JO" sz="3200" b="1" dirty="0"/>
              <a:t>  كل من ( المملكة الأدومية والمؤابية ،العمونية ،والنبطية )؟ </a:t>
            </a:r>
            <a:endParaRPr 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29919" y="3067284"/>
          <a:ext cx="7450212" cy="324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106">
                  <a:extLst>
                    <a:ext uri="{9D8B030D-6E8A-4147-A177-3AD203B41FA5}">
                      <a16:colId xmlns:a16="http://schemas.microsoft.com/office/drawing/2014/main" val="284696049"/>
                    </a:ext>
                  </a:extLst>
                </a:gridCol>
                <a:gridCol w="3725106">
                  <a:extLst>
                    <a:ext uri="{9D8B030D-6E8A-4147-A177-3AD203B41FA5}">
                      <a16:colId xmlns:a16="http://schemas.microsoft.com/office/drawing/2014/main" val="897633253"/>
                    </a:ext>
                  </a:extLst>
                </a:gridCol>
              </a:tblGrid>
              <a:tr h="648362"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العاصمة </a:t>
                      </a:r>
                      <a:endParaRPr lang="en-US" sz="3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solidFill>
                            <a:sysClr val="windowText" lastClr="000000"/>
                          </a:solidFill>
                        </a:rPr>
                        <a:t>اسم</a:t>
                      </a:r>
                      <a:r>
                        <a:rPr lang="ar-JO" sz="3200" baseline="0" dirty="0">
                          <a:solidFill>
                            <a:sysClr val="windowText" lastClr="000000"/>
                          </a:solidFill>
                        </a:rPr>
                        <a:t> المملكة         </a:t>
                      </a:r>
                      <a:endParaRPr lang="en-US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038439"/>
                  </a:ext>
                </a:extLst>
              </a:tr>
              <a:tr h="648362"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solidFill>
                            <a:srgbClr val="FF0000"/>
                          </a:solidFill>
                        </a:rPr>
                        <a:t>مدينة بصيرا             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200" b="1" dirty="0"/>
                        <a:t>المملكة الأدومية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88582"/>
                  </a:ext>
                </a:extLst>
              </a:tr>
              <a:tr h="648362"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solidFill>
                            <a:srgbClr val="FF0000"/>
                          </a:solidFill>
                        </a:rPr>
                        <a:t>ذيبان  ( ديبون )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200" b="1" dirty="0"/>
                        <a:t>المملكة المؤابية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752968"/>
                  </a:ext>
                </a:extLst>
              </a:tr>
              <a:tr h="648362"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solidFill>
                            <a:srgbClr val="FF0000"/>
                          </a:solidFill>
                        </a:rPr>
                        <a:t>ربة عمون 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200" b="1" dirty="0"/>
                        <a:t>المملكة العمونية 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65141"/>
                  </a:ext>
                </a:extLst>
              </a:tr>
              <a:tr h="648362">
                <a:tc>
                  <a:txBody>
                    <a:bodyPr/>
                    <a:lstStyle/>
                    <a:p>
                      <a:pPr algn="ctr"/>
                      <a:r>
                        <a:rPr lang="ar-JO" sz="3200" dirty="0">
                          <a:solidFill>
                            <a:srgbClr val="FF0000"/>
                          </a:solidFill>
                        </a:rPr>
                        <a:t>بترا  ( وتعني</a:t>
                      </a:r>
                      <a:r>
                        <a:rPr lang="ar-JO" sz="3200" baseline="0" dirty="0">
                          <a:solidFill>
                            <a:srgbClr val="FF0000"/>
                          </a:solidFill>
                        </a:rPr>
                        <a:t> الصخر ) 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200" b="1" dirty="0"/>
                        <a:t>المملكة النبطية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312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550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84153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728178" y="603565"/>
            <a:ext cx="311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94131" y="603565"/>
            <a:ext cx="218049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16887" y="603565"/>
            <a:ext cx="1651899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93" y="603564"/>
            <a:ext cx="420809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القديمة في الأردن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93" y="1120984"/>
            <a:ext cx="9937438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32" y="43688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-105507" y="0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10019835" y="1247603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033190" y="239266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033190" y="29073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984050" y="395167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001483" y="342148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990874" y="444994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006187" y="1821318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008307" y="4917857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950979" y="5416131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033190" y="596149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DCF40872-EBEC-474C-9F4B-EDA7FC075059}"/>
              </a:ext>
            </a:extLst>
          </p:cNvPr>
          <p:cNvSpPr/>
          <p:nvPr/>
        </p:nvSpPr>
        <p:spPr>
          <a:xfrm>
            <a:off x="21802" y="1080918"/>
            <a:ext cx="9906996" cy="5706744"/>
          </a:xfrm>
          <a:prstGeom prst="cube">
            <a:avLst>
              <a:gd name="adj" fmla="val 21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en-US" sz="4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292" y="1083643"/>
            <a:ext cx="8502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/>
              <a:t>بين </a:t>
            </a:r>
            <a:r>
              <a:rPr lang="ar-JO" sz="2800" b="1" dirty="0">
                <a:solidFill>
                  <a:srgbClr val="FF0000"/>
                </a:solidFill>
              </a:rPr>
              <a:t>المناطق التي امتد نفوذ  </a:t>
            </a:r>
            <a:r>
              <a:rPr lang="ar-JO" sz="2800" b="1" dirty="0"/>
              <a:t>( المملكة الأدومية والمؤابية ،العمونية ،والنبطية) عليها ؟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63" y="2034646"/>
            <a:ext cx="4218579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2163283"/>
            <a:ext cx="4821603" cy="46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25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</a:t>
            </a:r>
            <a:r>
              <a:rPr lang="ar-JO" sz="4400" dirty="0">
                <a:cs typeface="AGA Battouta Regular" pitchFamily="2" charset="-78"/>
              </a:rPr>
              <a:t> الرابعة(حضارات بلاد الشام)</a:t>
            </a:r>
            <a:endParaRPr lang="en-US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:حضارات الممالك القديمة في الأردن</a:t>
            </a:r>
            <a:r>
              <a:rPr lang="ar-JO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الدراسات الاجتماعية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السابع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00939" y="603566"/>
            <a:ext cx="177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603565"/>
            <a:ext cx="435831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الأردن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234FABB1-9F34-445C-8BD6-143A3E4CC1A2}"/>
              </a:ext>
            </a:extLst>
          </p:cNvPr>
          <p:cNvSpPr/>
          <p:nvPr/>
        </p:nvSpPr>
        <p:spPr>
          <a:xfrm>
            <a:off x="242660" y="1298870"/>
            <a:ext cx="9320254" cy="5010226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sz="2400" b="1" dirty="0">
                <a:solidFill>
                  <a:srgbClr val="C00000"/>
                </a:solidFill>
              </a:rPr>
              <a:t>عزيزي الطالب فيما يلي الأهداف المتوقع تحقيقها بعد دراسة هذا الدرس:</a:t>
            </a:r>
          </a:p>
          <a:p>
            <a:pPr algn="r" rtl="1"/>
            <a:r>
              <a:rPr lang="ar-JO" sz="2400" b="1" dirty="0">
                <a:solidFill>
                  <a:srgbClr val="C00000"/>
                </a:solidFill>
              </a:rPr>
              <a:t> 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1- يبين أسباب قيام حضارات على أرض الأردن.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2- يوضح أهم الممالك القديمة التي قامت على أرض الأردن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                         ( العمونية والمؤابية ) </a:t>
            </a: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79B1B504-D04C-4611-8022-60B1167EA569}"/>
              </a:ext>
            </a:extLst>
          </p:cNvPr>
          <p:cNvSpPr/>
          <p:nvPr/>
        </p:nvSpPr>
        <p:spPr>
          <a:xfrm>
            <a:off x="1828801" y="1520456"/>
            <a:ext cx="6004884" cy="863272"/>
          </a:xfrm>
          <a:prstGeom prst="ribbon2">
            <a:avLst>
              <a:gd name="adj1" fmla="val 16667"/>
              <a:gd name="adj2" fmla="val 695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النتاجات 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107232" y="603566"/>
            <a:ext cx="186706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521641"/>
            <a:ext cx="4253947" cy="435494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القديمة الأردن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234FABB1-9F34-445C-8BD6-143A3E4CC1A2}"/>
              </a:ext>
            </a:extLst>
          </p:cNvPr>
          <p:cNvSpPr/>
          <p:nvPr/>
        </p:nvSpPr>
        <p:spPr>
          <a:xfrm>
            <a:off x="468880" y="1298870"/>
            <a:ext cx="9253410" cy="5010226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sz="2400" b="1" dirty="0">
                <a:solidFill>
                  <a:srgbClr val="C00000"/>
                </a:solidFill>
              </a:rPr>
              <a:t>عزيزي الطالب فيما يلي الأهداف المتوقع تحقيقها بعد دراسة هذا الدرس</a:t>
            </a: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r>
              <a:rPr lang="ar-JO" sz="2400" b="1" dirty="0">
                <a:solidFill>
                  <a:srgbClr val="C00000"/>
                </a:solidFill>
              </a:rPr>
              <a:t> </a:t>
            </a:r>
          </a:p>
          <a:p>
            <a:pPr algn="r" rtl="1"/>
            <a:r>
              <a:rPr lang="ar-JO" sz="3200" b="1" dirty="0">
                <a:solidFill>
                  <a:schemeClr val="tx1"/>
                </a:solidFill>
              </a:rPr>
              <a:t>1- يتعرف الحياة الاقتصادية في ممالك الأردن القديمة </a:t>
            </a: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79B1B504-D04C-4611-8022-60B1167EA569}"/>
              </a:ext>
            </a:extLst>
          </p:cNvPr>
          <p:cNvSpPr/>
          <p:nvPr/>
        </p:nvSpPr>
        <p:spPr>
          <a:xfrm>
            <a:off x="1828801" y="1520456"/>
            <a:ext cx="6004884" cy="863272"/>
          </a:xfrm>
          <a:prstGeom prst="ribbon2">
            <a:avLst>
              <a:gd name="adj1" fmla="val 16667"/>
              <a:gd name="adj2" fmla="val 695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النتاجات 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2958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311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99638" y="603566"/>
            <a:ext cx="218049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322394" y="603566"/>
            <a:ext cx="1651899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80231" y="603565"/>
            <a:ext cx="384216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0378" y="2684030"/>
            <a:ext cx="705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200" b="1" dirty="0"/>
              <a:t>عدد الممالك الأربع التي قامت على أرض الأردن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78253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043584" y="116284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72279" y="603565"/>
            <a:ext cx="3805120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2934" y="1080919"/>
            <a:ext cx="932073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67915" y="1256146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357" y="1223168"/>
            <a:ext cx="7315327" cy="38194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761" y="5173682"/>
            <a:ext cx="2581275" cy="1485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036" y="5433728"/>
            <a:ext cx="2134666" cy="1181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043584" y="116284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172279" y="603565"/>
            <a:ext cx="3805120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2934" y="1080919"/>
            <a:ext cx="932073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67915" y="1256146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559" y="1293773"/>
            <a:ext cx="5424090" cy="5015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92" y="2504661"/>
            <a:ext cx="3213820" cy="2615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1170632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7C9FA-7B4A-4C30-AED1-CDECF2A6A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00" y="2483616"/>
            <a:ext cx="8290748" cy="19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670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80780" y="75652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5732425" y="7760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657290" y="75652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068806" y="142561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ounded Rectangle 37"/>
          <p:cNvSpPr/>
          <p:nvPr/>
        </p:nvSpPr>
        <p:spPr>
          <a:xfrm>
            <a:off x="9837180" y="1587445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28816" y="2146672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842464" y="26658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828816" y="312532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42464" y="3615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28816" y="411640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28816" y="4641662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842464" y="5144353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94696" y="568019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15168" y="618289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0547801" y="42646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934" y="1504927"/>
            <a:ext cx="5883359" cy="2802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842" y="4476441"/>
            <a:ext cx="6601451" cy="119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78E1DA-B97F-4043-A364-F58B9CE79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8" y="1665087"/>
            <a:ext cx="2752913" cy="23616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885" y="5146906"/>
            <a:ext cx="2261164" cy="1714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Double Wave 23">
            <a:extLst>
              <a:ext uri="{FF2B5EF4-FFF2-40B4-BE49-F238E27FC236}">
                <a16:creationId xmlns:a16="http://schemas.microsoft.com/office/drawing/2014/main" id="{37119B5C-53A8-4371-B0B3-A38E59E06EC1}"/>
              </a:ext>
            </a:extLst>
          </p:cNvPr>
          <p:cNvSpPr/>
          <p:nvPr/>
        </p:nvSpPr>
        <p:spPr>
          <a:xfrm>
            <a:off x="17163" y="799501"/>
            <a:ext cx="384216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</p:spTree>
    <p:extLst>
      <p:ext uri="{BB962C8B-B14F-4D97-AF65-F5344CB8AC3E}">
        <p14:creationId xmlns:p14="http://schemas.microsoft.com/office/powerpoint/2010/main" val="338404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80780" y="75652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5732425" y="7760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657290" y="75652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068806" y="142561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ounded Rectangle 37"/>
          <p:cNvSpPr/>
          <p:nvPr/>
        </p:nvSpPr>
        <p:spPr>
          <a:xfrm>
            <a:off x="9837180" y="1587445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28816" y="2146672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842464" y="26658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828816" y="312532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42464" y="3615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28816" y="411640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28816" y="4641662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842464" y="5144353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94696" y="568019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15168" y="618289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0547801" y="42646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</a:t>
            </a:r>
            <a:endParaRPr lang="en-US" dirty="0"/>
          </a:p>
        </p:txBody>
      </p:sp>
      <p:sp>
        <p:nvSpPr>
          <p:cNvPr id="21" name="Double Wave 20">
            <a:extLst>
              <a:ext uri="{FF2B5EF4-FFF2-40B4-BE49-F238E27FC236}">
                <a16:creationId xmlns:a16="http://schemas.microsoft.com/office/drawing/2014/main" id="{B4F37C39-9C75-489E-9D6E-D818E31B6F5F}"/>
              </a:ext>
            </a:extLst>
          </p:cNvPr>
          <p:cNvSpPr/>
          <p:nvPr/>
        </p:nvSpPr>
        <p:spPr>
          <a:xfrm>
            <a:off x="-65945" y="776025"/>
            <a:ext cx="384216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6E022-8C6F-4A5F-8E53-6FDC8F3D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600" y="1301226"/>
            <a:ext cx="6401693" cy="51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1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E23DF-2F7A-4C57-9B9C-D443B4DE8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748" y="3150564"/>
            <a:ext cx="6653024" cy="12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369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80780" y="756521"/>
            <a:ext cx="3153566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5732425" y="7760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657290" y="75652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068806" y="142561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ounded Rectangle 37"/>
          <p:cNvSpPr/>
          <p:nvPr/>
        </p:nvSpPr>
        <p:spPr>
          <a:xfrm>
            <a:off x="9837180" y="1587445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28816" y="2146672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842464" y="26658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828816" y="312532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42464" y="3615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28816" y="411640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28816" y="4641662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842464" y="5144353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94696" y="568019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15168" y="618289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0547801" y="42646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</a:t>
            </a:r>
            <a:endParaRPr lang="en-US" dirty="0"/>
          </a:p>
        </p:txBody>
      </p:sp>
      <p:sp>
        <p:nvSpPr>
          <p:cNvPr id="2" name="Explosion 2 1"/>
          <p:cNvSpPr/>
          <p:nvPr/>
        </p:nvSpPr>
        <p:spPr>
          <a:xfrm>
            <a:off x="427397" y="1149099"/>
            <a:ext cx="9179283" cy="5393832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cs typeface="+mj-cs"/>
              </a:rPr>
              <a:t>ما زال الاهتمام بالزراعة في الاردن مستمرًا لغاية الوقت الحاضر :</a:t>
            </a:r>
          </a:p>
          <a:p>
            <a:pPr algn="ctr"/>
            <a:r>
              <a:rPr lang="ar-JO" sz="2800" b="1" dirty="0">
                <a:cs typeface="+mj-cs"/>
              </a:rPr>
              <a:t>عدد بعض المحاصيل الزراعية التي تزرع بكثرة في الأردن وكيف يتم الاستفادة منها </a:t>
            </a:r>
            <a:endParaRPr lang="en-US" sz="2800" b="1" dirty="0">
              <a:cs typeface="+mj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60955" y="1448361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1" name="Double Wave 20">
            <a:extLst>
              <a:ext uri="{FF2B5EF4-FFF2-40B4-BE49-F238E27FC236}">
                <a16:creationId xmlns:a16="http://schemas.microsoft.com/office/drawing/2014/main" id="{5814074D-885A-4F88-A37C-BB3EA734A39D}"/>
              </a:ext>
            </a:extLst>
          </p:cNvPr>
          <p:cNvSpPr/>
          <p:nvPr/>
        </p:nvSpPr>
        <p:spPr>
          <a:xfrm>
            <a:off x="0" y="776024"/>
            <a:ext cx="384216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</p:spTree>
    <p:extLst>
      <p:ext uri="{BB962C8B-B14F-4D97-AF65-F5344CB8AC3E}">
        <p14:creationId xmlns:p14="http://schemas.microsoft.com/office/powerpoint/2010/main" val="1212253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السايع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92765" y="603565"/>
            <a:ext cx="388463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0F3D4-7E5F-4969-ACEA-BC71FED85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986" y="2425144"/>
            <a:ext cx="7256098" cy="20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557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724775" y="620747"/>
            <a:ext cx="2863712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endParaRPr kumimoji="0" lang="ar-JO" sz="1600" b="1" i="0" u="none" strike="noStrike" kern="1200" cap="none" spc="0" normalizeH="0" baseline="0" noProof="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264163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467353" y="603284"/>
            <a:ext cx="2352675" cy="354013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 </a:t>
            </a:r>
            <a:r>
              <a:rPr kumimoji="0" lang="ar-JO" sz="1400" b="1" i="0" u="none" strike="noStrike" kern="1200" cap="none" spc="0" normalizeH="0" baseline="0" noProof="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السابع</a:t>
            </a:r>
          </a:p>
        </p:txBody>
      </p:sp>
      <p:sp>
        <p:nvSpPr>
          <p:cNvPr id="38" name="Double Wave 37"/>
          <p:cNvSpPr/>
          <p:nvPr/>
        </p:nvSpPr>
        <p:spPr>
          <a:xfrm>
            <a:off x="3511553" y="603284"/>
            <a:ext cx="2149475" cy="354013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الرابعة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1" y="603284"/>
            <a:ext cx="3663952" cy="354013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:حضارات الممالك القديمة في الأردن</a:t>
            </a:r>
            <a:endParaRPr kumimoji="0" lang="ar-JO" sz="1600" b="1" i="0" u="none" strike="noStrike" kern="1200" cap="none" spc="0" normalizeH="0" baseline="0" noProof="0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22536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75" y="436597"/>
            <a:ext cx="649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-77274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F0314C-1CF5-4CCF-BDE7-D6632CCEE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267" y="1174750"/>
            <a:ext cx="2124075" cy="5637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F56A3-4E7C-4AB6-BB91-3D639E222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699" y="1050925"/>
            <a:ext cx="5275568" cy="3977195"/>
          </a:xfrm>
          <a:prstGeom prst="rect">
            <a:avLst/>
          </a:prstGeom>
        </p:spPr>
      </p:pic>
      <p:sp>
        <p:nvSpPr>
          <p:cNvPr id="2" name="AutoShape 2" descr="الأردن ملتقى النهرين الذي تعاقبت عليه الحضارات العريقة | الموسوعة | الجزيرة  نت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80780" y="325315"/>
            <a:ext cx="2924966" cy="78477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5732425" y="411979"/>
            <a:ext cx="2148355" cy="71761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657290" y="436881"/>
            <a:ext cx="2148355" cy="67320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1" y="436882"/>
            <a:ext cx="3730510" cy="66278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الآردن</a:t>
            </a:r>
          </a:p>
          <a:p>
            <a:pPr algn="r"/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068806" y="142561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ounded Rectangle 37"/>
          <p:cNvSpPr/>
          <p:nvPr/>
        </p:nvSpPr>
        <p:spPr>
          <a:xfrm>
            <a:off x="9837180" y="1587445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28816" y="2146672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842464" y="26658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828816" y="312532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42464" y="3615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28816" y="411640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28816" y="4641662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842464" y="5144353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94696" y="568019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15168" y="618289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0547801" y="42646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</a:t>
            </a:r>
            <a:endParaRPr lang="en-US" dirty="0"/>
          </a:p>
        </p:txBody>
      </p:sp>
      <p:sp>
        <p:nvSpPr>
          <p:cNvPr id="3" name="Horizontal Scroll 2"/>
          <p:cNvSpPr/>
          <p:nvPr/>
        </p:nvSpPr>
        <p:spPr>
          <a:xfrm>
            <a:off x="1318697" y="2294111"/>
            <a:ext cx="8403772" cy="374612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rgbClr val="FF0000"/>
                </a:solidFill>
                <a:latin typeface="adonis-web"/>
              </a:rPr>
              <a:t>ماذا تعلمنا اليوم ؟</a:t>
            </a:r>
            <a:endParaRPr lang="en-US" sz="5400" dirty="0">
              <a:solidFill>
                <a:srgbClr val="FF0000"/>
              </a:solidFill>
              <a:latin typeface="adonis-web"/>
            </a:endParaRPr>
          </a:p>
        </p:txBody>
      </p:sp>
    </p:spTree>
    <p:extLst>
      <p:ext uri="{BB962C8B-B14F-4D97-AF65-F5344CB8AC3E}">
        <p14:creationId xmlns:p14="http://schemas.microsoft.com/office/powerpoint/2010/main" val="169271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771974" y="617778"/>
            <a:ext cx="2703927" cy="353569"/>
          </a:xfrm>
          <a:prstGeom prst="doubleWave">
            <a:avLst>
              <a:gd name="adj1" fmla="val 0"/>
              <a:gd name="adj2" fmla="val 5788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السابغ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3201" y="603565"/>
            <a:ext cx="3774198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حضارات الممالك القديمة في الأردن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F70B53-24AB-46F3-B397-79B245B5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277" y="2743768"/>
            <a:ext cx="5758617" cy="33024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Rounded Rectangle 27"/>
          <p:cNvSpPr/>
          <p:nvPr/>
        </p:nvSpPr>
        <p:spPr>
          <a:xfrm rot="20820433">
            <a:off x="786692" y="3092682"/>
            <a:ext cx="2225388" cy="34001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JO" sz="2400" b="1" dirty="0">
                <a:solidFill>
                  <a:schemeClr val="tx1"/>
                </a:solidFill>
              </a:rPr>
              <a:t>ما أهمية موقع الأردن قديما ؟ </a:t>
            </a:r>
          </a:p>
          <a:p>
            <a:pPr algn="r"/>
            <a:endParaRPr lang="ar-JO" sz="2400" b="1" dirty="0">
              <a:solidFill>
                <a:schemeClr val="tx1"/>
              </a:solidFill>
            </a:endParaRP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JO" sz="2400" b="1" dirty="0">
                <a:solidFill>
                  <a:schemeClr val="tx1"/>
                </a:solidFill>
              </a:rPr>
              <a:t>ما العوامل التي ساهمت في نشوء الحضارات القديمة على أرض الأردن؟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478" y="1092808"/>
            <a:ext cx="3492042" cy="1487109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 flipV="1">
            <a:off x="9158464" y="2808762"/>
            <a:ext cx="1170706" cy="50823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0117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9114C-13BA-18B1-5B62-AC783F56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FEA65BBE-1173-86B9-10A9-10467B41B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5A3E8F-9C17-FCB7-526F-87DD420EBB25}"/>
              </a:ext>
            </a:extLst>
          </p:cNvPr>
          <p:cNvSpPr txBox="1"/>
          <p:nvPr/>
        </p:nvSpPr>
        <p:spPr>
          <a:xfrm>
            <a:off x="723900" y="135319"/>
            <a:ext cx="3211996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Jot Thoughts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CE2ED8-5B26-A3A5-B488-387C9A0B35EC}"/>
              </a:ext>
            </a:extLst>
          </p:cNvPr>
          <p:cNvSpPr txBox="1">
            <a:spLocks/>
          </p:cNvSpPr>
          <p:nvPr/>
        </p:nvSpPr>
        <p:spPr>
          <a:xfrm>
            <a:off x="3644347" y="1440978"/>
            <a:ext cx="7874035" cy="49815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يطرح المعلم موضوعًا فيه عصف ذهني ويحدد المدة الزمنية ووقتًا للتفكير.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يكتب الطلبة إجاباتهم و يقرأونها للمجموعة بصوت مسموع بحيث يكون على كل ورقة فكرة واحدة وضمن الوقت المخصص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يتبادل الطلبة الأفكار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كل ورقة مكتوبة توضع في الوسط وعلى المتدربين أن يغطوا الطاولة بالأوراق.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يثني و يحيي افراد الفريق بعضهم البعض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69" y="3164980"/>
            <a:ext cx="2399924" cy="1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713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السايع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00939" y="603566"/>
            <a:ext cx="177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603565"/>
            <a:ext cx="435831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الأردن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03DDF-2BF7-47A8-9E4D-631B848C3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78" y="1358247"/>
            <a:ext cx="5193837" cy="49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687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الدراسات الاجتماعية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السابع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38539" y="603565"/>
            <a:ext cx="3738859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:حضارات الممالك القديمة في الأردن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DCF40872-EBEC-474C-9F4B-EDA7FC075059}"/>
              </a:ext>
            </a:extLst>
          </p:cNvPr>
          <p:cNvSpPr/>
          <p:nvPr/>
        </p:nvSpPr>
        <p:spPr>
          <a:xfrm>
            <a:off x="5031297" y="1613331"/>
            <a:ext cx="4399196" cy="4904509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JO" sz="4400" b="1" dirty="0">
                <a:solidFill>
                  <a:sysClr val="windowText" lastClr="000000"/>
                </a:solidFill>
              </a:rPr>
              <a:t>مَا الحضارات العربية القديمة التي قامت على أرض الأردن؟</a:t>
            </a:r>
            <a:endParaRPr lang="en-US" sz="4400" b="1" dirty="0">
              <a:solidFill>
                <a:sysClr val="windowText" lastClr="0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ED5626-661D-44E1-913E-29B8848C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08" y="1613331"/>
            <a:ext cx="3740672" cy="45412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62FB5F8-54D8-472B-88D8-979A6524874B}"/>
              </a:ext>
            </a:extLst>
          </p:cNvPr>
          <p:cNvSpPr/>
          <p:nvPr/>
        </p:nvSpPr>
        <p:spPr>
          <a:xfrm rot="20767746">
            <a:off x="1037938" y="5767153"/>
            <a:ext cx="990357" cy="4223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JO" b="1" dirty="0">
              <a:solidFill>
                <a:schemeClr val="tx1"/>
              </a:solidFill>
            </a:endParaRPr>
          </a:p>
          <a:p>
            <a:pPr algn="ctr"/>
            <a:r>
              <a:rPr lang="ar-JO" b="1" dirty="0">
                <a:solidFill>
                  <a:schemeClr val="tx1"/>
                </a:solidFill>
              </a:rPr>
              <a:t>النبطية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9554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 الدراسات الاجتماعية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266803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السابع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4200939" y="603566"/>
            <a:ext cx="1773354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الرابعة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0" y="603565"/>
            <a:ext cx="4358315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:حضارات الممالك القديم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الأردن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في الأردن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51CB4-A5A7-4BC9-A80A-681754FDB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39" y="1347419"/>
            <a:ext cx="5361974" cy="449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08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1873</Words>
  <Application>Microsoft Office PowerPoint</Application>
  <PresentationFormat>Widescreen</PresentationFormat>
  <Paragraphs>597</Paragraphs>
  <Slides>40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HelveticaNeueLT Arabic 45 Light</vt:lpstr>
      <vt:lpstr>HelveticaNeueLT Arabic 55 Roman</vt:lpstr>
      <vt:lpstr>Simplified Arabic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Hanan Al-Amayrah</cp:lastModifiedBy>
  <cp:revision>395</cp:revision>
  <dcterms:created xsi:type="dcterms:W3CDTF">2019-06-13T08:00:41Z</dcterms:created>
  <dcterms:modified xsi:type="dcterms:W3CDTF">2025-11-01T17:34:06Z</dcterms:modified>
</cp:coreProperties>
</file>