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4" r:id="rId3"/>
    <p:sldId id="268" r:id="rId4"/>
    <p:sldId id="335" r:id="rId5"/>
    <p:sldId id="355" r:id="rId6"/>
    <p:sldId id="289" r:id="rId7"/>
    <p:sldId id="336" r:id="rId8"/>
    <p:sldId id="331" r:id="rId9"/>
    <p:sldId id="337" r:id="rId10"/>
    <p:sldId id="356" r:id="rId11"/>
    <p:sldId id="357" r:id="rId12"/>
    <p:sldId id="313" r:id="rId13"/>
    <p:sldId id="338" r:id="rId14"/>
    <p:sldId id="358" r:id="rId15"/>
    <p:sldId id="359" r:id="rId16"/>
    <p:sldId id="378" r:id="rId17"/>
    <p:sldId id="360" r:id="rId18"/>
    <p:sldId id="365" r:id="rId19"/>
  </p:sldIdLst>
  <p:sldSz cx="12192000" cy="6858000"/>
  <p:notesSz cx="6761163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نمط متوسط 2 - تميي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76" autoAdjust="0"/>
  </p:normalViewPr>
  <p:slideViewPr>
    <p:cSldViewPr snapToGrid="0">
      <p:cViewPr>
        <p:scale>
          <a:sx n="61" d="100"/>
          <a:sy n="61" d="100"/>
        </p:scale>
        <p:origin x="844" y="3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30638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080C3D0-FF5E-41D5-9E49-DC4E69A392A8}" type="datetimeFigureOut">
              <a:rPr lang="ar-JO" smtClean="0"/>
              <a:t>05/06/1447</a:t>
            </a:fld>
            <a:endParaRPr lang="ar-JO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JO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30638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248EA6A-D5F9-420D-8D1A-1A8098A52E97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229190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1573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56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296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092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051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114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924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137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221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714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52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6F202-E086-43E8-BC5F-C161767B9809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78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51726" y="2429920"/>
            <a:ext cx="7014643" cy="224984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defTabSz="777240" rtl="1">
              <a:lnSpc>
                <a:spcPct val="150000"/>
              </a:lnSpc>
              <a:spcAft>
                <a:spcPts val="600"/>
              </a:spcAft>
            </a:pPr>
            <a:endParaRPr lang="ar-JO" sz="3740" kern="1200" dirty="0">
              <a:solidFill>
                <a:schemeClr val="tx1"/>
              </a:solidFill>
              <a:latin typeface="+mn-lt"/>
              <a:ea typeface="+mn-ea"/>
              <a:cs typeface="AGA Battouta Regular" pitchFamily="2" charset="-78"/>
            </a:endParaRPr>
          </a:p>
          <a:p>
            <a:pPr algn="r" defTabSz="777240" rtl="1">
              <a:lnSpc>
                <a:spcPct val="150000"/>
              </a:lnSpc>
              <a:spcAft>
                <a:spcPts val="600"/>
              </a:spcAft>
            </a:pPr>
            <a:endParaRPr lang="ar-JO" sz="3740" kern="1200" dirty="0">
              <a:solidFill>
                <a:schemeClr val="tx1"/>
              </a:solidFill>
              <a:latin typeface="+mn-lt"/>
              <a:ea typeface="+mn-ea"/>
              <a:cs typeface="AGA Battouta Regular" pitchFamily="2" charset="-78"/>
            </a:endParaRPr>
          </a:p>
          <a:p>
            <a:pPr>
              <a:spcAft>
                <a:spcPts val="600"/>
              </a:spcAft>
            </a:pPr>
            <a:endParaRPr lang="ar-J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990" y="1317241"/>
            <a:ext cx="5046911" cy="1585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92811C6-55F4-19DD-3D1A-4266006A53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55" y="2110155"/>
            <a:ext cx="2074983" cy="174673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37FDC760-F3DA-0917-AA85-C8B660E66D64}"/>
              </a:ext>
            </a:extLst>
          </p:cNvPr>
          <p:cNvSpPr txBox="1"/>
          <p:nvPr/>
        </p:nvSpPr>
        <p:spPr>
          <a:xfrm>
            <a:off x="3048000" y="3109148"/>
            <a:ext cx="6096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3600" b="1" dirty="0">
                <a:solidFill>
                  <a:schemeClr val="accent5"/>
                </a:solidFill>
              </a:rPr>
              <a:t>المادة:</a:t>
            </a:r>
            <a:r>
              <a:rPr lang="ar-SA" sz="3600" dirty="0">
                <a:solidFill>
                  <a:schemeClr val="accent5"/>
                </a:solidFill>
              </a:rPr>
              <a:t> اللُّغة العربية </a:t>
            </a:r>
          </a:p>
          <a:p>
            <a:pPr algn="r" rtl="1"/>
            <a:r>
              <a:rPr lang="ar-SA" sz="3600" b="1" dirty="0">
                <a:solidFill>
                  <a:schemeClr val="accent5"/>
                </a:solidFill>
              </a:rPr>
              <a:t>الصَّف:</a:t>
            </a:r>
            <a:r>
              <a:rPr lang="ar-SA" sz="3600" dirty="0">
                <a:solidFill>
                  <a:schemeClr val="accent5"/>
                </a:solidFill>
              </a:rPr>
              <a:t> التاسع </a:t>
            </a:r>
          </a:p>
          <a:p>
            <a:pPr algn="r" rtl="1"/>
            <a:r>
              <a:rPr lang="ar-SA" sz="3600" b="1" dirty="0">
                <a:solidFill>
                  <a:schemeClr val="accent5"/>
                </a:solidFill>
              </a:rPr>
              <a:t>الوحدة:</a:t>
            </a:r>
            <a:r>
              <a:rPr lang="ar-SA" sz="3600" dirty="0">
                <a:solidFill>
                  <a:schemeClr val="accent5"/>
                </a:solidFill>
              </a:rPr>
              <a:t> الخامسة: نحو المستقبل المهني </a:t>
            </a:r>
          </a:p>
          <a:p>
            <a:pPr algn="r" rtl="1"/>
            <a:r>
              <a:rPr lang="ar-SA" sz="3600" b="1" dirty="0">
                <a:solidFill>
                  <a:schemeClr val="accent5"/>
                </a:solidFill>
              </a:rPr>
              <a:t>الدرس:</a:t>
            </a:r>
            <a:r>
              <a:rPr lang="ar-SA" sz="3600" dirty="0">
                <a:solidFill>
                  <a:schemeClr val="accent5"/>
                </a:solidFill>
              </a:rPr>
              <a:t> أبني لغتي (2. المجرد والمزيد)</a:t>
            </a:r>
          </a:p>
        </p:txBody>
      </p:sp>
    </p:spTree>
    <p:extLst>
      <p:ext uri="{BB962C8B-B14F-4D97-AF65-F5344CB8AC3E}">
        <p14:creationId xmlns:p14="http://schemas.microsoft.com/office/powerpoint/2010/main" val="427181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F43C0B-B930-CE86-791B-B8D34B50AD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901D6230-2E43-686D-80A9-6F9B70B3EF7C}"/>
              </a:ext>
            </a:extLst>
          </p:cNvPr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>
              <a:solidFill>
                <a:prstClr val="white"/>
              </a:solidFill>
            </a:endParaRPr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2599D536-00FB-8A78-DFBA-B0F2AB818613}"/>
              </a:ext>
            </a:extLst>
          </p:cNvPr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اللُّغة العربيَّة</a:t>
            </a:r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B86D1D1D-D92C-ED70-9DF7-90D6F5336E83}"/>
              </a:ext>
            </a:extLst>
          </p:cNvPr>
          <p:cNvSpPr/>
          <p:nvPr/>
        </p:nvSpPr>
        <p:spPr>
          <a:xfrm>
            <a:off x="5836790" y="617411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ف :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االتاسع </a:t>
            </a:r>
            <a:r>
              <a:rPr lang="en-US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2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13687C3-4176-AF5C-5FFD-EF6DD21A6647}"/>
              </a:ext>
            </a:extLst>
          </p:cNvPr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BAAD858B-A55D-BFF1-B36A-1FF89DB5D8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AF8400F3-5586-FE63-84C5-9AAC184FFD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9AF4ED44-75DC-2BA4-3B85-F8641CA7C48A}"/>
              </a:ext>
            </a:extLst>
          </p:cNvPr>
          <p:cNvGrpSpPr/>
          <p:nvPr/>
        </p:nvGrpSpPr>
        <p:grpSpPr>
          <a:xfrm>
            <a:off x="153895" y="955687"/>
            <a:ext cx="1280691" cy="752288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8CFC6E0-2DE9-C28C-CBA5-B5FA35965E2B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469472E-6522-0CE4-BC8E-8005D880AB2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01:00</a:t>
              </a:r>
              <a:r>
                <a:rPr lang="en-US" sz="1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 minutes</a:t>
              </a:r>
            </a:p>
          </p:txBody>
        </p:sp>
      </p:grpSp>
      <p:sp>
        <p:nvSpPr>
          <p:cNvPr id="44" name="Flowchart: Alternate Process 43">
            <a:extLst>
              <a:ext uri="{FF2B5EF4-FFF2-40B4-BE49-F238E27FC236}">
                <a16:creationId xmlns:a16="http://schemas.microsoft.com/office/drawing/2014/main" id="{184D5582-D1A1-EBCB-C49B-3A3135A4BF83}"/>
              </a:ext>
            </a:extLst>
          </p:cNvPr>
          <p:cNvSpPr/>
          <p:nvPr/>
        </p:nvSpPr>
        <p:spPr>
          <a:xfrm>
            <a:off x="0" y="6511267"/>
            <a:ext cx="1322329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prstClr val="white"/>
                </a:solidFill>
              </a:rPr>
              <a:t>ألواح صغيرة 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CFA13429-9777-6F5B-898A-6B5F3A34B561}"/>
              </a:ext>
            </a:extLst>
          </p:cNvPr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8274CAB1-0B6C-95CB-9390-C248B091D02D}"/>
              </a:ext>
            </a:extLst>
          </p:cNvPr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63FD06B2-98B7-7438-4B60-739F038EAE4A}"/>
              </a:ext>
            </a:extLst>
          </p:cNvPr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BB99B615-FE5B-FED8-0EBE-1AA8D3CAF6D2}"/>
              </a:ext>
            </a:extLst>
          </p:cNvPr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12132C18-7FFC-BE0B-5E25-35462AD3B239}"/>
              </a:ext>
            </a:extLst>
          </p:cNvPr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41992CE5-28A2-61E6-1AAF-E3F88DE381A1}"/>
              </a:ext>
            </a:extLst>
          </p:cNvPr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182BE904-3D2D-58F6-8689-60BF52CF81C0}"/>
              </a:ext>
            </a:extLst>
          </p:cNvPr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F8443DDF-EDE6-FCC4-19A4-B0B438123F10}"/>
              </a:ext>
            </a:extLst>
          </p:cNvPr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17A2B4B9-FB6E-22F2-AA0D-E6E609987130}"/>
              </a:ext>
            </a:extLst>
          </p:cNvPr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4DA2DFFA-0BFD-0DDA-61CD-A4B426A3446A}"/>
              </a:ext>
            </a:extLst>
          </p:cNvPr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7" name="Flowchart: Alternate Process 26">
            <a:extLst>
              <a:ext uri="{FF2B5EF4-FFF2-40B4-BE49-F238E27FC236}">
                <a16:creationId xmlns:a16="http://schemas.microsoft.com/office/drawing/2014/main" id="{13EF2F6E-9A6A-8639-D787-30E3B91518CF}"/>
              </a:ext>
            </a:extLst>
          </p:cNvPr>
          <p:cNvSpPr/>
          <p:nvPr/>
        </p:nvSpPr>
        <p:spPr>
          <a:xfrm>
            <a:off x="41638" y="6080813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IRS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8E92B1-F4FA-F2E0-2012-AC2551BBE7BE}"/>
              </a:ext>
            </a:extLst>
          </p:cNvPr>
          <p:cNvSpPr txBox="1"/>
          <p:nvPr/>
        </p:nvSpPr>
        <p:spPr>
          <a:xfrm>
            <a:off x="1981072" y="1291658"/>
            <a:ext cx="73769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4000" b="1" dirty="0"/>
              <a:t>التفكير الناقد : </a:t>
            </a:r>
          </a:p>
          <a:p>
            <a:pPr algn="r"/>
            <a:endParaRPr lang="ar-JO" sz="4000" b="1" dirty="0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C31940F7-20E4-3608-81B5-950A6C45E033}"/>
              </a:ext>
            </a:extLst>
          </p:cNvPr>
          <p:cNvSpPr txBox="1"/>
          <p:nvPr/>
        </p:nvSpPr>
        <p:spPr>
          <a:xfrm>
            <a:off x="1065925" y="2181099"/>
            <a:ext cx="816705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buNone/>
            </a:pPr>
            <a:r>
              <a:rPr lang="ar-SA" sz="2800" dirty="0">
                <a:solidFill>
                  <a:srgbClr val="FF0000"/>
                </a:solidFill>
              </a:rPr>
              <a:t>الفعل </a:t>
            </a:r>
            <a:r>
              <a:rPr lang="ar-SA" sz="2800" b="1" dirty="0">
                <a:solidFill>
                  <a:srgbClr val="FF0000"/>
                </a:solidFill>
              </a:rPr>
              <a:t>"قَتَلَ"</a:t>
            </a:r>
            <a:r>
              <a:rPr lang="ar-SA" sz="2800" dirty="0">
                <a:solidFill>
                  <a:srgbClr val="FF0000"/>
                </a:solidFill>
              </a:rPr>
              <a:t> يدلّ على إيقاع القتل، أمّا الفعل </a:t>
            </a:r>
            <a:r>
              <a:rPr lang="ar-SA" sz="2800" b="1" dirty="0">
                <a:solidFill>
                  <a:srgbClr val="FF0000"/>
                </a:solidFill>
              </a:rPr>
              <a:t>"قاتَلَ"</a:t>
            </a:r>
            <a:r>
              <a:rPr lang="ar-SA" sz="2800" dirty="0">
                <a:solidFill>
                  <a:srgbClr val="FF0000"/>
                </a:solidFill>
              </a:rPr>
              <a:t> فهو مزيد بالألف.</a:t>
            </a:r>
          </a:p>
          <a:p>
            <a:pPr algn="r" rtl="1">
              <a:buNone/>
            </a:pPr>
            <a:endParaRPr lang="ar-SA" sz="2800" dirty="0">
              <a:solidFill>
                <a:srgbClr val="FF0000"/>
              </a:solidFill>
            </a:endParaRPr>
          </a:p>
          <a:p>
            <a:pPr algn="r" rtl="1">
              <a:buNone/>
            </a:pPr>
            <a:r>
              <a:rPr lang="ar-SA" sz="2800" b="1" dirty="0">
                <a:solidFill>
                  <a:srgbClr val="FF0000"/>
                </a:solidFill>
              </a:rPr>
              <a:t>ما المعنى الذي أضافته الزيادة إلى الفعل؟</a:t>
            </a:r>
          </a:p>
          <a:p>
            <a:pPr algn="r" rtl="1">
              <a:buNone/>
            </a:pPr>
            <a:endParaRPr lang="ar-SA" sz="2800" dirty="0"/>
          </a:p>
          <a:p>
            <a:pPr algn="r" rtl="1">
              <a:buNone/>
            </a:pPr>
            <a:r>
              <a:rPr lang="ar-SA" sz="2800" b="1" dirty="0"/>
              <a:t>أ.</a:t>
            </a:r>
            <a:r>
              <a:rPr lang="ar-SA" sz="2800" dirty="0"/>
              <a:t> الدلالة على حدثٍ وقع مرة واحدة</a:t>
            </a:r>
            <a:br>
              <a:rPr lang="ar-SA" sz="2800" dirty="0"/>
            </a:br>
            <a:r>
              <a:rPr lang="ar-SA" sz="2800" b="1" dirty="0"/>
              <a:t>ب.</a:t>
            </a:r>
            <a:r>
              <a:rPr lang="ar-SA" sz="2800" dirty="0"/>
              <a:t> المشاركة بين طرفين في القتال</a:t>
            </a:r>
            <a:br>
              <a:rPr lang="ar-SA" sz="2800" dirty="0"/>
            </a:br>
            <a:r>
              <a:rPr lang="ar-SA" sz="2800" b="1" dirty="0"/>
              <a:t>ج.</a:t>
            </a:r>
            <a:r>
              <a:rPr lang="ar-SA" sz="2800" dirty="0"/>
              <a:t> المبالغة في القتل</a:t>
            </a:r>
            <a:br>
              <a:rPr lang="ar-SA" sz="2800" dirty="0"/>
            </a:br>
            <a:r>
              <a:rPr lang="ar-SA" sz="2800" b="1" dirty="0"/>
              <a:t>د.</a:t>
            </a:r>
            <a:r>
              <a:rPr lang="ar-SA" sz="2800" dirty="0"/>
              <a:t> التسبب في حدوث القتل</a:t>
            </a:r>
          </a:p>
        </p:txBody>
      </p:sp>
    </p:spTree>
    <p:extLst>
      <p:ext uri="{BB962C8B-B14F-4D97-AF65-F5344CB8AC3E}">
        <p14:creationId xmlns:p14="http://schemas.microsoft.com/office/powerpoint/2010/main" val="1905096831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64E657-1EF4-3531-89C0-6F4B8BC992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A5165DA9-3F11-12CB-842D-669B8E5FFDE0}"/>
              </a:ext>
            </a:extLst>
          </p:cNvPr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>
              <a:solidFill>
                <a:prstClr val="white"/>
              </a:solidFill>
            </a:endParaRPr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4CC4AE8A-5518-6C7B-6FB4-807265A99120}"/>
              </a:ext>
            </a:extLst>
          </p:cNvPr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اللُّغة العربيَّة</a:t>
            </a:r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3FC77C4B-0508-5426-8735-D5DAB29D0607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</a:t>
            </a:r>
            <a:r>
              <a:rPr lang="ar-JO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</a:t>
            </a:r>
            <a:endParaRPr lang="ar-JO" sz="2400" b="1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237BBB81-2A91-5725-E8F7-DC90AC0DF355}"/>
              </a:ext>
            </a:extLst>
          </p:cNvPr>
          <p:cNvSpPr/>
          <p:nvPr/>
        </p:nvSpPr>
        <p:spPr>
          <a:xfrm>
            <a:off x="5836790" y="617411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ف :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االتاسع </a:t>
            </a:r>
            <a:r>
              <a:rPr lang="en-US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2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7D385A4-85D8-21BB-F29E-5AE6C2A43A1C}"/>
              </a:ext>
            </a:extLst>
          </p:cNvPr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5A3C14F0-3CEE-0A2A-90DD-D31E48C81A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C7F9187A-8048-5B2A-F323-F62383ABAB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AE5D86D0-E798-ADEA-7669-437C90E7D32D}"/>
              </a:ext>
            </a:extLst>
          </p:cNvPr>
          <p:cNvGrpSpPr/>
          <p:nvPr/>
        </p:nvGrpSpPr>
        <p:grpSpPr>
          <a:xfrm>
            <a:off x="153895" y="955687"/>
            <a:ext cx="1280691" cy="752288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C4380F70-2C0A-2FEC-2623-D26A28E6C440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876C1094-6054-3C4A-9C9E-CD63CC3C34F4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01:00</a:t>
              </a:r>
              <a:r>
                <a:rPr lang="en-US" sz="1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 minutes</a:t>
              </a:r>
            </a:p>
          </p:txBody>
        </p:sp>
      </p:grpSp>
      <p:sp>
        <p:nvSpPr>
          <p:cNvPr id="44" name="Flowchart: Alternate Process 43">
            <a:extLst>
              <a:ext uri="{FF2B5EF4-FFF2-40B4-BE49-F238E27FC236}">
                <a16:creationId xmlns:a16="http://schemas.microsoft.com/office/drawing/2014/main" id="{05E79917-BD78-2923-8D7D-FF9B23C91871}"/>
              </a:ext>
            </a:extLst>
          </p:cNvPr>
          <p:cNvSpPr/>
          <p:nvPr/>
        </p:nvSpPr>
        <p:spPr>
          <a:xfrm>
            <a:off x="0" y="6511267"/>
            <a:ext cx="1322329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prstClr val="white"/>
                </a:solidFill>
              </a:rPr>
              <a:t>ألواح صغيرة 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ED9BE91F-DAD1-70DF-548C-985F8BFB48FB}"/>
              </a:ext>
            </a:extLst>
          </p:cNvPr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804FB8BB-050C-0DBA-A926-E26B80E1C5EB}"/>
              </a:ext>
            </a:extLst>
          </p:cNvPr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85603FAB-6AFF-758B-2487-E4F69A001B0F}"/>
              </a:ext>
            </a:extLst>
          </p:cNvPr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C5135843-4B13-5A64-C80E-3E0B5CE16160}"/>
              </a:ext>
            </a:extLst>
          </p:cNvPr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A8F48CF1-184C-FA87-CF1E-2C847B926813}"/>
              </a:ext>
            </a:extLst>
          </p:cNvPr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F9F66AC9-1E45-5D9E-E7A1-632A152A986C}"/>
              </a:ext>
            </a:extLst>
          </p:cNvPr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4DC26D85-9A68-D340-EA5F-7592A78A18CC}"/>
              </a:ext>
            </a:extLst>
          </p:cNvPr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4CCA1958-8D33-FDD8-A79D-C7C20E3BC8A6}"/>
              </a:ext>
            </a:extLst>
          </p:cNvPr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D7714887-60D6-5154-A57B-DC0118A15A6F}"/>
              </a:ext>
            </a:extLst>
          </p:cNvPr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0811DA32-B07D-749E-096D-C3A88D86BE56}"/>
              </a:ext>
            </a:extLst>
          </p:cNvPr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7" name="Flowchart: Alternate Process 26">
            <a:extLst>
              <a:ext uri="{FF2B5EF4-FFF2-40B4-BE49-F238E27FC236}">
                <a16:creationId xmlns:a16="http://schemas.microsoft.com/office/drawing/2014/main" id="{F1EB8936-0F19-FB87-3984-ED475D999B61}"/>
              </a:ext>
            </a:extLst>
          </p:cNvPr>
          <p:cNvSpPr/>
          <p:nvPr/>
        </p:nvSpPr>
        <p:spPr>
          <a:xfrm>
            <a:off x="41638" y="6080813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IRS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9A835F-B08D-C33D-01AC-AD4520DC8B0A}"/>
              </a:ext>
            </a:extLst>
          </p:cNvPr>
          <p:cNvSpPr txBox="1"/>
          <p:nvPr/>
        </p:nvSpPr>
        <p:spPr>
          <a:xfrm>
            <a:off x="1981072" y="1291658"/>
            <a:ext cx="73769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4000" b="1" dirty="0"/>
              <a:t>التفكير الناقد : </a:t>
            </a:r>
          </a:p>
          <a:p>
            <a:pPr algn="r"/>
            <a:endParaRPr lang="ar-JO" sz="4000" b="1" dirty="0"/>
          </a:p>
        </p:txBody>
      </p:sp>
      <p:sp>
        <p:nvSpPr>
          <p:cNvPr id="4" name="تمرير: رأسي 3">
            <a:extLst>
              <a:ext uri="{FF2B5EF4-FFF2-40B4-BE49-F238E27FC236}">
                <a16:creationId xmlns:a16="http://schemas.microsoft.com/office/drawing/2014/main" id="{3D6A01F1-CEC3-7FFC-2840-D02B051419E0}"/>
              </a:ext>
            </a:extLst>
          </p:cNvPr>
          <p:cNvSpPr/>
          <p:nvPr/>
        </p:nvSpPr>
        <p:spPr>
          <a:xfrm>
            <a:off x="-149355" y="2157405"/>
            <a:ext cx="3345707" cy="3683530"/>
          </a:xfrm>
          <a:prstGeom prst="verticalScrol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/>
              <a:t>الزيادة في المبنى، زيادة في المعنى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4635B16-C8B1-DDBB-C1EC-BBB0F7F9AC97}"/>
              </a:ext>
            </a:extLst>
          </p:cNvPr>
          <p:cNvSpPr txBox="1"/>
          <p:nvPr/>
        </p:nvSpPr>
        <p:spPr>
          <a:xfrm>
            <a:off x="3318745" y="2181099"/>
            <a:ext cx="591423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buNone/>
            </a:pPr>
            <a:r>
              <a:rPr lang="ar-SA" sz="2800" dirty="0">
                <a:solidFill>
                  <a:srgbClr val="FF0000"/>
                </a:solidFill>
              </a:rPr>
              <a:t>الفعل </a:t>
            </a:r>
            <a:r>
              <a:rPr lang="ar-SA" sz="2800" b="1" dirty="0">
                <a:solidFill>
                  <a:srgbClr val="FF0000"/>
                </a:solidFill>
              </a:rPr>
              <a:t>"قَتَلَ"</a:t>
            </a:r>
            <a:r>
              <a:rPr lang="ar-SA" sz="2800" dirty="0">
                <a:solidFill>
                  <a:srgbClr val="FF0000"/>
                </a:solidFill>
              </a:rPr>
              <a:t> يدلّ على إيقاع القتل، أمّا الفعل </a:t>
            </a:r>
            <a:r>
              <a:rPr lang="ar-SA" sz="2800" b="1" dirty="0">
                <a:solidFill>
                  <a:srgbClr val="FF0000"/>
                </a:solidFill>
              </a:rPr>
              <a:t>"قاتَلَ"</a:t>
            </a:r>
            <a:r>
              <a:rPr lang="ar-SA" sz="2800" dirty="0">
                <a:solidFill>
                  <a:srgbClr val="FF0000"/>
                </a:solidFill>
              </a:rPr>
              <a:t> فهو مزيد بالألف.</a:t>
            </a:r>
          </a:p>
          <a:p>
            <a:pPr algn="r" rtl="1">
              <a:buNone/>
            </a:pPr>
            <a:endParaRPr lang="ar-SA" sz="2800" dirty="0">
              <a:solidFill>
                <a:srgbClr val="FF0000"/>
              </a:solidFill>
            </a:endParaRPr>
          </a:p>
          <a:p>
            <a:pPr algn="r" rtl="1">
              <a:buNone/>
            </a:pPr>
            <a:r>
              <a:rPr lang="ar-SA" sz="2800" b="1" dirty="0">
                <a:solidFill>
                  <a:srgbClr val="FF0000"/>
                </a:solidFill>
              </a:rPr>
              <a:t>ما المعنى الذي أضافته الزيادة إلى الفعل؟</a:t>
            </a:r>
          </a:p>
          <a:p>
            <a:pPr algn="r" rtl="1">
              <a:buNone/>
            </a:pPr>
            <a:endParaRPr lang="ar-SA" sz="2800" dirty="0"/>
          </a:p>
          <a:p>
            <a:pPr algn="r" rtl="1">
              <a:buNone/>
            </a:pPr>
            <a:r>
              <a:rPr lang="ar-SA" sz="2800" b="1" dirty="0"/>
              <a:t>أ.</a:t>
            </a:r>
            <a:r>
              <a:rPr lang="ar-SA" sz="2800" dirty="0"/>
              <a:t> الدلالة على حدثٍ وقع مرة واحدة</a:t>
            </a:r>
            <a:br>
              <a:rPr lang="ar-SA" sz="2800" dirty="0"/>
            </a:br>
            <a:r>
              <a:rPr lang="ar-SA" sz="2800" b="1" dirty="0"/>
              <a:t>ب.</a:t>
            </a:r>
            <a:r>
              <a:rPr lang="ar-SA" sz="2800" dirty="0"/>
              <a:t> </a:t>
            </a:r>
            <a:r>
              <a:rPr lang="ar-SA" sz="2800" dirty="0">
                <a:highlight>
                  <a:srgbClr val="FFFF00"/>
                </a:highlight>
              </a:rPr>
              <a:t>المشاركة بين طرفين في القتال</a:t>
            </a:r>
            <a:br>
              <a:rPr lang="ar-SA" sz="2800" dirty="0"/>
            </a:br>
            <a:r>
              <a:rPr lang="ar-SA" sz="2800" b="1" dirty="0"/>
              <a:t>ج.</a:t>
            </a:r>
            <a:r>
              <a:rPr lang="ar-SA" sz="2800" dirty="0"/>
              <a:t> المبالغة في القتل</a:t>
            </a:r>
            <a:br>
              <a:rPr lang="ar-SA" sz="2800" dirty="0"/>
            </a:br>
            <a:r>
              <a:rPr lang="ar-SA" sz="2800" b="1" dirty="0"/>
              <a:t>د.</a:t>
            </a:r>
            <a:r>
              <a:rPr lang="ar-SA" sz="2800" dirty="0"/>
              <a:t> التسبب في حدوث القتل</a:t>
            </a:r>
          </a:p>
        </p:txBody>
      </p:sp>
    </p:spTree>
    <p:extLst>
      <p:ext uri="{BB962C8B-B14F-4D97-AF65-F5344CB8AC3E}">
        <p14:creationId xmlns:p14="http://schemas.microsoft.com/office/powerpoint/2010/main" val="3997142740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>
              <a:solidFill>
                <a:prstClr val="white"/>
              </a:solidFill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اللُّغة العربيَّة</a:t>
            </a:r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Flowchart: Alternate Process 43"/>
          <p:cNvSpPr/>
          <p:nvPr/>
        </p:nvSpPr>
        <p:spPr>
          <a:xfrm>
            <a:off x="0" y="6511267"/>
            <a:ext cx="1322329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prstClr val="white"/>
                </a:solidFill>
              </a:rPr>
              <a:t>ألواح صغيرة 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7" name="Flowchart: Alternate Process 26"/>
          <p:cNvSpPr/>
          <p:nvPr/>
        </p:nvSpPr>
        <p:spPr>
          <a:xfrm>
            <a:off x="41638" y="6080813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IRS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545F39D2-6795-24D2-C3DE-F161CFFC10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521" y="1366549"/>
            <a:ext cx="8307238" cy="4124901"/>
          </a:xfrm>
          <a:prstGeom prst="rect">
            <a:avLst/>
          </a:prstGeom>
        </p:spPr>
      </p:pic>
      <p:sp>
        <p:nvSpPr>
          <p:cNvPr id="21" name="مربع نص 20">
            <a:extLst>
              <a:ext uri="{FF2B5EF4-FFF2-40B4-BE49-F238E27FC236}">
                <a16:creationId xmlns:a16="http://schemas.microsoft.com/office/drawing/2014/main" id="{4EF31261-522F-12FD-6F2B-67F209F24165}"/>
              </a:ext>
            </a:extLst>
          </p:cNvPr>
          <p:cNvSpPr txBox="1"/>
          <p:nvPr/>
        </p:nvSpPr>
        <p:spPr>
          <a:xfrm>
            <a:off x="5650302" y="4563374"/>
            <a:ext cx="105242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مدَّ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4EF97079-902E-835A-28C9-9252225B20FD}"/>
              </a:ext>
            </a:extLst>
          </p:cNvPr>
          <p:cNvSpPr txBox="1"/>
          <p:nvPr/>
        </p:nvSpPr>
        <p:spPr>
          <a:xfrm>
            <a:off x="4303738" y="4592657"/>
            <a:ext cx="105242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فضل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B8658FD2-5354-7D1C-22E5-396567020F09}"/>
              </a:ext>
            </a:extLst>
          </p:cNvPr>
          <p:cNvSpPr txBox="1"/>
          <p:nvPr/>
        </p:nvSpPr>
        <p:spPr>
          <a:xfrm>
            <a:off x="2808493" y="4558909"/>
            <a:ext cx="105242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نزل</a:t>
            </a: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4261A187-0612-8182-85D2-570BA055906E}"/>
              </a:ext>
            </a:extLst>
          </p:cNvPr>
          <p:cNvSpPr txBox="1"/>
          <p:nvPr/>
        </p:nvSpPr>
        <p:spPr>
          <a:xfrm>
            <a:off x="1431890" y="4558908"/>
            <a:ext cx="105242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روى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27DC7BAD-04BC-AB90-5067-3DE2CEF5451E}"/>
              </a:ext>
            </a:extLst>
          </p:cNvPr>
          <p:cNvSpPr txBox="1"/>
          <p:nvPr/>
        </p:nvSpPr>
        <p:spPr>
          <a:xfrm>
            <a:off x="5772364" y="1340275"/>
            <a:ext cx="279495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FF0000"/>
                </a:solidFill>
              </a:rPr>
              <a:t>ص142</a:t>
            </a:r>
          </a:p>
        </p:txBody>
      </p:sp>
    </p:spTree>
    <p:extLst>
      <p:ext uri="{BB962C8B-B14F-4D97-AF65-F5344CB8AC3E}">
        <p14:creationId xmlns:p14="http://schemas.microsoft.com/office/powerpoint/2010/main" val="26159482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>
              <a:solidFill>
                <a:prstClr val="white"/>
              </a:solidFill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اللُّغة العربيَّة</a:t>
            </a:r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836790" y="617411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ف :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االتاسع </a:t>
            </a:r>
            <a:r>
              <a:rPr lang="en-US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2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7" y="1139785"/>
            <a:ext cx="1443033" cy="752288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5:00</a:t>
              </a:r>
              <a:r>
                <a:rPr lang="en-US" sz="1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 minutes</a:t>
              </a:r>
            </a:p>
          </p:txBody>
        </p:sp>
      </p:grpSp>
      <p:sp>
        <p:nvSpPr>
          <p:cNvPr id="44" name="Flowchart: Alternate Process 43"/>
          <p:cNvSpPr/>
          <p:nvPr/>
        </p:nvSpPr>
        <p:spPr>
          <a:xfrm>
            <a:off x="0" y="6511267"/>
            <a:ext cx="1322329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prstClr val="white"/>
                </a:solidFill>
              </a:rPr>
              <a:t>ألواح صغيرة 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7" name="Flowchart: Alternate Process 26"/>
          <p:cNvSpPr/>
          <p:nvPr/>
        </p:nvSpPr>
        <p:spPr>
          <a:xfrm>
            <a:off x="41638" y="6080813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IRS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2D14C8C4-037A-0F3D-2C17-04215C89FF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080" y="2033612"/>
            <a:ext cx="8788931" cy="339137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0AFEFE8E-C022-3BBC-AD3B-7FEB3A4371A9}"/>
              </a:ext>
            </a:extLst>
          </p:cNvPr>
          <p:cNvSpPr txBox="1"/>
          <p:nvPr/>
        </p:nvSpPr>
        <p:spPr>
          <a:xfrm>
            <a:off x="6986493" y="1503894"/>
            <a:ext cx="279495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FF0000"/>
                </a:solidFill>
              </a:rPr>
              <a:t>ص142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B221FBA7-0E53-4475-81C9-F5F5066CC2F5}"/>
              </a:ext>
            </a:extLst>
          </p:cNvPr>
          <p:cNvSpPr txBox="1"/>
          <p:nvPr/>
        </p:nvSpPr>
        <p:spPr>
          <a:xfrm>
            <a:off x="6409426" y="3595567"/>
            <a:ext cx="126808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400" b="1" dirty="0">
                <a:solidFill>
                  <a:srgbClr val="FF0000"/>
                </a:solidFill>
              </a:rPr>
              <a:t>بعثر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79301BF-A2BD-6A20-B4F5-0A870C175AEA}"/>
              </a:ext>
            </a:extLst>
          </p:cNvPr>
          <p:cNvSpPr txBox="1"/>
          <p:nvPr/>
        </p:nvSpPr>
        <p:spPr>
          <a:xfrm>
            <a:off x="6352451" y="4592657"/>
            <a:ext cx="126808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400" b="1" dirty="0">
                <a:solidFill>
                  <a:srgbClr val="FF0000"/>
                </a:solidFill>
              </a:rPr>
              <a:t>تدحرج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E6090A29-B8EC-3573-D2B9-059CE178ED2D}"/>
              </a:ext>
            </a:extLst>
          </p:cNvPr>
          <p:cNvSpPr txBox="1"/>
          <p:nvPr/>
        </p:nvSpPr>
        <p:spPr>
          <a:xfrm>
            <a:off x="5037545" y="4630964"/>
            <a:ext cx="126808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400" b="1" dirty="0">
                <a:solidFill>
                  <a:srgbClr val="FF0000"/>
                </a:solidFill>
              </a:rPr>
              <a:t>أسلم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77970B4B-58AD-5771-F14F-0CF48501AD1B}"/>
              </a:ext>
            </a:extLst>
          </p:cNvPr>
          <p:cNvSpPr txBox="1"/>
          <p:nvPr/>
        </p:nvSpPr>
        <p:spPr>
          <a:xfrm>
            <a:off x="4154169" y="4612727"/>
            <a:ext cx="126808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400" b="1" dirty="0">
                <a:solidFill>
                  <a:srgbClr val="FF0000"/>
                </a:solidFill>
              </a:rPr>
              <a:t>تعاون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36830813-B420-1B4B-3A25-121B3AA4CA69}"/>
              </a:ext>
            </a:extLst>
          </p:cNvPr>
          <p:cNvSpPr txBox="1"/>
          <p:nvPr/>
        </p:nvSpPr>
        <p:spPr>
          <a:xfrm>
            <a:off x="3247011" y="4592657"/>
            <a:ext cx="126808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400" b="1" dirty="0">
                <a:solidFill>
                  <a:srgbClr val="FF0000"/>
                </a:solidFill>
              </a:rPr>
              <a:t>انتصر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2167FDAF-1E50-4FB4-397E-4BF4AD6F5A61}"/>
              </a:ext>
            </a:extLst>
          </p:cNvPr>
          <p:cNvSpPr txBox="1"/>
          <p:nvPr/>
        </p:nvSpPr>
        <p:spPr>
          <a:xfrm>
            <a:off x="2308185" y="4612726"/>
            <a:ext cx="126808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400" b="1" dirty="0">
                <a:solidFill>
                  <a:srgbClr val="FF0000"/>
                </a:solidFill>
              </a:rPr>
              <a:t>شاهد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6DCB207A-F169-A3DB-AAE7-6C983CDC66E4}"/>
              </a:ext>
            </a:extLst>
          </p:cNvPr>
          <p:cNvSpPr txBox="1"/>
          <p:nvPr/>
        </p:nvSpPr>
        <p:spPr>
          <a:xfrm>
            <a:off x="1462330" y="4592656"/>
            <a:ext cx="126808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400" b="1" dirty="0">
                <a:solidFill>
                  <a:srgbClr val="FF0000"/>
                </a:solidFill>
              </a:rPr>
              <a:t>ابتسم</a:t>
            </a: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FA4416DC-07C2-A2AE-819B-A642199779CE}"/>
              </a:ext>
            </a:extLst>
          </p:cNvPr>
          <p:cNvSpPr txBox="1"/>
          <p:nvPr/>
        </p:nvSpPr>
        <p:spPr>
          <a:xfrm>
            <a:off x="5718409" y="3595567"/>
            <a:ext cx="126808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400" b="1" dirty="0">
                <a:solidFill>
                  <a:srgbClr val="FF0000"/>
                </a:solidFill>
              </a:rPr>
              <a:t>طار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19EA38F7-6312-0BEE-D081-FEED33248803}"/>
              </a:ext>
            </a:extLst>
          </p:cNvPr>
          <p:cNvSpPr txBox="1"/>
          <p:nvPr/>
        </p:nvSpPr>
        <p:spPr>
          <a:xfrm>
            <a:off x="4795834" y="3568332"/>
            <a:ext cx="126808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400" b="1" dirty="0">
                <a:solidFill>
                  <a:srgbClr val="FF0000"/>
                </a:solidFill>
              </a:rPr>
              <a:t>شدّ</a:t>
            </a:r>
          </a:p>
        </p:txBody>
      </p:sp>
    </p:spTree>
    <p:extLst>
      <p:ext uri="{BB962C8B-B14F-4D97-AF65-F5344CB8AC3E}">
        <p14:creationId xmlns:p14="http://schemas.microsoft.com/office/powerpoint/2010/main" val="25782237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4" grpId="0"/>
      <p:bldP spid="15" grpId="0"/>
      <p:bldP spid="17" grpId="0"/>
      <p:bldP spid="19" grpId="0"/>
      <p:bldP spid="20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31CA1B-F04D-719D-1497-78ECA3AEE7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C2E0B95C-F364-D629-0699-7A6F33140701}"/>
              </a:ext>
            </a:extLst>
          </p:cNvPr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>
              <a:solidFill>
                <a:prstClr val="white"/>
              </a:solidFill>
            </a:endParaRPr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CFC4B9DC-B601-D5A0-FD84-4953FEF07A9C}"/>
              </a:ext>
            </a:extLst>
          </p:cNvPr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اللُّغة العربيَّة</a:t>
            </a:r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469CE50B-B044-61CD-CD7D-6D9F1BBB889A}"/>
              </a:ext>
            </a:extLst>
          </p:cNvPr>
          <p:cNvSpPr/>
          <p:nvPr/>
        </p:nvSpPr>
        <p:spPr>
          <a:xfrm>
            <a:off x="5836790" y="617411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ف :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االتاسع </a:t>
            </a:r>
            <a:r>
              <a:rPr lang="en-US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2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485D6BB-B96B-93E1-B7B9-C20F43CF2D6D}"/>
              </a:ext>
            </a:extLst>
          </p:cNvPr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9655F629-AA01-FB66-79A3-4384FFA1C8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A741C3AA-0C8D-DF31-D700-AF6965DBDF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1BBFC3E9-AE82-04E4-DE90-F9638FC0D70A}"/>
              </a:ext>
            </a:extLst>
          </p:cNvPr>
          <p:cNvGrpSpPr/>
          <p:nvPr/>
        </p:nvGrpSpPr>
        <p:grpSpPr>
          <a:xfrm>
            <a:off x="41637" y="1139785"/>
            <a:ext cx="1443033" cy="752288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999FFFE1-6869-744C-3916-89032974F124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35F37705-F6D6-3CC9-DAF2-14E2C9EDBD9A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5:00</a:t>
              </a:r>
              <a:r>
                <a:rPr lang="en-US" sz="1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 minutes</a:t>
              </a:r>
            </a:p>
          </p:txBody>
        </p:sp>
      </p:grpSp>
      <p:sp>
        <p:nvSpPr>
          <p:cNvPr id="44" name="Flowchart: Alternate Process 43">
            <a:extLst>
              <a:ext uri="{FF2B5EF4-FFF2-40B4-BE49-F238E27FC236}">
                <a16:creationId xmlns:a16="http://schemas.microsoft.com/office/drawing/2014/main" id="{07EF979B-7710-42FE-4874-8853E48A9481}"/>
              </a:ext>
            </a:extLst>
          </p:cNvPr>
          <p:cNvSpPr/>
          <p:nvPr/>
        </p:nvSpPr>
        <p:spPr>
          <a:xfrm>
            <a:off x="0" y="6511267"/>
            <a:ext cx="1322329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prstClr val="white"/>
                </a:solidFill>
              </a:rPr>
              <a:t>ألواح صغيرة 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0C63D711-96CF-5D2F-B396-73A11154D4E2}"/>
              </a:ext>
            </a:extLst>
          </p:cNvPr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0DA10B17-7125-3643-75CF-FBAD509CD83E}"/>
              </a:ext>
            </a:extLst>
          </p:cNvPr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C979B528-2A1F-49F9-2530-029425E3C333}"/>
              </a:ext>
            </a:extLst>
          </p:cNvPr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A5F471F1-40C5-DCA6-A733-C3A236CD007D}"/>
              </a:ext>
            </a:extLst>
          </p:cNvPr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B382C327-8FAF-ED1D-7952-8B184BCB3A4F}"/>
              </a:ext>
            </a:extLst>
          </p:cNvPr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4034BB35-D43A-B0F1-7717-DB93E70A5776}"/>
              </a:ext>
            </a:extLst>
          </p:cNvPr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119D0C16-A063-A40D-8C4A-AA5D0FB8C8B1}"/>
              </a:ext>
            </a:extLst>
          </p:cNvPr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B0AEE908-43A2-B3AD-85BB-82561ACA385B}"/>
              </a:ext>
            </a:extLst>
          </p:cNvPr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07A60141-3E3B-C30E-8E4B-10629F11ECAB}"/>
              </a:ext>
            </a:extLst>
          </p:cNvPr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335C0597-C557-0BAD-A362-D35C0AB40901}"/>
              </a:ext>
            </a:extLst>
          </p:cNvPr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7" name="Flowchart: Alternate Process 26">
            <a:extLst>
              <a:ext uri="{FF2B5EF4-FFF2-40B4-BE49-F238E27FC236}">
                <a16:creationId xmlns:a16="http://schemas.microsoft.com/office/drawing/2014/main" id="{ACF8C06E-E35F-520E-D5A8-AEF27EFA0F9E}"/>
              </a:ext>
            </a:extLst>
          </p:cNvPr>
          <p:cNvSpPr/>
          <p:nvPr/>
        </p:nvSpPr>
        <p:spPr>
          <a:xfrm>
            <a:off x="41638" y="6080813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IRS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EE4243A6-C432-F5DB-22DC-D80BF26BF6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965" y="1779485"/>
            <a:ext cx="8942681" cy="4564571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5E607552-8985-4CC5-8DDA-9715035F0449}"/>
              </a:ext>
            </a:extLst>
          </p:cNvPr>
          <p:cNvSpPr txBox="1"/>
          <p:nvPr/>
        </p:nvSpPr>
        <p:spPr>
          <a:xfrm>
            <a:off x="7006184" y="1349894"/>
            <a:ext cx="279495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FF0000"/>
                </a:solidFill>
              </a:rPr>
              <a:t>ص143</a:t>
            </a:r>
          </a:p>
        </p:txBody>
      </p:sp>
    </p:spTree>
    <p:extLst>
      <p:ext uri="{BB962C8B-B14F-4D97-AF65-F5344CB8AC3E}">
        <p14:creationId xmlns:p14="http://schemas.microsoft.com/office/powerpoint/2010/main" val="1922503277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E970D9-DCEB-262B-1B6C-7AEA3E7938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جدول 17">
            <a:extLst>
              <a:ext uri="{FF2B5EF4-FFF2-40B4-BE49-F238E27FC236}">
                <a16:creationId xmlns:a16="http://schemas.microsoft.com/office/drawing/2014/main" id="{3C910980-10DD-A814-43D2-59E1739717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5647118"/>
              </p:ext>
            </p:extLst>
          </p:nvPr>
        </p:nvGraphicFramePr>
        <p:xfrm>
          <a:off x="1065925" y="2305736"/>
          <a:ext cx="8229600" cy="41605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1214252476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216280413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690008768"/>
                    </a:ext>
                  </a:extLst>
                </a:gridCol>
              </a:tblGrid>
              <a:tr h="59436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المجرد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المزيد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أحرف الزيادة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3945058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است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8051941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است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6850549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أ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2884659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التضعيف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2200056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أ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7991615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ا + 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409186"/>
                  </a:ext>
                </a:extLst>
              </a:tr>
            </a:tbl>
          </a:graphicData>
        </a:graphic>
      </p:graphicFrame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1A65F87C-42B2-C084-8700-7F67A9B76B25}"/>
              </a:ext>
            </a:extLst>
          </p:cNvPr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>
              <a:solidFill>
                <a:prstClr val="white"/>
              </a:solidFill>
            </a:endParaRPr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ED208D0D-05AA-31DD-623F-56DA46F86409}"/>
              </a:ext>
            </a:extLst>
          </p:cNvPr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اللُّغة العربيَّة</a:t>
            </a:r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5D34B339-DA27-0C1E-1F65-FA40A11B4D3B}"/>
              </a:ext>
            </a:extLst>
          </p:cNvPr>
          <p:cNvSpPr/>
          <p:nvPr/>
        </p:nvSpPr>
        <p:spPr>
          <a:xfrm>
            <a:off x="5836790" y="617411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ف :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االتاسع </a:t>
            </a:r>
            <a:r>
              <a:rPr lang="en-US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2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7331FDE-F09A-7D18-CE50-0E6CCB853A2F}"/>
              </a:ext>
            </a:extLst>
          </p:cNvPr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8B9C1170-7026-4F9C-2E8B-16BBEB9C52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5B9E31B9-FBB3-8653-6372-E5E599536F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9C2A8B63-603F-D024-F42F-C18186DE1DDE}"/>
              </a:ext>
            </a:extLst>
          </p:cNvPr>
          <p:cNvGrpSpPr/>
          <p:nvPr/>
        </p:nvGrpSpPr>
        <p:grpSpPr>
          <a:xfrm>
            <a:off x="41637" y="1139785"/>
            <a:ext cx="1443033" cy="752288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6B1190B9-9A45-1420-8A2B-B3151AC08C39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BD4B16D5-3F31-A55F-1DD4-E29C5574645B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5:00</a:t>
              </a:r>
              <a:r>
                <a:rPr lang="en-US" sz="1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 minutes</a:t>
              </a:r>
            </a:p>
          </p:txBody>
        </p:sp>
      </p:grpSp>
      <p:sp>
        <p:nvSpPr>
          <p:cNvPr id="44" name="Flowchart: Alternate Process 43">
            <a:extLst>
              <a:ext uri="{FF2B5EF4-FFF2-40B4-BE49-F238E27FC236}">
                <a16:creationId xmlns:a16="http://schemas.microsoft.com/office/drawing/2014/main" id="{A0D2A25B-D334-1344-1E28-95A10D359D14}"/>
              </a:ext>
            </a:extLst>
          </p:cNvPr>
          <p:cNvSpPr/>
          <p:nvPr/>
        </p:nvSpPr>
        <p:spPr>
          <a:xfrm>
            <a:off x="0" y="6511267"/>
            <a:ext cx="1322329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prstClr val="white"/>
                </a:solidFill>
              </a:rPr>
              <a:t>ألواح صغيرة 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2EF1AA17-FFED-A6B7-2285-608C69DFFF28}"/>
              </a:ext>
            </a:extLst>
          </p:cNvPr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9850A31B-3160-17B5-8610-71841CC35916}"/>
              </a:ext>
            </a:extLst>
          </p:cNvPr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1C994A77-4796-E982-7746-229AC215364C}"/>
              </a:ext>
            </a:extLst>
          </p:cNvPr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7F3862F3-73C1-0DAC-E227-8717B52CADE0}"/>
              </a:ext>
            </a:extLst>
          </p:cNvPr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1F3BEF76-C240-199D-6314-2D5360B95380}"/>
              </a:ext>
            </a:extLst>
          </p:cNvPr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A27852A7-7B55-C8D2-C4A4-2CF445092A7D}"/>
              </a:ext>
            </a:extLst>
          </p:cNvPr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8763A810-3BD9-7710-81D5-0FEA54160F46}"/>
              </a:ext>
            </a:extLst>
          </p:cNvPr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AC640466-EFFD-D0BC-F52C-08B838D4F88A}"/>
              </a:ext>
            </a:extLst>
          </p:cNvPr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13F92DE7-EF56-098E-2F2B-6ADC889AD6A1}"/>
              </a:ext>
            </a:extLst>
          </p:cNvPr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7FC40E89-33B4-1726-6960-73407AFC886F}"/>
              </a:ext>
            </a:extLst>
          </p:cNvPr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7" name="Flowchart: Alternate Process 26">
            <a:extLst>
              <a:ext uri="{FF2B5EF4-FFF2-40B4-BE49-F238E27FC236}">
                <a16:creationId xmlns:a16="http://schemas.microsoft.com/office/drawing/2014/main" id="{FB0E2B48-9765-B820-204C-C3D89764B50C}"/>
              </a:ext>
            </a:extLst>
          </p:cNvPr>
          <p:cNvSpPr/>
          <p:nvPr/>
        </p:nvSpPr>
        <p:spPr>
          <a:xfrm>
            <a:off x="41638" y="6080813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IRS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5E4DE405-DCB9-36E1-C49A-FE1F411168B2}"/>
              </a:ext>
            </a:extLst>
          </p:cNvPr>
          <p:cNvSpPr txBox="1"/>
          <p:nvPr/>
        </p:nvSpPr>
        <p:spPr>
          <a:xfrm>
            <a:off x="6986493" y="1503894"/>
            <a:ext cx="279495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FF0000"/>
                </a:solidFill>
              </a:rPr>
              <a:t>ص142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B2A3B6E7-C436-DDE6-E15C-ADBC7E2AE8AC}"/>
              </a:ext>
            </a:extLst>
          </p:cNvPr>
          <p:cNvSpPr txBox="1"/>
          <p:nvPr/>
        </p:nvSpPr>
        <p:spPr>
          <a:xfrm>
            <a:off x="4450816" y="2993165"/>
            <a:ext cx="126808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400" b="1" dirty="0">
                <a:solidFill>
                  <a:srgbClr val="FF0000"/>
                </a:solidFill>
              </a:rPr>
              <a:t>استبشر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00B906BC-053F-F6C4-1F85-AF3355204C5E}"/>
              </a:ext>
            </a:extLst>
          </p:cNvPr>
          <p:cNvSpPr txBox="1"/>
          <p:nvPr/>
        </p:nvSpPr>
        <p:spPr>
          <a:xfrm>
            <a:off x="4450815" y="3702054"/>
            <a:ext cx="126808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400" b="1" dirty="0">
                <a:solidFill>
                  <a:srgbClr val="FF0000"/>
                </a:solidFill>
              </a:rPr>
              <a:t>استنزل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117186B6-06B5-596B-1F36-06D61EDA0C47}"/>
              </a:ext>
            </a:extLst>
          </p:cNvPr>
          <p:cNvSpPr txBox="1"/>
          <p:nvPr/>
        </p:nvSpPr>
        <p:spPr>
          <a:xfrm>
            <a:off x="4241090" y="4177916"/>
            <a:ext cx="126808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400" b="1" dirty="0">
                <a:solidFill>
                  <a:srgbClr val="FF0000"/>
                </a:solidFill>
              </a:rPr>
              <a:t>أنكر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18756EA3-DC5B-6F81-D359-4047A26A1F8E}"/>
              </a:ext>
            </a:extLst>
          </p:cNvPr>
          <p:cNvSpPr txBox="1"/>
          <p:nvPr/>
        </p:nvSpPr>
        <p:spPr>
          <a:xfrm>
            <a:off x="4268744" y="4814471"/>
            <a:ext cx="126808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400" b="1" dirty="0">
                <a:solidFill>
                  <a:srgbClr val="FF0000"/>
                </a:solidFill>
              </a:rPr>
              <a:t>حطّم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914559A4-51AD-CBEF-F0D8-E1E2913551B3}"/>
              </a:ext>
            </a:extLst>
          </p:cNvPr>
          <p:cNvSpPr txBox="1"/>
          <p:nvPr/>
        </p:nvSpPr>
        <p:spPr>
          <a:xfrm>
            <a:off x="7199643" y="3037972"/>
            <a:ext cx="126808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400" b="1" dirty="0">
                <a:solidFill>
                  <a:srgbClr val="FF0000"/>
                </a:solidFill>
              </a:rPr>
              <a:t>شقشق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D16AC883-543F-9791-2DF3-F938219F988F}"/>
              </a:ext>
            </a:extLst>
          </p:cNvPr>
          <p:cNvSpPr txBox="1"/>
          <p:nvPr/>
        </p:nvSpPr>
        <p:spPr>
          <a:xfrm>
            <a:off x="4268742" y="5932045"/>
            <a:ext cx="126808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400" b="1" dirty="0">
                <a:solidFill>
                  <a:srgbClr val="FF0000"/>
                </a:solidFill>
              </a:rPr>
              <a:t>اصفرّ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EC048F05-833C-F87E-63A6-A7AC145A1963}"/>
              </a:ext>
            </a:extLst>
          </p:cNvPr>
          <p:cNvSpPr txBox="1"/>
          <p:nvPr/>
        </p:nvSpPr>
        <p:spPr>
          <a:xfrm>
            <a:off x="4268743" y="5335562"/>
            <a:ext cx="126808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400" b="1" dirty="0">
                <a:solidFill>
                  <a:srgbClr val="FF0000"/>
                </a:solidFill>
              </a:rPr>
              <a:t>أخرج</a:t>
            </a:r>
          </a:p>
        </p:txBody>
      </p:sp>
    </p:spTree>
    <p:extLst>
      <p:ext uri="{BB962C8B-B14F-4D97-AF65-F5344CB8AC3E}">
        <p14:creationId xmlns:p14="http://schemas.microsoft.com/office/powerpoint/2010/main" val="15035160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B97FD8-FA45-893D-5EF5-4E874F3862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BA833D0D-E76C-34D0-64B5-9751A13CFE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040" y="1436323"/>
            <a:ext cx="7880868" cy="3077004"/>
          </a:xfrm>
          <a:prstGeom prst="rect">
            <a:avLst/>
          </a:prstGeom>
        </p:spPr>
      </p:pic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8B1AC3B7-1047-0E7D-2F13-816A1D220BAE}"/>
              </a:ext>
            </a:extLst>
          </p:cNvPr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49C0AD5A-647A-DE35-9646-4EC9FAFCBBDA}"/>
              </a:ext>
            </a:extLst>
          </p:cNvPr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اللُّغة العربية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0D77A4A6-7927-DB99-10D5-4B3E27B969B2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D2D45C3F-B590-3E35-7853-243E353AF751}"/>
              </a:ext>
            </a:extLst>
          </p:cNvPr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</a:t>
            </a:r>
            <a:r>
              <a:rPr lang="ar-JO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َّف </a:t>
            </a:r>
            <a:r>
              <a:rPr lang="ar-SA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التاسع 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891145D-CBCB-87C3-086A-9B955EEB4E61}"/>
              </a:ext>
            </a:extLst>
          </p:cNvPr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31EAAAA7-099E-743B-985D-A47A888568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D262A184-A538-24D9-A8AD-73CCF6D2A4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9E3CE8BA-FED5-D272-2C89-2385D2315282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96F5776E-8ED3-219D-E5C1-02D3B44F4AE6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23103963-56F8-FBD1-C19C-B6A320E741FC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F1171067-C402-9B8A-E501-7867C14A7261}"/>
              </a:ext>
            </a:extLst>
          </p:cNvPr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A62243DA-2F04-E944-F62F-4491D67A06E8}"/>
              </a:ext>
            </a:extLst>
          </p:cNvPr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FC88E325-D45B-6F0D-3EE1-77A30C2DE845}"/>
              </a:ext>
            </a:extLst>
          </p:cNvPr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FE64BFA9-22A0-0A9B-9042-184D88A3E3D0}"/>
              </a:ext>
            </a:extLst>
          </p:cNvPr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6FEF5051-48B0-676C-E984-6B88331CFE5C}"/>
              </a:ext>
            </a:extLst>
          </p:cNvPr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73085319-5071-7C4D-215A-09C667414764}"/>
              </a:ext>
            </a:extLst>
          </p:cNvPr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B6605AC7-779A-B10E-2A66-768ECB21740C}"/>
              </a:ext>
            </a:extLst>
          </p:cNvPr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4934988D-A653-CB4E-FE2C-C8FD0F5954F7}"/>
              </a:ext>
            </a:extLst>
          </p:cNvPr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CBDF3115-CE70-88DB-DD24-4E06CA7E68A7}"/>
              </a:ext>
            </a:extLst>
          </p:cNvPr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86F61DD9-E938-4941-6A59-DD44341FCE55}"/>
              </a:ext>
            </a:extLst>
          </p:cNvPr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3486D176-6B41-9993-2F22-BE6241F22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18" y="6009635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A6D319-D669-F9D9-A06B-16FE1BDD99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844" y="2128027"/>
            <a:ext cx="1390008" cy="1396105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249E9358-9984-7801-8131-F3CA1CCE1ABD}"/>
              </a:ext>
            </a:extLst>
          </p:cNvPr>
          <p:cNvSpPr txBox="1"/>
          <p:nvPr/>
        </p:nvSpPr>
        <p:spPr>
          <a:xfrm>
            <a:off x="1489531" y="4310854"/>
            <a:ext cx="751783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JO" sz="2000" b="1" dirty="0">
                <a:solidFill>
                  <a:srgbClr val="FF0000"/>
                </a:solidFill>
              </a:rPr>
              <a:t>تدحرجت الكرة في الملعب	انتشر الخبر في المدرسة	استغفر المؤمن ربه	</a:t>
            </a:r>
            <a:endParaRPr lang="ar-SA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9038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CD8C56-B26E-CB9E-A7BD-6BBB7B074C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5B1B32C2-E02F-9D2D-2325-F6A197338CBA}"/>
              </a:ext>
            </a:extLst>
          </p:cNvPr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>
              <a:solidFill>
                <a:prstClr val="white"/>
              </a:solidFill>
            </a:endParaRPr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A76801D5-A28E-CEFB-C051-992ED934C446}"/>
              </a:ext>
            </a:extLst>
          </p:cNvPr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اللُّغة العربيَّة</a:t>
            </a:r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282F498D-89AA-8EC7-3BFE-74C445E694A0}"/>
              </a:ext>
            </a:extLst>
          </p:cNvPr>
          <p:cNvSpPr/>
          <p:nvPr/>
        </p:nvSpPr>
        <p:spPr>
          <a:xfrm>
            <a:off x="5836790" y="617411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ف :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االتاسع </a:t>
            </a:r>
            <a:r>
              <a:rPr lang="en-US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2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671BECF9-2750-BC3B-BE8E-B1A642D64A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FAA107EE-762C-E51E-A4A0-9110B4AE87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D6AC67F-22BD-CD26-22A9-8A1AC3A643A8}"/>
              </a:ext>
            </a:extLst>
          </p:cNvPr>
          <p:cNvGrpSpPr/>
          <p:nvPr/>
        </p:nvGrpSpPr>
        <p:grpSpPr>
          <a:xfrm>
            <a:off x="41637" y="1139785"/>
            <a:ext cx="1443033" cy="752288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7A43E0B2-963E-BC35-0230-3140E7AC33E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98F646F4-33D1-7A2C-B833-0BABBE7B62F1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5:00</a:t>
              </a:r>
              <a:r>
                <a:rPr lang="en-US" sz="1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 minutes</a:t>
              </a:r>
            </a:p>
          </p:txBody>
        </p:sp>
      </p:grpSp>
      <p:sp>
        <p:nvSpPr>
          <p:cNvPr id="44" name="Flowchart: Alternate Process 43">
            <a:extLst>
              <a:ext uri="{FF2B5EF4-FFF2-40B4-BE49-F238E27FC236}">
                <a16:creationId xmlns:a16="http://schemas.microsoft.com/office/drawing/2014/main" id="{38855CB9-0818-0EFB-002E-57824AB6AC3C}"/>
              </a:ext>
            </a:extLst>
          </p:cNvPr>
          <p:cNvSpPr/>
          <p:nvPr/>
        </p:nvSpPr>
        <p:spPr>
          <a:xfrm>
            <a:off x="0" y="6511267"/>
            <a:ext cx="1322329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prstClr val="white"/>
                </a:solidFill>
              </a:rPr>
              <a:t>ألواح صغيرة 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F4A4A069-C471-6124-FF99-C791413F9C2D}"/>
              </a:ext>
            </a:extLst>
          </p:cNvPr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E2766D44-B2B6-5036-BAEA-0277F29DC8D5}"/>
              </a:ext>
            </a:extLst>
          </p:cNvPr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B2B68CAD-7643-329D-D67E-8FAFF2C0918A}"/>
              </a:ext>
            </a:extLst>
          </p:cNvPr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71048AE8-FE66-2E02-504B-F88A3A84668B}"/>
              </a:ext>
            </a:extLst>
          </p:cNvPr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05904601-B96C-4EF8-ABBB-597B770E0EDE}"/>
              </a:ext>
            </a:extLst>
          </p:cNvPr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ABA2E442-E5B1-23C6-BBDE-8559E1BDFF8E}"/>
              </a:ext>
            </a:extLst>
          </p:cNvPr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F084B1FD-34B3-333F-05C6-75E449044794}"/>
              </a:ext>
            </a:extLst>
          </p:cNvPr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E25AE52E-FC5B-C49B-CA31-6BDB6785AA98}"/>
              </a:ext>
            </a:extLst>
          </p:cNvPr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BFFCB304-D68F-B3B4-C2EF-C10459855340}"/>
              </a:ext>
            </a:extLst>
          </p:cNvPr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C6B51C22-962D-BAD7-8E77-BA994571BEBD}"/>
              </a:ext>
            </a:extLst>
          </p:cNvPr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7" name="Flowchart: Alternate Process 26">
            <a:extLst>
              <a:ext uri="{FF2B5EF4-FFF2-40B4-BE49-F238E27FC236}">
                <a16:creationId xmlns:a16="http://schemas.microsoft.com/office/drawing/2014/main" id="{6EBAF3B5-A5DD-F4AF-79DA-B9BCA5CCB892}"/>
              </a:ext>
            </a:extLst>
          </p:cNvPr>
          <p:cNvSpPr/>
          <p:nvPr/>
        </p:nvSpPr>
        <p:spPr>
          <a:xfrm>
            <a:off x="41638" y="6080813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IRS</a:t>
            </a:r>
          </a:p>
        </p:txBody>
      </p:sp>
      <p:sp>
        <p:nvSpPr>
          <p:cNvPr id="2" name="عنصر نائب للمحتوى 2">
            <a:extLst>
              <a:ext uri="{FF2B5EF4-FFF2-40B4-BE49-F238E27FC236}">
                <a16:creationId xmlns:a16="http://schemas.microsoft.com/office/drawing/2014/main" id="{829B7627-67B8-E440-E359-F3D0DF31CF77}"/>
              </a:ext>
            </a:extLst>
          </p:cNvPr>
          <p:cNvSpPr txBox="1">
            <a:spLocks/>
          </p:cNvSpPr>
          <p:nvPr/>
        </p:nvSpPr>
        <p:spPr>
          <a:xfrm>
            <a:off x="530259" y="2007387"/>
            <a:ext cx="8915400" cy="37776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ar-JO" b="1" dirty="0">
                <a:solidFill>
                  <a:srgbClr val="FF0000"/>
                </a:solidFill>
              </a:rPr>
              <a:t>تقويم ختامي</a:t>
            </a:r>
            <a:endParaRPr lang="ar-JO" sz="2400" b="1" kern="100" dirty="0">
              <a:solidFill>
                <a:srgbClr val="222222"/>
              </a:solidFill>
              <a:latin typeface="Roboto" panose="02000000000000000000" pitchFamily="2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ar-SA" sz="2400" b="1" kern="100" dirty="0">
                <a:solidFill>
                  <a:srgbClr val="222222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ف</a:t>
            </a:r>
            <a:r>
              <a:rPr lang="ar-JO" sz="2400" b="1" kern="100" dirty="0">
                <a:solidFill>
                  <a:srgbClr val="222222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ي </a:t>
            </a:r>
            <a:r>
              <a:rPr lang="ar-SA" sz="2400" b="1" kern="100" dirty="0">
                <a:solidFill>
                  <a:srgbClr val="222222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مدرستي أتعل</a:t>
            </a:r>
            <a:r>
              <a:rPr lang="ar-JO" sz="2400" b="1" kern="100" dirty="0">
                <a:solidFill>
                  <a:srgbClr val="222222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ّ</a:t>
            </a:r>
            <a:r>
              <a:rPr lang="ar-SA" sz="2400" b="1" kern="100" dirty="0">
                <a:solidFill>
                  <a:srgbClr val="222222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مُ العلوم النافعة وأتلق</a:t>
            </a:r>
            <a:r>
              <a:rPr lang="ar-JO" sz="2400" b="1" kern="100" dirty="0">
                <a:solidFill>
                  <a:srgbClr val="222222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ّ</a:t>
            </a:r>
            <a:r>
              <a:rPr lang="ar-SA" sz="2400" b="1" kern="100" dirty="0">
                <a:solidFill>
                  <a:srgbClr val="222222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ى الدروس المختلفة فينمو عقل</a:t>
            </a:r>
            <a:r>
              <a:rPr lang="ar-JO" sz="2400" b="1" kern="100" dirty="0">
                <a:solidFill>
                  <a:srgbClr val="222222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ي</a:t>
            </a:r>
            <a:r>
              <a:rPr lang="ar-SA" sz="2400" b="1" kern="100" dirty="0">
                <a:solidFill>
                  <a:srgbClr val="222222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ويتفتّحُ ذهن</a:t>
            </a:r>
            <a:r>
              <a:rPr lang="ar-JO" sz="2400" b="1" kern="100" dirty="0">
                <a:solidFill>
                  <a:srgbClr val="222222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ي</a:t>
            </a:r>
            <a:r>
              <a:rPr lang="ar-SA" sz="2400" b="1" kern="100" dirty="0">
                <a:solidFill>
                  <a:srgbClr val="222222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وتتسع خبرت</a:t>
            </a:r>
            <a:r>
              <a:rPr lang="ar-JO" sz="2400" b="1" kern="100" dirty="0">
                <a:solidFill>
                  <a:srgbClr val="222222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ي</a:t>
            </a:r>
            <a:r>
              <a:rPr lang="ar-SA" sz="2400" b="1" kern="100" dirty="0">
                <a:solidFill>
                  <a:srgbClr val="222222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بكل ما حول</a:t>
            </a:r>
            <a:r>
              <a:rPr lang="ar-JO" sz="2400" b="1" kern="100" dirty="0">
                <a:solidFill>
                  <a:srgbClr val="222222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ي</a:t>
            </a:r>
            <a:r>
              <a:rPr lang="ar-SA" sz="2400" b="1" kern="100" dirty="0">
                <a:solidFill>
                  <a:srgbClr val="222222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، وفيها يقوى جسمي بما</a:t>
            </a:r>
            <a:r>
              <a:rPr lang="ar-JO" sz="2400" b="1" kern="100" dirty="0">
                <a:solidFill>
                  <a:srgbClr val="222222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أمارس </a:t>
            </a:r>
            <a:r>
              <a:rPr lang="ar-SA" sz="2400" b="1" kern="100" dirty="0">
                <a:solidFill>
                  <a:srgbClr val="222222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من أنواع النشاطات البدنية والألعاب الرياضية الت</a:t>
            </a:r>
            <a:r>
              <a:rPr lang="ar-JO" sz="2400" b="1" kern="100" dirty="0">
                <a:solidFill>
                  <a:srgbClr val="222222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ي</a:t>
            </a:r>
            <a:r>
              <a:rPr lang="ar-SA" sz="2400" b="1" kern="100" dirty="0">
                <a:solidFill>
                  <a:srgbClr val="222222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تهذ</a:t>
            </a:r>
            <a:r>
              <a:rPr lang="ar-JO" sz="2400" b="1" kern="100" dirty="0">
                <a:solidFill>
                  <a:srgbClr val="222222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ّ</a:t>
            </a:r>
            <a:r>
              <a:rPr lang="ar-SA" sz="2400" b="1" kern="100" dirty="0">
                <a:solidFill>
                  <a:srgbClr val="222222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ب خلق</a:t>
            </a:r>
            <a:r>
              <a:rPr lang="ar-JO" sz="2400" b="1" kern="100" dirty="0">
                <a:solidFill>
                  <a:srgbClr val="222222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ي</a:t>
            </a:r>
            <a:r>
              <a:rPr lang="ar-SA" sz="2400" b="1" kern="100" dirty="0">
                <a:solidFill>
                  <a:srgbClr val="222222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وتغرس ف</a:t>
            </a:r>
            <a:r>
              <a:rPr lang="ar-JO" sz="2400" b="1" kern="100" dirty="0">
                <a:solidFill>
                  <a:srgbClr val="222222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يَّ</a:t>
            </a:r>
            <a:r>
              <a:rPr lang="ar-SA" sz="2400" b="1" kern="100" dirty="0">
                <a:solidFill>
                  <a:srgbClr val="222222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كثيرًا من الصفات الكريمة .</a:t>
            </a:r>
            <a:endParaRPr lang="en-US" sz="2400" b="1" kern="1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endParaRPr lang="ar-JO" sz="2000" b="1" kern="1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ar-JO" sz="2000" b="1" kern="1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</a:t>
            </a:r>
            <a:r>
              <a:rPr lang="ar-SA" sz="2000" b="1" kern="1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أستخرج الأفعال الواردة في الفقرة </a:t>
            </a:r>
            <a:r>
              <a:rPr lang="ar-JO" sz="2000" b="1" kern="1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ثمّ أصنفها إلى مجرّدة ومزيدة </a:t>
            </a:r>
            <a:endParaRPr lang="en-US" sz="2000" b="1" kern="1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2548552882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990176-0AFB-1DCF-5340-E668CDCE42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40BC6150-2B3C-57A3-FFFB-E3D52BB31B89}"/>
              </a:ext>
            </a:extLst>
          </p:cNvPr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>
              <a:solidFill>
                <a:prstClr val="white"/>
              </a:solidFill>
            </a:endParaRPr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902A1526-12CD-8D91-0FAE-A14558EC7640}"/>
              </a:ext>
            </a:extLst>
          </p:cNvPr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اللُّغة العربيَّة</a:t>
            </a:r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074FF924-4FE0-CD11-AA11-4FD095CB3FA0}"/>
              </a:ext>
            </a:extLst>
          </p:cNvPr>
          <p:cNvSpPr/>
          <p:nvPr/>
        </p:nvSpPr>
        <p:spPr>
          <a:xfrm>
            <a:off x="5836790" y="617411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ف :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االتاسع </a:t>
            </a:r>
            <a:r>
              <a:rPr lang="en-US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2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B6B6E89-2142-62FC-0283-28431889838D}"/>
              </a:ext>
            </a:extLst>
          </p:cNvPr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24E00851-944B-56BB-CEEE-E67E1C887E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DFC5A6F2-1115-7229-1F80-93BE4E9FC0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E7C43089-C338-CFDE-AAB6-5C7A634D32AD}"/>
              </a:ext>
            </a:extLst>
          </p:cNvPr>
          <p:cNvGrpSpPr/>
          <p:nvPr/>
        </p:nvGrpSpPr>
        <p:grpSpPr>
          <a:xfrm>
            <a:off x="41637" y="1139785"/>
            <a:ext cx="1443033" cy="752288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DFAA5BF3-8828-BEE8-E171-4E4C5BA4708E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9A48AF00-146A-476E-DE70-55362C250E0D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5:00</a:t>
              </a:r>
              <a:r>
                <a:rPr lang="en-US" sz="1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 minutes</a:t>
              </a:r>
            </a:p>
          </p:txBody>
        </p:sp>
      </p:grpSp>
      <p:sp>
        <p:nvSpPr>
          <p:cNvPr id="44" name="Flowchart: Alternate Process 43">
            <a:extLst>
              <a:ext uri="{FF2B5EF4-FFF2-40B4-BE49-F238E27FC236}">
                <a16:creationId xmlns:a16="http://schemas.microsoft.com/office/drawing/2014/main" id="{8C967191-CFB8-B07F-EA16-F7D6E5E7C08E}"/>
              </a:ext>
            </a:extLst>
          </p:cNvPr>
          <p:cNvSpPr/>
          <p:nvPr/>
        </p:nvSpPr>
        <p:spPr>
          <a:xfrm>
            <a:off x="0" y="6511267"/>
            <a:ext cx="1322329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prstClr val="white"/>
                </a:solidFill>
              </a:rPr>
              <a:t>ألواح صغيرة 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4BBF5446-2ED9-A8AF-1BE9-D728143600B7}"/>
              </a:ext>
            </a:extLst>
          </p:cNvPr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E203B96D-BAAE-963C-375C-E7505236B341}"/>
              </a:ext>
            </a:extLst>
          </p:cNvPr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F9F72C2F-6C4B-4145-AF57-974BDC26B614}"/>
              </a:ext>
            </a:extLst>
          </p:cNvPr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DB51F0E3-9B47-C081-B38A-93131F1E2E42}"/>
              </a:ext>
            </a:extLst>
          </p:cNvPr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A8A79930-961F-4C18-D58D-9FC77D6C5045}"/>
              </a:ext>
            </a:extLst>
          </p:cNvPr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102AB1B5-1B61-3E4C-F2FB-64C1C89A6D12}"/>
              </a:ext>
            </a:extLst>
          </p:cNvPr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B95F1136-590A-8932-714C-74276222CB16}"/>
              </a:ext>
            </a:extLst>
          </p:cNvPr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78C7DA2C-A4B4-9188-A7CB-6E9839C7DF91}"/>
              </a:ext>
            </a:extLst>
          </p:cNvPr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9C72B030-D62E-9603-95B8-2C5C355E432D}"/>
              </a:ext>
            </a:extLst>
          </p:cNvPr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4CDFBCA9-B263-C9DA-69C2-38BAB590B268}"/>
              </a:ext>
            </a:extLst>
          </p:cNvPr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7" name="Flowchart: Alternate Process 26">
            <a:extLst>
              <a:ext uri="{FF2B5EF4-FFF2-40B4-BE49-F238E27FC236}">
                <a16:creationId xmlns:a16="http://schemas.microsoft.com/office/drawing/2014/main" id="{5845DDD1-78B4-B652-E065-6472CF93FCB9}"/>
              </a:ext>
            </a:extLst>
          </p:cNvPr>
          <p:cNvSpPr/>
          <p:nvPr/>
        </p:nvSpPr>
        <p:spPr>
          <a:xfrm>
            <a:off x="41638" y="6080813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IRS</a:t>
            </a: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1FB88826-52D9-2C5A-E69D-C537EB755C44}"/>
              </a:ext>
            </a:extLst>
          </p:cNvPr>
          <p:cNvSpPr txBox="1"/>
          <p:nvPr/>
        </p:nvSpPr>
        <p:spPr>
          <a:xfrm>
            <a:off x="3991621" y="1129573"/>
            <a:ext cx="5086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3200" b="1" dirty="0">
                <a:solidFill>
                  <a:srgbClr val="00B050"/>
                </a:solidFill>
              </a:rPr>
              <a:t> بطاقة خروج : 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5407C04A-FD34-7D07-1626-168CF2557D07}"/>
              </a:ext>
            </a:extLst>
          </p:cNvPr>
          <p:cNvSpPr txBox="1"/>
          <p:nvPr/>
        </p:nvSpPr>
        <p:spPr>
          <a:xfrm>
            <a:off x="1040117" y="3547108"/>
            <a:ext cx="771999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800" b="1" dirty="0"/>
              <a:t>لخّص مع مجموعتك ما تعلمته في فقرة قصيرة من 3 أسطر.</a:t>
            </a:r>
          </a:p>
        </p:txBody>
      </p:sp>
    </p:spTree>
    <p:extLst>
      <p:ext uri="{BB962C8B-B14F-4D97-AF65-F5344CB8AC3E}">
        <p14:creationId xmlns:p14="http://schemas.microsoft.com/office/powerpoint/2010/main" val="1453801284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اللُّغة العربية 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685486" y="586823"/>
            <a:ext cx="2432560" cy="390106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4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</a:t>
            </a:r>
            <a:r>
              <a:rPr lang="ar-JO" sz="14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4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ف :</a:t>
            </a:r>
            <a:r>
              <a:rPr lang="ar-JO" sz="14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التاسع </a:t>
            </a:r>
            <a:r>
              <a:rPr lang="en-US" sz="14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4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الخامسة </a:t>
            </a:r>
          </a:p>
        </p:txBody>
      </p:sp>
      <p:sp>
        <p:nvSpPr>
          <p:cNvPr id="39" name="Double Wave 38"/>
          <p:cNvSpPr/>
          <p:nvPr/>
        </p:nvSpPr>
        <p:spPr>
          <a:xfrm>
            <a:off x="629920" y="603565"/>
            <a:ext cx="3347478" cy="414251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المفعول فيه والمجرد والمزيد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206116" y="1120984"/>
            <a:ext cx="1261271" cy="716434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 minutes</a:t>
              </a: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304324" y="1120985"/>
            <a:ext cx="7276441" cy="395185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250000"/>
              </a:lnSpc>
            </a:pPr>
            <a:r>
              <a:rPr lang="ar-SA" sz="4000" b="1" dirty="0">
                <a:solidFill>
                  <a:srgbClr val="FF0000"/>
                </a:solidFill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النتاجات المتوقعة :</a:t>
            </a:r>
            <a:r>
              <a:rPr lang="ar-JO" sz="4000" b="1" dirty="0">
                <a:solidFill>
                  <a:srgbClr val="FF0000"/>
                </a:solidFill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 </a:t>
            </a:r>
          </a:p>
          <a:p>
            <a:pPr algn="r" rtl="1">
              <a:lnSpc>
                <a:spcPct val="250000"/>
              </a:lnSpc>
            </a:pPr>
            <a:endParaRPr lang="en-US" sz="2000" b="1" dirty="0"/>
          </a:p>
          <a:p>
            <a:pPr marL="514350" lvl="0" indent="-514350" algn="r" rtl="1">
              <a:spcBef>
                <a:spcPct val="20000"/>
              </a:spcBef>
              <a:buFont typeface="+mj-lt"/>
              <a:buAutoNum type="arabicPeriod"/>
              <a:defRPr/>
            </a:pPr>
            <a:r>
              <a:rPr lang="ar-SA" sz="2800" dirty="0"/>
              <a:t>يتعرف الطالب مفهوم الفعل المجرد والمزيد.</a:t>
            </a:r>
          </a:p>
          <a:p>
            <a:pPr marL="514350" lvl="0" indent="-514350" algn="r" rtl="1">
              <a:spcBef>
                <a:spcPct val="20000"/>
              </a:spcBef>
              <a:buFont typeface="+mj-lt"/>
              <a:buAutoNum type="arabicPeriod"/>
              <a:defRPr/>
            </a:pPr>
            <a:r>
              <a:rPr lang="ar-SA" sz="2800" dirty="0">
                <a:solidFill>
                  <a:prstClr val="black"/>
                </a:solidFill>
              </a:rPr>
              <a:t>يتعرف الطالب حروف الزيادة.</a:t>
            </a:r>
            <a:endParaRPr lang="ar-JO" sz="2800" dirty="0">
              <a:solidFill>
                <a:prstClr val="black"/>
              </a:solidFill>
            </a:endParaRPr>
          </a:p>
          <a:p>
            <a:pPr marL="514350" lvl="0" indent="-514350" algn="r" rtl="1">
              <a:spcBef>
                <a:spcPct val="20000"/>
              </a:spcBef>
              <a:buFont typeface="+mj-lt"/>
              <a:buAutoNum type="arabicPeriod"/>
              <a:defRPr/>
            </a:pPr>
            <a:r>
              <a:rPr lang="ar-SA" sz="2800" dirty="0"/>
              <a:t>يُميّز بين الفعل المجرد والفعل المزيد.</a:t>
            </a:r>
            <a:endParaRPr lang="ar-JO" sz="2800" b="1" dirty="0">
              <a:solidFill>
                <a:prstClr val="black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BD0B4E7-E65A-7A03-6B1F-F0C9457357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140" y="4308680"/>
            <a:ext cx="2417321" cy="242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658944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اللُّغة العربيَّة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836790" y="617411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</a:t>
            </a:r>
            <a:r>
              <a:rPr lang="ar-JO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ف :</a:t>
            </a:r>
            <a:r>
              <a:rPr lang="ar-JO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االتاسع </a:t>
            </a:r>
            <a:r>
              <a:rPr lang="en-US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2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5"/>
            <a:ext cx="1074350" cy="752288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322329" y="1174875"/>
            <a:ext cx="81434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ar-JO" sz="4000" b="1" dirty="0">
              <a:solidFill>
                <a:srgbClr val="FF0000"/>
              </a:solidFill>
            </a:endParaRPr>
          </a:p>
          <a:p>
            <a:pPr algn="r" rtl="1"/>
            <a:endParaRPr lang="ar-JO" sz="2800" b="1" dirty="0">
              <a:solidFill>
                <a:srgbClr val="FF0000"/>
              </a:solidFill>
            </a:endParaRPr>
          </a:p>
          <a:p>
            <a:pPr algn="r" rtl="1"/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44" name="Flowchart: Alternate Process 43"/>
          <p:cNvSpPr/>
          <p:nvPr/>
        </p:nvSpPr>
        <p:spPr>
          <a:xfrm>
            <a:off x="0" y="6511267"/>
            <a:ext cx="1322329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/>
              <a:t>ألواح صغيرة </a:t>
            </a:r>
            <a:endParaRPr lang="en-US" b="1" dirty="0"/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D8344B-2A44-6730-6205-166C2C35A9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2640" y="2395760"/>
            <a:ext cx="1390008" cy="1396105"/>
          </a:xfrm>
          <a:prstGeom prst="rect">
            <a:avLst/>
          </a:prstGeom>
        </p:spPr>
      </p:pic>
      <p:sp>
        <p:nvSpPr>
          <p:cNvPr id="27" name="Flowchart: Alternate Process 26"/>
          <p:cNvSpPr/>
          <p:nvPr/>
        </p:nvSpPr>
        <p:spPr>
          <a:xfrm>
            <a:off x="41638" y="6080813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IRS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16A0643D-4182-1E3E-A299-5042D4DB99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9099" y="1556480"/>
            <a:ext cx="8121393" cy="470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101172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اللُّغة العربيَّة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5"/>
            <a:ext cx="1074350" cy="752288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914115" y="1910873"/>
            <a:ext cx="814344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3200" b="1" dirty="0">
                <a:solidFill>
                  <a:srgbClr val="00B0F0"/>
                </a:solidFill>
              </a:rPr>
              <a:t>الت</a:t>
            </a:r>
            <a:r>
              <a:rPr lang="ar-JO" sz="3200" b="1" dirty="0">
                <a:solidFill>
                  <a:srgbClr val="00B0F0"/>
                </a:solidFill>
              </a:rPr>
              <a:t>َّ</a:t>
            </a:r>
            <a:r>
              <a:rPr lang="ar-SA" sz="3200" b="1" dirty="0">
                <a:solidFill>
                  <a:srgbClr val="00B0F0"/>
                </a:solidFill>
              </a:rPr>
              <a:t>قويم القبلي </a:t>
            </a:r>
            <a:r>
              <a:rPr lang="ar-SA" sz="4000" b="1" dirty="0">
                <a:solidFill>
                  <a:srgbClr val="00B0F0"/>
                </a:solidFill>
              </a:rPr>
              <a:t>:</a:t>
            </a:r>
          </a:p>
          <a:p>
            <a:pPr algn="r" rtl="1"/>
            <a:endParaRPr lang="ar-JO" sz="4000" b="1" dirty="0">
              <a:solidFill>
                <a:srgbClr val="00B0F0"/>
              </a:solidFill>
            </a:endParaRPr>
          </a:p>
          <a:p>
            <a:pPr algn="r" rtl="1"/>
            <a:r>
              <a:rPr lang="ar-JO" sz="2800" b="1" dirty="0">
                <a:solidFill>
                  <a:srgbClr val="00B050"/>
                </a:solidFill>
              </a:rPr>
              <a:t>صح أم خطأ:</a:t>
            </a:r>
          </a:p>
          <a:p>
            <a:pPr algn="r" rtl="1"/>
            <a:r>
              <a:rPr lang="ar-JO" sz="2800" b="1" dirty="0">
                <a:solidFill>
                  <a:srgbClr val="00B050"/>
                </a:solidFill>
              </a:rPr>
              <a:t>جميع الأفعال في اللغة العربية يرجع أصلها إلى ثلاثة أحرف</a:t>
            </a:r>
          </a:p>
          <a:p>
            <a:pPr algn="r" rtl="1"/>
            <a:endParaRPr lang="ar-JO" sz="4000" b="1" dirty="0">
              <a:solidFill>
                <a:srgbClr val="FF0000"/>
              </a:solidFill>
            </a:endParaRPr>
          </a:p>
          <a:p>
            <a:pPr algn="r" rtl="1"/>
            <a:r>
              <a:rPr lang="ar-JO" sz="2800" b="1" dirty="0"/>
              <a:t>أ ) صح						ب ) خطأ</a:t>
            </a:r>
          </a:p>
          <a:p>
            <a:pPr algn="r" rtl="1"/>
            <a:endParaRPr lang="ar-JO" sz="2800" b="1" dirty="0"/>
          </a:p>
          <a:p>
            <a:pPr algn="r" rtl="1"/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44" name="Flowchart: Alternate Process 43"/>
          <p:cNvSpPr/>
          <p:nvPr/>
        </p:nvSpPr>
        <p:spPr>
          <a:xfrm>
            <a:off x="0" y="6511267"/>
            <a:ext cx="1322329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/>
              <a:t>ألواح صغيرة </a:t>
            </a:r>
            <a:endParaRPr lang="en-US" b="1" dirty="0"/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D8344B-2A44-6730-6205-166C2C35A9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5677" y="1041394"/>
            <a:ext cx="1390008" cy="1396105"/>
          </a:xfrm>
          <a:prstGeom prst="rect">
            <a:avLst/>
          </a:prstGeom>
        </p:spPr>
      </p:pic>
      <p:sp>
        <p:nvSpPr>
          <p:cNvPr id="27" name="Flowchart: Alternate Process 26"/>
          <p:cNvSpPr/>
          <p:nvPr/>
        </p:nvSpPr>
        <p:spPr>
          <a:xfrm>
            <a:off x="41638" y="6080813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IRS</a:t>
            </a:r>
          </a:p>
        </p:txBody>
      </p:sp>
    </p:spTree>
    <p:extLst>
      <p:ext uri="{BB962C8B-B14F-4D97-AF65-F5344CB8AC3E}">
        <p14:creationId xmlns:p14="http://schemas.microsoft.com/office/powerpoint/2010/main" val="1132389811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4D571F-6656-3F92-F82F-33AF4959B7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51A427C7-9191-9BB3-7E6D-3C35C96E2B56}"/>
              </a:ext>
            </a:extLst>
          </p:cNvPr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21441FE8-1530-F538-7650-DB546D3B2A11}"/>
              </a:ext>
            </a:extLst>
          </p:cNvPr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اللُّغة العربيَّة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0E43962E-B0D2-5D9D-F495-F0ADD716D989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31EDE36-5AFB-3718-34F8-36DAB7270779}"/>
              </a:ext>
            </a:extLst>
          </p:cNvPr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3E166CA2-E7BC-BADC-3941-A750CA3167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406D2427-43D9-49CE-9785-39172B669E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4560FF11-C1FB-B8D2-6CB6-8908E3AFF9CD}"/>
              </a:ext>
            </a:extLst>
          </p:cNvPr>
          <p:cNvGrpSpPr/>
          <p:nvPr/>
        </p:nvGrpSpPr>
        <p:grpSpPr>
          <a:xfrm>
            <a:off x="41638" y="1139785"/>
            <a:ext cx="1074350" cy="752288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FAA58E18-7669-083E-FF2F-413CA6A8257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FCE10FB0-3C66-5F32-C3D2-27EAD9C20F5E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 minutes</a:t>
              </a:r>
            </a:p>
          </p:txBody>
        </p:sp>
      </p:grpSp>
      <p:sp>
        <p:nvSpPr>
          <p:cNvPr id="44" name="Flowchart: Alternate Process 43">
            <a:extLst>
              <a:ext uri="{FF2B5EF4-FFF2-40B4-BE49-F238E27FC236}">
                <a16:creationId xmlns:a16="http://schemas.microsoft.com/office/drawing/2014/main" id="{4E03D69F-19FD-C106-D556-3E884446A799}"/>
              </a:ext>
            </a:extLst>
          </p:cNvPr>
          <p:cNvSpPr/>
          <p:nvPr/>
        </p:nvSpPr>
        <p:spPr>
          <a:xfrm>
            <a:off x="0" y="6511267"/>
            <a:ext cx="1322329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/>
              <a:t>ألواح صغيرة </a:t>
            </a:r>
            <a:endParaRPr lang="en-US" b="1" dirty="0"/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59A04071-0F4D-598B-E44C-79719789A53F}"/>
              </a:ext>
            </a:extLst>
          </p:cNvPr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F1B3F0A0-3586-539D-EE04-59E997F9A0D5}"/>
              </a:ext>
            </a:extLst>
          </p:cNvPr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106CBDB7-DD34-C827-57D3-6D09D39AB69E}"/>
              </a:ext>
            </a:extLst>
          </p:cNvPr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5FB0B2B8-42A3-EBF6-4058-7E6EC222B03E}"/>
              </a:ext>
            </a:extLst>
          </p:cNvPr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42DFE53C-D2C9-38B5-CDE6-938B737D394B}"/>
              </a:ext>
            </a:extLst>
          </p:cNvPr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BCBCC35F-02AD-250E-6261-A2EEA2CCE47A}"/>
              </a:ext>
            </a:extLst>
          </p:cNvPr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02AA6EA5-69C3-53A6-5865-2D6157BDA908}"/>
              </a:ext>
            </a:extLst>
          </p:cNvPr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F229AEB9-12A4-F3FE-A1C1-D6BAAE41CFC0}"/>
              </a:ext>
            </a:extLst>
          </p:cNvPr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3B7BC80F-181F-60C8-5DB0-786BB99DCAE1}"/>
              </a:ext>
            </a:extLst>
          </p:cNvPr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0ECB03FE-E1BC-598C-6CF8-BE3185B9052C}"/>
              </a:ext>
            </a:extLst>
          </p:cNvPr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1FB1CA-E0E8-7DA4-D9A8-CFDFEA963C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5677" y="1041394"/>
            <a:ext cx="1390008" cy="1396105"/>
          </a:xfrm>
          <a:prstGeom prst="rect">
            <a:avLst/>
          </a:prstGeom>
        </p:spPr>
      </p:pic>
      <p:sp>
        <p:nvSpPr>
          <p:cNvPr id="27" name="Flowchart: Alternate Process 26">
            <a:extLst>
              <a:ext uri="{FF2B5EF4-FFF2-40B4-BE49-F238E27FC236}">
                <a16:creationId xmlns:a16="http://schemas.microsoft.com/office/drawing/2014/main" id="{07401253-428F-D37A-9BBF-6973F2FD6DAE}"/>
              </a:ext>
            </a:extLst>
          </p:cNvPr>
          <p:cNvSpPr/>
          <p:nvPr/>
        </p:nvSpPr>
        <p:spPr>
          <a:xfrm>
            <a:off x="41638" y="6080813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IRS</a:t>
            </a: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02BA1526-4C85-1F8B-B179-78D796B89202}"/>
              </a:ext>
            </a:extLst>
          </p:cNvPr>
          <p:cNvSpPr txBox="1"/>
          <p:nvPr/>
        </p:nvSpPr>
        <p:spPr>
          <a:xfrm>
            <a:off x="1115988" y="1407802"/>
            <a:ext cx="814344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3200" b="1" dirty="0">
                <a:solidFill>
                  <a:srgbClr val="00B0F0"/>
                </a:solidFill>
              </a:rPr>
              <a:t>الت</a:t>
            </a:r>
            <a:r>
              <a:rPr lang="ar-JO" sz="3200" b="1" dirty="0">
                <a:solidFill>
                  <a:srgbClr val="00B0F0"/>
                </a:solidFill>
              </a:rPr>
              <a:t>َّ</a:t>
            </a:r>
            <a:r>
              <a:rPr lang="ar-SA" sz="3200" b="1" dirty="0">
                <a:solidFill>
                  <a:srgbClr val="00B0F0"/>
                </a:solidFill>
              </a:rPr>
              <a:t>قويم القبلي </a:t>
            </a:r>
            <a:r>
              <a:rPr lang="ar-SA" sz="4000" b="1" dirty="0">
                <a:solidFill>
                  <a:srgbClr val="00B0F0"/>
                </a:solidFill>
              </a:rPr>
              <a:t>:</a:t>
            </a:r>
          </a:p>
          <a:p>
            <a:pPr algn="r" rtl="1"/>
            <a:endParaRPr lang="ar-JO" sz="4000" b="1" dirty="0">
              <a:solidFill>
                <a:srgbClr val="00B0F0"/>
              </a:solidFill>
            </a:endParaRPr>
          </a:p>
          <a:p>
            <a:pPr algn="r" rtl="1"/>
            <a:r>
              <a:rPr lang="ar-JO" sz="2800" b="1" dirty="0">
                <a:solidFill>
                  <a:srgbClr val="00B050"/>
                </a:solidFill>
              </a:rPr>
              <a:t>صح أم خطأ:</a:t>
            </a:r>
          </a:p>
          <a:p>
            <a:pPr algn="r" rtl="1"/>
            <a:r>
              <a:rPr lang="ar-JO" sz="2800" b="1" dirty="0">
                <a:solidFill>
                  <a:srgbClr val="00B050"/>
                </a:solidFill>
              </a:rPr>
              <a:t>جميع الأفعال في اللغة العربية يرجع أصلها إلى ثلاثة أحرف</a:t>
            </a:r>
          </a:p>
          <a:p>
            <a:pPr algn="r" rtl="1"/>
            <a:endParaRPr lang="ar-JO" sz="4000" b="1" dirty="0">
              <a:solidFill>
                <a:srgbClr val="FF0000"/>
              </a:solidFill>
            </a:endParaRPr>
          </a:p>
          <a:p>
            <a:pPr algn="r" rtl="1"/>
            <a:r>
              <a:rPr lang="ar-JO" sz="2800" b="1" dirty="0"/>
              <a:t>أ ) صح						</a:t>
            </a:r>
            <a:r>
              <a:rPr lang="ar-JO" sz="2800" b="1" dirty="0">
                <a:solidFill>
                  <a:srgbClr val="FF0000"/>
                </a:solidFill>
              </a:rPr>
              <a:t>ب ) خطأ</a:t>
            </a:r>
          </a:p>
          <a:p>
            <a:pPr algn="r" rtl="1"/>
            <a:endParaRPr lang="ar-JO" sz="2800" b="1" dirty="0"/>
          </a:p>
          <a:p>
            <a:pPr algn="r" rtl="1"/>
            <a:r>
              <a:rPr lang="ar-JO" sz="2800" b="1" dirty="0">
                <a:solidFill>
                  <a:srgbClr val="FF0000"/>
                </a:solidFill>
              </a:rPr>
              <a:t>فهناك مجموعة قليلة من الأفعال يرجع أصلها إلى أربعة أحرف، ولا يوجد غير ذلك، فالأفعال ثلاثية أو رباعية الأصول.</a:t>
            </a:r>
            <a:endParaRPr lang="ar-SA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171304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اللُّغة العربيَّة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974293" y="611164"/>
            <a:ext cx="1859392" cy="39952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</a:t>
            </a:r>
            <a:r>
              <a:rPr lang="ar-JO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ف :</a:t>
            </a:r>
            <a:r>
              <a:rPr lang="ar-JO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التاسع </a:t>
            </a:r>
            <a:r>
              <a:rPr lang="en-US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2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-24921" y="99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02:00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 minutes</a:t>
              </a:r>
            </a:p>
          </p:txBody>
        </p:sp>
      </p:grp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24CE09-5DF4-93BE-7FF4-D6162CE7A6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287" y="848257"/>
            <a:ext cx="1038418" cy="1103724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979412DF-9EC3-BE91-470F-87AA25EFA4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5113" y="1555591"/>
            <a:ext cx="8578745" cy="48871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03096" y="1113745"/>
            <a:ext cx="5086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3200" b="1" dirty="0">
                <a:solidFill>
                  <a:srgbClr val="C00000"/>
                </a:solidFill>
              </a:rPr>
              <a:t>الت</a:t>
            </a:r>
            <a:r>
              <a:rPr lang="ar-JO" sz="3200" b="1" dirty="0">
                <a:solidFill>
                  <a:srgbClr val="C00000"/>
                </a:solidFill>
              </a:rPr>
              <a:t>َّ</a:t>
            </a:r>
            <a:r>
              <a:rPr lang="ar-SA" sz="3200" b="1" dirty="0">
                <a:solidFill>
                  <a:srgbClr val="C00000"/>
                </a:solidFill>
              </a:rPr>
              <a:t>قديم :</a:t>
            </a: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2FC3215C-D3B7-6906-CC1F-48C6B2166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49" y="6009635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3381581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اللُّغة العربيَّة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974293" y="611164"/>
            <a:ext cx="1859392" cy="39952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</a:t>
            </a:r>
            <a:r>
              <a:rPr lang="ar-JO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ف :</a:t>
            </a:r>
            <a:r>
              <a:rPr lang="ar-JO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التاسع </a:t>
            </a:r>
            <a:r>
              <a:rPr lang="en-US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2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-24921" y="99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02:00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536326" y="8259"/>
            <a:ext cx="5086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3200" b="1" dirty="0">
                <a:solidFill>
                  <a:srgbClr val="C00000"/>
                </a:solidFill>
              </a:rPr>
              <a:t>الت</a:t>
            </a:r>
            <a:r>
              <a:rPr lang="ar-JO" sz="3200" b="1" dirty="0">
                <a:solidFill>
                  <a:srgbClr val="C00000"/>
                </a:solidFill>
              </a:rPr>
              <a:t>َّ</a:t>
            </a:r>
            <a:r>
              <a:rPr lang="ar-SA" sz="3200" b="1" dirty="0">
                <a:solidFill>
                  <a:srgbClr val="C00000"/>
                </a:solidFill>
              </a:rPr>
              <a:t>قديم :</a:t>
            </a:r>
            <a:r>
              <a:rPr lang="ar-JO" sz="3200" b="1" dirty="0">
                <a:solidFill>
                  <a:srgbClr val="C00000"/>
                </a:solidFill>
              </a:rPr>
              <a:t> ص109</a:t>
            </a:r>
            <a:endParaRPr lang="ar-SA" sz="3200" b="1" dirty="0">
              <a:solidFill>
                <a:srgbClr val="C00000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24CE09-5DF4-93BE-7FF4-D6162CE7A6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287" y="848257"/>
            <a:ext cx="1038418" cy="110372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3B520167-91E4-3FCF-731D-2D7958EA0E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7705" y="1245948"/>
            <a:ext cx="8314896" cy="5050690"/>
          </a:xfrm>
          <a:prstGeom prst="rect">
            <a:avLst/>
          </a:prstGeom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2FC3215C-D3B7-6906-CC1F-48C6B2166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49" y="6009635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2EC55C83-1392-F302-F80D-F02344EA8FDC}"/>
              </a:ext>
            </a:extLst>
          </p:cNvPr>
          <p:cNvSpPr txBox="1"/>
          <p:nvPr/>
        </p:nvSpPr>
        <p:spPr>
          <a:xfrm>
            <a:off x="3559629" y="5433728"/>
            <a:ext cx="110217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أصلية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3EC720C-B4A0-7A42-21CF-82D86020B491}"/>
              </a:ext>
            </a:extLst>
          </p:cNvPr>
          <p:cNvSpPr txBox="1"/>
          <p:nvPr/>
        </p:nvSpPr>
        <p:spPr>
          <a:xfrm>
            <a:off x="4360388" y="5870639"/>
            <a:ext cx="110217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مجرّدة</a:t>
            </a:r>
          </a:p>
        </p:txBody>
      </p:sp>
    </p:spTree>
    <p:extLst>
      <p:ext uri="{BB962C8B-B14F-4D97-AF65-F5344CB8AC3E}">
        <p14:creationId xmlns:p14="http://schemas.microsoft.com/office/powerpoint/2010/main" val="33290143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>
              <a:solidFill>
                <a:prstClr val="white"/>
              </a:solidFill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اللُّغة العربيَّة</a:t>
            </a:r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20818" y="51909"/>
            <a:ext cx="1280691" cy="752288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01:00</a:t>
              </a:r>
              <a:r>
                <a:rPr lang="en-US" sz="1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 minutes</a:t>
              </a:r>
            </a:p>
          </p:txBody>
        </p:sp>
      </p:grp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9CF1A997-163D-7A44-CC1A-D65537F0DC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894" y="1137071"/>
            <a:ext cx="8678612" cy="5562400"/>
          </a:xfrm>
          <a:prstGeom prst="rect">
            <a:avLst/>
          </a:prstGeom>
        </p:spPr>
      </p:pic>
      <p:sp>
        <p:nvSpPr>
          <p:cNvPr id="44" name="Flowchart: Alternate Process 43"/>
          <p:cNvSpPr/>
          <p:nvPr/>
        </p:nvSpPr>
        <p:spPr>
          <a:xfrm>
            <a:off x="0" y="6511267"/>
            <a:ext cx="1322329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prstClr val="white"/>
                </a:solidFill>
              </a:rPr>
              <a:t>ألواح صغيرة </a:t>
            </a:r>
            <a:endParaRPr lang="en-US" b="1" dirty="0">
              <a:solidFill>
                <a:prstClr val="white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D8344B-2A44-6730-6205-166C2C35A9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81" y="1167643"/>
            <a:ext cx="1390008" cy="1396105"/>
          </a:xfrm>
          <a:prstGeom prst="rect">
            <a:avLst/>
          </a:prstGeom>
        </p:spPr>
      </p:pic>
      <p:sp>
        <p:nvSpPr>
          <p:cNvPr id="27" name="Flowchart: Alternate Process 26"/>
          <p:cNvSpPr/>
          <p:nvPr/>
        </p:nvSpPr>
        <p:spPr>
          <a:xfrm>
            <a:off x="41638" y="6080813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IRS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169C8BD8-F210-BC8E-464F-7571CCD2A35E}"/>
              </a:ext>
            </a:extLst>
          </p:cNvPr>
          <p:cNvSpPr txBox="1"/>
          <p:nvPr/>
        </p:nvSpPr>
        <p:spPr>
          <a:xfrm>
            <a:off x="3290207" y="3415547"/>
            <a:ext cx="123280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rgbClr val="FF0000"/>
                </a:solidFill>
              </a:rPr>
              <a:t>الألف + التاء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0AC1E63A-9265-AFFF-32E3-FB93090AF76C}"/>
              </a:ext>
            </a:extLst>
          </p:cNvPr>
          <p:cNvSpPr txBox="1"/>
          <p:nvPr/>
        </p:nvSpPr>
        <p:spPr>
          <a:xfrm>
            <a:off x="3290207" y="3847437"/>
            <a:ext cx="123280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rgbClr val="FF0000"/>
                </a:solidFill>
              </a:rPr>
              <a:t>الألف + النون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6B85E7ED-EC83-5FAC-6D1C-298921456DBF}"/>
              </a:ext>
            </a:extLst>
          </p:cNvPr>
          <p:cNvSpPr txBox="1"/>
          <p:nvPr/>
        </p:nvSpPr>
        <p:spPr>
          <a:xfrm>
            <a:off x="5733358" y="3875927"/>
            <a:ext cx="123280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rgbClr val="FF0000"/>
                </a:solidFill>
              </a:rPr>
              <a:t>ان</a:t>
            </a:r>
            <a:r>
              <a:rPr lang="ar-SA" b="1" dirty="0"/>
              <a:t>درج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534C2F09-5425-DF2C-B206-61E38C59CB8D}"/>
              </a:ext>
            </a:extLst>
          </p:cNvPr>
          <p:cNvSpPr txBox="1"/>
          <p:nvPr/>
        </p:nvSpPr>
        <p:spPr>
          <a:xfrm>
            <a:off x="5733358" y="4744714"/>
            <a:ext cx="123280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b="1" dirty="0">
                <a:solidFill>
                  <a:srgbClr val="FF0000"/>
                </a:solidFill>
              </a:rPr>
              <a:t>ا</a:t>
            </a:r>
            <a:r>
              <a:rPr lang="ar-JO" b="1" dirty="0"/>
              <a:t>ك</a:t>
            </a:r>
            <a:r>
              <a:rPr lang="ar-JO" b="1" dirty="0">
                <a:solidFill>
                  <a:srgbClr val="FF0000"/>
                </a:solidFill>
              </a:rPr>
              <a:t>ت</a:t>
            </a:r>
            <a:r>
              <a:rPr lang="ar-JO" b="1" dirty="0"/>
              <a:t>شف</a:t>
            </a:r>
            <a:endParaRPr lang="ar-SA" b="1" dirty="0"/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B593E334-DB7F-A726-8CB7-90DAFD3EFDA7}"/>
              </a:ext>
            </a:extLst>
          </p:cNvPr>
          <p:cNvSpPr txBox="1"/>
          <p:nvPr/>
        </p:nvSpPr>
        <p:spPr>
          <a:xfrm>
            <a:off x="3290207" y="4744714"/>
            <a:ext cx="123280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rgbClr val="FF0000"/>
                </a:solidFill>
              </a:rPr>
              <a:t>الألف + التاء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EC1EF64D-5779-6C60-688F-7297FAA42756}"/>
              </a:ext>
            </a:extLst>
          </p:cNvPr>
          <p:cNvSpPr txBox="1"/>
          <p:nvPr/>
        </p:nvSpPr>
        <p:spPr>
          <a:xfrm>
            <a:off x="1630135" y="3410901"/>
            <a:ext cx="123280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rgbClr val="FF0000"/>
                </a:solidFill>
              </a:rPr>
              <a:t>عبر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038D95E5-EC43-DF95-3FED-163B748CF9FE}"/>
              </a:ext>
            </a:extLst>
          </p:cNvPr>
          <p:cNvSpPr txBox="1"/>
          <p:nvPr/>
        </p:nvSpPr>
        <p:spPr>
          <a:xfrm>
            <a:off x="1630135" y="3847437"/>
            <a:ext cx="123280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rgbClr val="FF0000"/>
                </a:solidFill>
              </a:rPr>
              <a:t>درج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F5DDFA5D-9763-F134-726F-487FAE24A7B7}"/>
              </a:ext>
            </a:extLst>
          </p:cNvPr>
          <p:cNvSpPr txBox="1"/>
          <p:nvPr/>
        </p:nvSpPr>
        <p:spPr>
          <a:xfrm>
            <a:off x="1630135" y="4823490"/>
            <a:ext cx="123280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rgbClr val="FF0000"/>
                </a:solidFill>
              </a:rPr>
              <a:t>كشف</a:t>
            </a: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8B23D439-BE54-6B4B-157D-D7671A211DFF}"/>
              </a:ext>
            </a:extLst>
          </p:cNvPr>
          <p:cNvSpPr txBox="1"/>
          <p:nvPr/>
        </p:nvSpPr>
        <p:spPr>
          <a:xfrm>
            <a:off x="1630135" y="5276136"/>
            <a:ext cx="123280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rgbClr val="FF0000"/>
                </a:solidFill>
              </a:rPr>
              <a:t>وحي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5FE16FC1-14CB-E227-434A-C1DC997354E4}"/>
              </a:ext>
            </a:extLst>
          </p:cNvPr>
          <p:cNvSpPr txBox="1"/>
          <p:nvPr/>
        </p:nvSpPr>
        <p:spPr>
          <a:xfrm>
            <a:off x="3399064" y="5896147"/>
            <a:ext cx="123280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rgbClr val="FF0000"/>
                </a:solidFill>
              </a:rPr>
              <a:t>زائدة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5F679E6C-7BDA-4200-A6A9-B06C2152B446}"/>
              </a:ext>
            </a:extLst>
          </p:cNvPr>
          <p:cNvSpPr txBox="1"/>
          <p:nvPr/>
        </p:nvSpPr>
        <p:spPr>
          <a:xfrm>
            <a:off x="6349762" y="6346225"/>
            <a:ext cx="123280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rgbClr val="FF0000"/>
                </a:solidFill>
              </a:rPr>
              <a:t>مزيدة</a:t>
            </a:r>
          </a:p>
        </p:txBody>
      </p:sp>
    </p:spTree>
    <p:extLst>
      <p:ext uri="{BB962C8B-B14F-4D97-AF65-F5344CB8AC3E}">
        <p14:creationId xmlns:p14="http://schemas.microsoft.com/office/powerpoint/2010/main" val="6913158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>
              <a:solidFill>
                <a:prstClr val="white"/>
              </a:solidFill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اللُّغة العربيَّة</a:t>
            </a:r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</a:t>
            </a:r>
            <a:r>
              <a:rPr lang="ar-JO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</a:t>
            </a:r>
            <a:endParaRPr lang="ar-JO" sz="2400" b="1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836790" y="617411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ف :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االتاسع </a:t>
            </a:r>
            <a:r>
              <a:rPr lang="en-US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2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Flowchart: Alternate Process 43"/>
          <p:cNvSpPr/>
          <p:nvPr/>
        </p:nvSpPr>
        <p:spPr>
          <a:xfrm>
            <a:off x="0" y="6511267"/>
            <a:ext cx="1322329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prstClr val="white"/>
                </a:solidFill>
              </a:rPr>
              <a:t>ألواح صغيرة 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2FA0CEB6-287F-76A8-EE4A-444681B7AA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289" y="1275470"/>
            <a:ext cx="8850857" cy="5325774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153895" y="955687"/>
            <a:ext cx="1280691" cy="752288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01:00</a:t>
              </a:r>
              <a:r>
                <a:rPr lang="en-US" sz="1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 minutes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E3D8344B-2A44-6730-6205-166C2C35A9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895" y="1752603"/>
            <a:ext cx="1390008" cy="1396105"/>
          </a:xfrm>
          <a:prstGeom prst="rect">
            <a:avLst/>
          </a:prstGeom>
        </p:spPr>
      </p:pic>
      <p:sp>
        <p:nvSpPr>
          <p:cNvPr id="27" name="Flowchart: Alternate Process 26"/>
          <p:cNvSpPr/>
          <p:nvPr/>
        </p:nvSpPr>
        <p:spPr>
          <a:xfrm>
            <a:off x="41638" y="6080813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IRS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80BB85B9-42A3-0C6E-CE88-B3AF35EDF572}"/>
              </a:ext>
            </a:extLst>
          </p:cNvPr>
          <p:cNvSpPr txBox="1"/>
          <p:nvPr/>
        </p:nvSpPr>
        <p:spPr>
          <a:xfrm>
            <a:off x="5546785" y="1880558"/>
            <a:ext cx="145786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sz="2000" b="1" dirty="0">
                <a:solidFill>
                  <a:srgbClr val="FF0000"/>
                </a:solidFill>
              </a:rPr>
              <a:t>مزيد</a:t>
            </a:r>
            <a:endParaRPr lang="ar-SA" sz="2000" b="1" dirty="0">
              <a:solidFill>
                <a:srgbClr val="FF0000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168ADCE-0982-91DA-6B83-E864CA0B390A}"/>
              </a:ext>
            </a:extLst>
          </p:cNvPr>
          <p:cNvSpPr txBox="1"/>
          <p:nvPr/>
        </p:nvSpPr>
        <p:spPr>
          <a:xfrm>
            <a:off x="4805838" y="5393658"/>
            <a:ext cx="145786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sz="2000" b="1" dirty="0">
                <a:solidFill>
                  <a:srgbClr val="FF0000"/>
                </a:solidFill>
              </a:rPr>
              <a:t>استقبل</a:t>
            </a:r>
            <a:endParaRPr lang="ar-SA" sz="2000" b="1" dirty="0">
              <a:solidFill>
                <a:srgbClr val="FF0000"/>
              </a:solidFill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8753E064-340F-7365-E500-BB0FDF700150}"/>
              </a:ext>
            </a:extLst>
          </p:cNvPr>
          <p:cNvSpPr txBox="1"/>
          <p:nvPr/>
        </p:nvSpPr>
        <p:spPr>
          <a:xfrm>
            <a:off x="3343790" y="5382475"/>
            <a:ext cx="145786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sz="2000" b="1" dirty="0">
                <a:solidFill>
                  <a:srgbClr val="FF0000"/>
                </a:solidFill>
              </a:rPr>
              <a:t>استكبر</a:t>
            </a:r>
            <a:endParaRPr lang="ar-SA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8223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3904</TotalTime>
  <Words>976</Words>
  <Application>Microsoft Office PowerPoint</Application>
  <PresentationFormat>شاشة عريضة</PresentationFormat>
  <Paragraphs>349</Paragraphs>
  <Slides>18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27" baseType="lpstr">
      <vt:lpstr>Adobe Arabic</vt:lpstr>
      <vt:lpstr>Arial</vt:lpstr>
      <vt:lpstr>Calibri</vt:lpstr>
      <vt:lpstr>Calibri Light</vt:lpstr>
      <vt:lpstr>GE SS Text Bold</vt:lpstr>
      <vt:lpstr>HelveticaNeueLT Arabic 45 Light</vt:lpstr>
      <vt:lpstr>HelveticaNeueLT Arabic 55 Roman</vt:lpstr>
      <vt:lpstr>Roboto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Ghassan Hazza</dc:creator>
  <cp:lastModifiedBy>Abdulrahman Alagha</cp:lastModifiedBy>
  <cp:revision>410</cp:revision>
  <cp:lastPrinted>2024-02-20T07:15:00Z</cp:lastPrinted>
  <dcterms:created xsi:type="dcterms:W3CDTF">2019-06-13T08:00:41Z</dcterms:created>
  <dcterms:modified xsi:type="dcterms:W3CDTF">2025-11-25T04:34:43Z</dcterms:modified>
</cp:coreProperties>
</file>