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8" r:id="rId3"/>
    <p:sldId id="256" r:id="rId4"/>
    <p:sldId id="257" r:id="rId5"/>
    <p:sldId id="284" r:id="rId6"/>
    <p:sldId id="263" r:id="rId7"/>
    <p:sldId id="288" r:id="rId8"/>
    <p:sldId id="266" r:id="rId9"/>
    <p:sldId id="291" r:id="rId10"/>
    <p:sldId id="264" r:id="rId11"/>
    <p:sldId id="285" r:id="rId12"/>
    <p:sldId id="292" r:id="rId13"/>
    <p:sldId id="268" r:id="rId14"/>
    <p:sldId id="293" r:id="rId15"/>
    <p:sldId id="289" r:id="rId16"/>
    <p:sldId id="290" r:id="rId17"/>
    <p:sldId id="294" r:id="rId18"/>
    <p:sldId id="269" r:id="rId19"/>
    <p:sldId id="282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2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7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0061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7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9941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61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23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94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34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03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8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4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9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1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8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839E-6A7F-4818-A12C-9597760A7D03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3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E839E-6A7F-4818-A12C-9597760A7D03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4A40FF-ABDB-49F3-B836-47CA4BACC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7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4015" y="392853"/>
            <a:ext cx="7766936" cy="2631701"/>
          </a:xfrm>
        </p:spPr>
        <p:txBody>
          <a:bodyPr/>
          <a:lstStyle/>
          <a:p>
            <a:pPr algn="ctr"/>
            <a:r>
              <a:rPr lang="ar-JO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الوحدة الرّابعة </a:t>
            </a:r>
            <a:br>
              <a:rPr lang="ar-JO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b="1" dirty="0" smtClean="0">
                <a:latin typeface="Arial" panose="020B0604020202020204" pitchFamily="34" charset="0"/>
                <a:cs typeface="Arial" panose="020B0604020202020204" pitchFamily="34" charset="0"/>
              </a:rPr>
              <a:t>نصّ القراءة </a:t>
            </a:r>
            <a:br>
              <a:rPr lang="ar-JO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b="1" dirty="0" smtClean="0">
                <a:latin typeface="Arial" panose="020B0604020202020204" pitchFamily="34" charset="0"/>
                <a:cs typeface="Arial" panose="020B0604020202020204" pitchFamily="34" charset="0"/>
              </a:rPr>
              <a:t>من جواهر الأدب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02522" y="3269684"/>
            <a:ext cx="5641145" cy="2686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حِكَمٌ شعريّة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42023">
            <a:off x="256832" y="645024"/>
            <a:ext cx="3371042" cy="2127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350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37890" y="1174543"/>
            <a:ext cx="732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 </a:t>
            </a:r>
            <a:endParaRPr lang="ar-SA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D6499BA-FFF0-7F7D-F31C-1236B7B2D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7" y="1023429"/>
            <a:ext cx="9897760" cy="550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06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37890" y="1174543"/>
            <a:ext cx="732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 </a:t>
            </a:r>
            <a:endParaRPr lang="ar-SA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837" y="711576"/>
            <a:ext cx="7344800" cy="3704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439" y="4053053"/>
            <a:ext cx="7599368" cy="28547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78240" y="2743768"/>
            <a:ext cx="482731" cy="345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2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859894" y="2711824"/>
            <a:ext cx="482731" cy="345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3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143716" y="5135390"/>
            <a:ext cx="482731" cy="345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1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982158" y="6354453"/>
            <a:ext cx="482731" cy="345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4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677920" y="14482"/>
            <a:ext cx="7851047" cy="573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 smtClean="0"/>
              <a:t>من خلال إستارتيجية الدائرة المستديرة كل طالب يجيب حسب رقمه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2120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37890" y="1174543"/>
            <a:ext cx="732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 </a:t>
            </a:r>
            <a:endParaRPr lang="ar-SA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837" y="711576"/>
            <a:ext cx="7344800" cy="3704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440" y="4095256"/>
            <a:ext cx="9668327" cy="28547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78240" y="2743768"/>
            <a:ext cx="482731" cy="345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2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859894" y="2711824"/>
            <a:ext cx="482731" cy="345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3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115434" y="5130267"/>
            <a:ext cx="482731" cy="345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1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8955168" y="6341190"/>
            <a:ext cx="482731" cy="345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4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677920" y="14482"/>
            <a:ext cx="7851047" cy="573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 smtClean="0"/>
              <a:t>من خلال إستارتيجية الدائرة المستديرة كل طالب يجيب حسب رقمه 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316394" y="3056841"/>
            <a:ext cx="1730326" cy="572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الغدر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947497" y="2982323"/>
            <a:ext cx="1730326" cy="572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الخداع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39" y="5123714"/>
            <a:ext cx="3630030" cy="6700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40969"/>
            <a:ext cx="3798277" cy="5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92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2: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37890" y="1174543"/>
            <a:ext cx="732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 </a:t>
            </a:r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9784" y="1352847"/>
            <a:ext cx="7370781" cy="117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التّفكير النّاقد </a:t>
            </a:r>
            <a:r>
              <a:rPr lang="ar-J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ar-J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ربط بالواقع الحالي  :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41019" y="3024270"/>
            <a:ext cx="8229795" cy="19165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برأيك أيهما أفضل صديق كثير الخطأ ولكنّه صادق أم صديق يخفي أذاه عنك ، لك برّر إجابتك </a:t>
            </a: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id="{9889C832-D1BA-510C-68AD-13C3A05CB892}"/>
              </a:ext>
            </a:extLst>
          </p:cNvPr>
          <p:cNvSpPr/>
          <p:nvPr/>
        </p:nvSpPr>
        <p:spPr>
          <a:xfrm>
            <a:off x="674285" y="6129076"/>
            <a:ext cx="1071388" cy="3271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</p:spTree>
    <p:extLst>
      <p:ext uri="{BB962C8B-B14F-4D97-AF65-F5344CB8AC3E}">
        <p14:creationId xmlns:p14="http://schemas.microsoft.com/office/powerpoint/2010/main" val="526192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37890" y="1202678"/>
            <a:ext cx="732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 </a:t>
            </a:r>
            <a:endParaRPr lang="ar-SA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49149" y="271233"/>
            <a:ext cx="7146388" cy="1085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/>
              <a:t>بالتعاون مع فريقك أجب عن السؤالين الآتيين</a:t>
            </a:r>
            <a:r>
              <a:rPr lang="en-US" dirty="0" smtClean="0"/>
              <a:t> </a:t>
            </a:r>
            <a:r>
              <a:rPr lang="ar-JO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435" y="1432537"/>
            <a:ext cx="7598676" cy="42889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9558" y="5491585"/>
            <a:ext cx="7621064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94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37890" y="1202678"/>
            <a:ext cx="732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 </a:t>
            </a:r>
            <a:endParaRPr lang="ar-SA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49149" y="271233"/>
            <a:ext cx="7146388" cy="1085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/>
              <a:t>بالتعاون مع فريقك أجب عن السؤالين الآتيين</a:t>
            </a:r>
            <a:r>
              <a:rPr lang="en-US" dirty="0" smtClean="0"/>
              <a:t> </a:t>
            </a:r>
            <a:r>
              <a:rPr lang="ar-JO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87" y="1202678"/>
            <a:ext cx="7598676" cy="42889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7890" y="2849117"/>
            <a:ext cx="3886742" cy="24270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558" y="5491585"/>
            <a:ext cx="7621064" cy="83831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49149" y="5949056"/>
            <a:ext cx="3798296" cy="450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 smtClean="0"/>
              <a:t>الغرض الشعري: الحكمة</a:t>
            </a:r>
            <a:r>
              <a:rPr lang="ar-J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25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37890" y="1202678"/>
            <a:ext cx="732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 </a:t>
            </a:r>
            <a:endParaRPr lang="ar-SA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29556" y="61885"/>
            <a:ext cx="1716103" cy="525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/>
              <a:t>التّمايز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23495" y="1054973"/>
            <a:ext cx="842275" cy="421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1+4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301" y="1537141"/>
            <a:ext cx="8192654" cy="1784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8603384" y="3237493"/>
            <a:ext cx="842275" cy="421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1+4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996" y="3775715"/>
            <a:ext cx="8342877" cy="2962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48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0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37890" y="1202678"/>
            <a:ext cx="732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 </a:t>
            </a:r>
            <a:endParaRPr lang="ar-SA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29556" y="61885"/>
            <a:ext cx="1716103" cy="525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/>
              <a:t>التّمايز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23495" y="1054973"/>
            <a:ext cx="842275" cy="421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1+4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301" y="1537141"/>
            <a:ext cx="8192654" cy="1784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8603384" y="3237493"/>
            <a:ext cx="842275" cy="421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1+4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64" y="3775715"/>
            <a:ext cx="9424109" cy="2962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489531" y="2060361"/>
            <a:ext cx="4123478" cy="408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حلو الكلام / مخادع / قلبه مليء بالحقد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4658" y="3144685"/>
            <a:ext cx="6703748" cy="4239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8439" y="5474432"/>
            <a:ext cx="5350257" cy="65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أسلوب الشافعي مباشر ، أما صالح بعد القدوس يعتمد على الصورة الفنية ؛ لإيصال المعنى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6239523"/>
            <a:ext cx="3425165" cy="502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الخيانة وغدر الصّديق والنّفاق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757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37890" y="1174543"/>
            <a:ext cx="732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 </a:t>
            </a:r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5382" y="1139784"/>
            <a:ext cx="7633764" cy="117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تقييم ختامي  : ما الحكمة المناسبة للبيت الآتي :</a:t>
            </a:r>
          </a:p>
          <a:p>
            <a:pPr algn="r" rtl="1"/>
            <a:r>
              <a:rPr lang="ar-J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73419" y="3073923"/>
            <a:ext cx="8948871" cy="27964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JO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ar-JO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النّصيحة أعظم هديّة في الحياة </a:t>
            </a:r>
          </a:p>
          <a:p>
            <a:pPr algn="r"/>
            <a:r>
              <a:rPr lang="ar-JO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JO" sz="3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ar-JO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الابتعاد عن الأحمق</a:t>
            </a:r>
          </a:p>
          <a:p>
            <a:pPr algn="r"/>
            <a:endParaRPr lang="ar-JO" sz="2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التأنّي عند الكلام 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id="{9889C832-D1BA-510C-68AD-13C3A05CB892}"/>
              </a:ext>
            </a:extLst>
          </p:cNvPr>
          <p:cNvSpPr/>
          <p:nvPr/>
        </p:nvSpPr>
        <p:spPr>
          <a:xfrm>
            <a:off x="674285" y="6129076"/>
            <a:ext cx="1071388" cy="3271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382" y="1905002"/>
            <a:ext cx="7717219" cy="108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15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37890" y="1174543"/>
            <a:ext cx="732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 </a:t>
            </a:r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5382" y="1139784"/>
            <a:ext cx="7633764" cy="117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تقييم ختامي  : ما الحكمة المناسبة للبيت الآتي :</a:t>
            </a:r>
          </a:p>
          <a:p>
            <a:pPr algn="r" rtl="1"/>
            <a:r>
              <a:rPr lang="ar-J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73419" y="3073923"/>
            <a:ext cx="8948871" cy="27964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JO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ar-JO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النّصيحة أعظم هديّة في الحياة </a:t>
            </a:r>
          </a:p>
          <a:p>
            <a:pPr algn="r"/>
            <a:r>
              <a:rPr lang="ar-JO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JO" sz="3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ar-JO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الابتعاد عن الأحمق</a:t>
            </a:r>
          </a:p>
          <a:p>
            <a:pPr algn="r"/>
            <a:endParaRPr lang="ar-JO" sz="2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التأنّي عند الكلام 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5">
            <a:extLst>
              <a:ext uri="{FF2B5EF4-FFF2-40B4-BE49-F238E27FC236}">
                <a16:creationId xmlns:a16="http://schemas.microsoft.com/office/drawing/2014/main" id="{9889C832-D1BA-510C-68AD-13C3A05CB892}"/>
              </a:ext>
            </a:extLst>
          </p:cNvPr>
          <p:cNvSpPr/>
          <p:nvPr/>
        </p:nvSpPr>
        <p:spPr>
          <a:xfrm>
            <a:off x="674285" y="6129076"/>
            <a:ext cx="1071388" cy="3271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382" y="1905002"/>
            <a:ext cx="7717219" cy="108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23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09040" y="2033612"/>
            <a:ext cx="7183362" cy="335476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3200" b="1" u="sng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</a:t>
            </a:r>
            <a:r>
              <a:rPr lang="ar-JO" sz="3200" b="1" u="sng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ّ</a:t>
            </a:r>
            <a:r>
              <a:rPr lang="ar-SA" sz="3200" b="1" u="sng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تاجات المتوقعة :</a:t>
            </a:r>
            <a:r>
              <a:rPr lang="ar-JO" sz="3200" b="1" u="sng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.</a:t>
            </a:r>
            <a:endParaRPr lang="ar-SA" sz="3200" b="1" u="sng" dirty="0">
              <a:solidFill>
                <a:srgbClr val="FF0000"/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marL="457200" indent="-457200" algn="r" rtl="1">
              <a:buAutoNum type="arabicPeriod"/>
            </a:pPr>
            <a:r>
              <a:rPr lang="ar-JO" sz="3200" b="1" dirty="0">
                <a:latin typeface="Arial" panose="020B0604020202020204" pitchFamily="34" charset="0"/>
                <a:cs typeface="Arial" panose="020B0604020202020204" pitchFamily="34" charset="0"/>
              </a:rPr>
              <a:t>يقرأ النص قراءة سليمة مضبوطة بالحركات. </a:t>
            </a:r>
          </a:p>
          <a:p>
            <a:pPr marL="457200" indent="-457200" algn="r" rtl="1">
              <a:buAutoNum type="arabicPeriod"/>
            </a:pPr>
            <a:r>
              <a:rPr lang="ar-J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يحل التدريبات الكتابية   </a:t>
            </a:r>
            <a:endParaRPr lang="ar-JO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r" rtl="1">
              <a:buAutoNum type="arabicPeriod"/>
            </a:pPr>
            <a:r>
              <a:rPr lang="ar-JO" altLang="zh-CN" sz="32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يتمثل </a:t>
            </a:r>
            <a:r>
              <a:rPr lang="ar-JO" altLang="zh-CN" sz="3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قيمة </a:t>
            </a:r>
            <a:r>
              <a:rPr lang="ar-JO" altLang="zh-CN" sz="32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الحكم الشعرية في واقعنا 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ar-JO" sz="36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3188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28132" y="919150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بطاقة خروج :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300045"/>
            <a:ext cx="1036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i.pinimg.com/564x/98/d1/36/98d136db0cd5a6f494b3f5c1f0f1c80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79" y="1835810"/>
            <a:ext cx="6601892" cy="50221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910873" y="3762590"/>
            <a:ext cx="1740639" cy="150054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chemeClr val="tx1"/>
                </a:solidFill>
              </a:rPr>
              <a:t>بطاقة خروج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5348" y="4695666"/>
            <a:ext cx="3056358" cy="173326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chemeClr val="tx1"/>
                </a:solidFill>
              </a:rPr>
              <a:t>وجّه سؤالا لزميلك عن مضمون الدرس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199080" y="1785056"/>
            <a:ext cx="2902180" cy="17069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chemeClr val="tx1"/>
                </a:solidFill>
              </a:rPr>
              <a:t>ماذا استفدت من الدرس ؟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936044" y="4695666"/>
            <a:ext cx="2435427" cy="150054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chemeClr val="tx1"/>
                </a:solidFill>
              </a:rPr>
              <a:t>ما أكثر </a:t>
            </a:r>
            <a:r>
              <a:rPr lang="ar-JO" sz="2400" b="1" dirty="0" smtClean="0">
                <a:solidFill>
                  <a:schemeClr val="tx1"/>
                </a:solidFill>
              </a:rPr>
              <a:t>شيء أعجبك  </a:t>
            </a:r>
            <a:r>
              <a:rPr lang="ar-JO" sz="2400" b="1" dirty="0">
                <a:solidFill>
                  <a:schemeClr val="tx1"/>
                </a:solidFill>
              </a:rPr>
              <a:t>؟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05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451" y="350651"/>
            <a:ext cx="8637563" cy="1646302"/>
          </a:xfrm>
        </p:spPr>
        <p:txBody>
          <a:bodyPr/>
          <a:lstStyle/>
          <a:p>
            <a:r>
              <a:rPr lang="ar-JO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التّمهيد : تأمّل الصّورة ، ثم تناقش مع </a:t>
            </a:r>
            <a:br>
              <a:rPr lang="ar-JO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زميلك بالكتف حول علاقتها بمضمون الأبيات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FECF283B-EA02-E20E-0B12-1C9FD232D323}"/>
              </a:ext>
            </a:extLst>
          </p:cNvPr>
          <p:cNvSpPr/>
          <p:nvPr/>
        </p:nvSpPr>
        <p:spPr>
          <a:xfrm>
            <a:off x="422030" y="2178438"/>
            <a:ext cx="2307101" cy="174644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Rally </a:t>
            </a:r>
            <a:r>
              <a:rPr lang="en-US" sz="3600" b="1" dirty="0" err="1"/>
              <a:t>roben</a:t>
            </a:r>
            <a:endParaRPr lang="en-US" sz="36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238586" y="384970"/>
            <a:ext cx="1573020" cy="730155"/>
            <a:chOff x="7446246" y="205862"/>
            <a:chExt cx="1544854" cy="691058"/>
          </a:xfrm>
        </p:grpSpPr>
        <p:sp>
          <p:nvSpPr>
            <p:cNvPr id="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777" y="1996953"/>
            <a:ext cx="4954025" cy="46709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5286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37890" y="1174543"/>
            <a:ext cx="732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74917" y="436245"/>
            <a:ext cx="2797684" cy="522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 smtClean="0"/>
              <a:t>التقويم القبلي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64347" y="1080919"/>
            <a:ext cx="7808254" cy="1702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الحكمة التي يدلّ عليها البيت الذي تعلمته الحصة السابقة ؟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2534524" y="3066681"/>
            <a:ext cx="5498128" cy="391640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0314" y="3595566"/>
            <a:ext cx="353331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1-العدل وعدم الظلم </a:t>
            </a:r>
            <a:endParaRPr lang="ar-JO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ar-JO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التّأني في الحديث أثناء الكلام فالكلام مرآة العقل .</a:t>
            </a:r>
          </a:p>
          <a:p>
            <a:pPr algn="r"/>
            <a:endParaRPr lang="ar-JO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التفاؤل وعدم التشاؤم .</a:t>
            </a:r>
          </a:p>
          <a:p>
            <a:pPr algn="ctr"/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877" y="2040380"/>
            <a:ext cx="6839905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61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37890" y="1174543"/>
            <a:ext cx="732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74917" y="436245"/>
            <a:ext cx="2797684" cy="522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 smtClean="0"/>
              <a:t>التغذية الرّاجعة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64347" y="1080919"/>
            <a:ext cx="7808254" cy="1702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الحكمة التي يدلّ عليها البيت الذي تعلمته الحصة السابقة ؟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2534524" y="3066681"/>
            <a:ext cx="5498128" cy="391640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0314" y="3595566"/>
            <a:ext cx="353331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1-العدل وعدم الظلم </a:t>
            </a:r>
            <a:endParaRPr lang="ar-JO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ar-JO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التّأني في الحديث أثناء الكلام فالكلام مرآة العقل .</a:t>
            </a:r>
          </a:p>
          <a:p>
            <a:pPr algn="r"/>
            <a:endParaRPr lang="ar-JO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التفاؤل وعدم التشاؤم .</a:t>
            </a:r>
          </a:p>
          <a:p>
            <a:pPr algn="ctr"/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877" y="2040380"/>
            <a:ext cx="6839905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32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37890" y="1174543"/>
            <a:ext cx="732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: </a:t>
            </a:r>
            <a:endParaRPr lang="ar-SA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7813" y="917581"/>
            <a:ext cx="7370781" cy="117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التّقديم إستراتيجيّة تقييم الأقران </a:t>
            </a:r>
            <a:endParaRPr lang="ar-JO" dirty="0"/>
          </a:p>
          <a:p>
            <a:pPr algn="ctr"/>
            <a:r>
              <a:rPr lang="ar-J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بشكل ثنائي ، أنت وزميلك بالكتف قوما بحل السؤالين</a:t>
            </a:r>
            <a:endParaRPr lang="ar-JO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09" y="2250095"/>
            <a:ext cx="8925628" cy="440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38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37890" y="1174543"/>
            <a:ext cx="732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: </a:t>
            </a:r>
            <a:endParaRPr lang="ar-SA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7813" y="917581"/>
            <a:ext cx="7370781" cy="117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التّقديم إستراتيجيّة تقييم الأقران </a:t>
            </a:r>
            <a:endParaRPr lang="ar-JO" dirty="0"/>
          </a:p>
          <a:p>
            <a:pPr algn="ctr"/>
            <a:r>
              <a:rPr lang="ar-J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بشكل ثنائي ، أنت وزميلك بالكتف قوما بحل السؤالين</a:t>
            </a:r>
            <a:endParaRPr lang="ar-JO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09" y="2250095"/>
            <a:ext cx="8925628" cy="44094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6764" y="2908765"/>
            <a:ext cx="1042276" cy="506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 smtClean="0"/>
              <a:t>يُصلح 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166764" y="3618950"/>
            <a:ext cx="1042276" cy="587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 smtClean="0"/>
              <a:t>ارتفع بها </a:t>
            </a: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3767662" y="4793259"/>
            <a:ext cx="1042276" cy="346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 smtClean="0"/>
              <a:t>يخدع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6889921" y="4793259"/>
            <a:ext cx="1042276" cy="426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 smtClean="0"/>
              <a:t>حافة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6889921" y="5802314"/>
            <a:ext cx="1042276" cy="506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 smtClean="0"/>
              <a:t>يفرّق 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3892358" y="5738962"/>
            <a:ext cx="1042276" cy="506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 smtClean="0"/>
              <a:t>العدوّ 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868967" y="5791344"/>
            <a:ext cx="1042276" cy="506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 smtClean="0"/>
              <a:t>الخيانة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9584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37890" y="1174543"/>
            <a:ext cx="732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 </a:t>
            </a:r>
            <a:endParaRPr lang="ar-SA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4347" y="1166580"/>
            <a:ext cx="7370781" cy="117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التّقييم التّكويني : </a:t>
            </a:r>
          </a:p>
          <a:p>
            <a:pPr algn="ctr"/>
            <a:r>
              <a:rPr lang="ar-J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مامعنى كلمة يرقع ؟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61227" y="2400097"/>
            <a:ext cx="8523235" cy="37692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ar-JO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يجمع </a:t>
            </a:r>
            <a:endParaRPr lang="ar-JO" sz="2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ar-JO" sz="2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ar-JO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يصلح .</a:t>
            </a:r>
            <a:endParaRPr lang="ar-JO" sz="2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ar-JO" sz="2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ar-JO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يفرّق</a:t>
            </a:r>
            <a:endParaRPr lang="ar-JO" sz="2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080" y="2265526"/>
            <a:ext cx="7297047" cy="47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14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37890" y="1174543"/>
            <a:ext cx="732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 </a:t>
            </a:r>
            <a:endParaRPr lang="ar-SA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4347" y="1166580"/>
            <a:ext cx="7370781" cy="117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التّقييم التّكويني : </a:t>
            </a:r>
          </a:p>
          <a:p>
            <a:pPr algn="ctr"/>
            <a:r>
              <a:rPr lang="ar-J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مامعنى كلمة يرقع ؟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61227" y="2400097"/>
            <a:ext cx="8523235" cy="37692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ar-JO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يجمع </a:t>
            </a:r>
            <a:endParaRPr lang="ar-JO" sz="2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ar-JO" sz="2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ar-JO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JO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يصلح </a:t>
            </a:r>
            <a:r>
              <a:rPr lang="ar-JO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JO" sz="2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ar-JO" sz="2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JO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ar-JO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يفرّق</a:t>
            </a:r>
            <a:endParaRPr lang="ar-JO" sz="2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080" y="2265526"/>
            <a:ext cx="7297047" cy="47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23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5496</TotalTime>
  <Words>777</Words>
  <Application>Microsoft Office PowerPoint</Application>
  <PresentationFormat>Widescreen</PresentationFormat>
  <Paragraphs>345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Adobe Arabic</vt:lpstr>
      <vt:lpstr>AGA Aladdin Regular</vt:lpstr>
      <vt:lpstr>Arial</vt:lpstr>
      <vt:lpstr>Calibri</vt:lpstr>
      <vt:lpstr>GE SS Text Bold</vt:lpstr>
      <vt:lpstr>HelveticaNeueLT Arabic 45 Light</vt:lpstr>
      <vt:lpstr>HelveticaNeueLT Arabic 55 Roman</vt:lpstr>
      <vt:lpstr>Tahoma</vt:lpstr>
      <vt:lpstr>Trebuchet MS</vt:lpstr>
      <vt:lpstr>Wingdings 3</vt:lpstr>
      <vt:lpstr>Facet</vt:lpstr>
      <vt:lpstr>الوحدة الرّابعة  نصّ القراءة  من جواهر الأدب</vt:lpstr>
      <vt:lpstr>PowerPoint Presentation</vt:lpstr>
      <vt:lpstr>التّمهيد : تأمّل الصّورة ، ثم تناقش مع  زميلك بالكتف حول علاقتها بمضمون الأبيات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44</cp:revision>
  <dcterms:created xsi:type="dcterms:W3CDTF">2025-11-09T10:36:35Z</dcterms:created>
  <dcterms:modified xsi:type="dcterms:W3CDTF">2025-11-15T18:10:40Z</dcterms:modified>
</cp:coreProperties>
</file>