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9" r:id="rId2"/>
    <p:sldId id="258" r:id="rId3"/>
    <p:sldId id="262" r:id="rId4"/>
    <p:sldId id="263" r:id="rId5"/>
  </p:sldIdLst>
  <p:sldSz cx="9753600" cy="73152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Sakkal Majalla" panose="02000000000000000000" pitchFamily="2" charset="-78"/>
      <p:regular r:id="rId10"/>
      <p:bold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69AB"/>
    <a:srgbClr val="E3CCE3"/>
    <a:srgbClr val="B7DEE8"/>
    <a:srgbClr val="62AC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0" d="100"/>
          <a:sy n="80" d="100"/>
        </p:scale>
        <p:origin x="15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738BC-10E4-5F2B-2F99-5E451045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216E863E-A6FF-C3A7-93FE-93B1A5FA3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17A64D52-BEB9-AFAF-2907-9D6BDA60EB08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7BB0E803-4536-D1C4-2F1F-99A6317842F8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FB124D74-CED4-7FC5-25B5-5702FA618537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31">
              <a:extLst>
                <a:ext uri="{FF2B5EF4-FFF2-40B4-BE49-F238E27FC236}">
                  <a16:creationId xmlns:a16="http://schemas.microsoft.com/office/drawing/2014/main" id="{7028A28D-4EBA-3406-5E4B-2B674F4CBD1C}"/>
                </a:ext>
              </a:extLst>
            </p:cNvPr>
            <p:cNvGrpSpPr/>
            <p:nvPr/>
          </p:nvGrpSpPr>
          <p:grpSpPr>
            <a:xfrm>
              <a:off x="2143130" y="794329"/>
              <a:ext cx="4857741" cy="997526"/>
              <a:chOff x="2263496" y="794329"/>
              <a:chExt cx="4857741" cy="997526"/>
            </a:xfrm>
          </p:grpSpPr>
          <p:sp>
            <p:nvSpPr>
              <p:cNvPr id="7" name="Flowchart: Alternate Process 24">
                <a:extLst>
                  <a:ext uri="{FF2B5EF4-FFF2-40B4-BE49-F238E27FC236}">
                    <a16:creationId xmlns:a16="http://schemas.microsoft.com/office/drawing/2014/main" id="{794EBE69-B561-E07A-4E8B-DAECB730BD75}"/>
                  </a:ext>
                </a:extLst>
              </p:cNvPr>
              <p:cNvSpPr/>
              <p:nvPr/>
            </p:nvSpPr>
            <p:spPr>
              <a:xfrm>
                <a:off x="2318328" y="849746"/>
                <a:ext cx="4802909" cy="942109"/>
              </a:xfrm>
              <a:prstGeom prst="flowChartAlternateProcess">
                <a:avLst/>
              </a:prstGeom>
              <a:noFill/>
              <a:ln w="15875">
                <a:solidFill>
                  <a:srgbClr val="B469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Flowchart: Alternate Process 25">
                <a:extLst>
                  <a:ext uri="{FF2B5EF4-FFF2-40B4-BE49-F238E27FC236}">
                    <a16:creationId xmlns:a16="http://schemas.microsoft.com/office/drawing/2014/main" id="{ADC4CD31-C277-42C4-5107-0F8FEEE1A92F}"/>
                  </a:ext>
                </a:extLst>
              </p:cNvPr>
              <p:cNvSpPr/>
              <p:nvPr/>
            </p:nvSpPr>
            <p:spPr>
              <a:xfrm>
                <a:off x="2263496" y="794329"/>
                <a:ext cx="4802909" cy="942109"/>
              </a:xfrm>
              <a:prstGeom prst="flowChartAlternateProcess">
                <a:avLst/>
              </a:prstGeom>
              <a:solidFill>
                <a:srgbClr val="E3CCE3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JO" sz="36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+mj-cs"/>
                  </a:rPr>
                  <a:t>ما هَمزَةُ الـمَدِّ؟</a:t>
                </a:r>
                <a:endParaRPr lang="ar-EG" sz="36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+mj-cs"/>
                </a:endParaRPr>
              </a:p>
            </p:txBody>
          </p:sp>
        </p:grpSp>
      </p:grp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576F48EC-B87A-B525-3329-2C55AA0E18F0}"/>
              </a:ext>
            </a:extLst>
          </p:cNvPr>
          <p:cNvGrpSpPr/>
          <p:nvPr/>
        </p:nvGrpSpPr>
        <p:grpSpPr>
          <a:xfrm>
            <a:off x="391239" y="1882434"/>
            <a:ext cx="8407575" cy="2691787"/>
            <a:chOff x="391239" y="1882434"/>
            <a:chExt cx="8407575" cy="2691787"/>
          </a:xfrm>
        </p:grpSpPr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07C882CA-843E-6DDB-007D-4F16484796DF}"/>
                </a:ext>
              </a:extLst>
            </p:cNvPr>
            <p:cNvGrpSpPr/>
            <p:nvPr/>
          </p:nvGrpSpPr>
          <p:grpSpPr>
            <a:xfrm>
              <a:off x="899954" y="2422251"/>
              <a:ext cx="7898860" cy="1616349"/>
              <a:chOff x="612843" y="1721796"/>
              <a:chExt cx="7898860" cy="1284051"/>
            </a:xfrm>
            <a:solidFill>
              <a:srgbClr val="B7DEE8"/>
            </a:solidFill>
          </p:grpSpPr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5B597769-5EA4-1116-156B-EA205B005511}"/>
                  </a:ext>
                </a:extLst>
              </p:cNvPr>
              <p:cNvSpPr/>
              <p:nvPr/>
            </p:nvSpPr>
            <p:spPr>
              <a:xfrm>
                <a:off x="612843" y="1721796"/>
                <a:ext cx="7898860" cy="1284051"/>
              </a:xfrm>
              <a:prstGeom prst="rect">
                <a:avLst/>
              </a:prstGeom>
              <a:solidFill>
                <a:srgbClr val="E3CC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8F358152-3E10-8D24-7DDD-1252098A404D}"/>
                  </a:ext>
                </a:extLst>
              </p:cNvPr>
              <p:cNvSpPr/>
              <p:nvPr/>
            </p:nvSpPr>
            <p:spPr>
              <a:xfrm>
                <a:off x="757464" y="1847358"/>
                <a:ext cx="7664450" cy="1032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marL="304800" marR="304800" lvl="0" indent="180000" algn="just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EG" sz="2800" b="1" dirty="0">
                    <a:solidFill>
                      <a:srgbClr val="212529"/>
                    </a:solidFill>
                    <a:cs typeface="+mj-cs"/>
                  </a:rPr>
                  <a:t>هِيَ</a:t>
                </a:r>
                <a:r>
                  <a:rPr lang="ar-JO" sz="2800" b="1" dirty="0">
                    <a:solidFill>
                      <a:srgbClr val="212529"/>
                    </a:solidFill>
                    <a:cs typeface="+mj-cs"/>
                  </a:rPr>
                  <a:t> هَمْزَةٌ مفتوحَةٌ (أَ) تتبعُها ألفُ مدٍّ (ا)، أَوْ هَمْزَةٌ مفتوحَةٌ (أَ) تتبعُها هَمْزَةٌ ساكِنَةٌ (أْ).</a:t>
                </a:r>
                <a:endParaRPr lang="ar-EG" sz="2800" b="1" dirty="0">
                  <a:solidFill>
                    <a:srgbClr val="212529"/>
                  </a:solidFill>
                  <a:cs typeface="+mj-cs"/>
                </a:endParaRPr>
              </a:p>
            </p:txBody>
          </p:sp>
        </p:grpSp>
        <p:sp>
          <p:nvSpPr>
            <p:cNvPr id="20" name="Oval 2">
              <a:extLst>
                <a:ext uri="{FF2B5EF4-FFF2-40B4-BE49-F238E27FC236}">
                  <a16:creationId xmlns:a16="http://schemas.microsoft.com/office/drawing/2014/main" id="{8579EDBC-A6D9-12FC-AC90-DBC8C845EF21}"/>
                </a:ext>
              </a:extLst>
            </p:cNvPr>
            <p:cNvSpPr/>
            <p:nvPr/>
          </p:nvSpPr>
          <p:spPr>
            <a:xfrm>
              <a:off x="666814" y="4139765"/>
              <a:ext cx="893612" cy="156583"/>
            </a:xfrm>
            <a:prstGeom prst="ellipse">
              <a:avLst/>
            </a:prstGeom>
            <a:solidFill>
              <a:srgbClr val="0F1318">
                <a:alpha val="1664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EG" dirty="0"/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AAD6F32D-303F-892C-A352-42C1C78DB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1239" y="1882434"/>
              <a:ext cx="2417921" cy="2691787"/>
            </a:xfrm>
            <a:prstGeom prst="rect">
              <a:avLst/>
            </a:prstGeom>
          </p:spPr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5548BFE6-24AD-BD84-577F-158737C8BC1C}"/>
              </a:ext>
            </a:extLst>
          </p:cNvPr>
          <p:cNvGrpSpPr/>
          <p:nvPr/>
        </p:nvGrpSpPr>
        <p:grpSpPr>
          <a:xfrm>
            <a:off x="639315" y="4166147"/>
            <a:ext cx="8501753" cy="2449084"/>
            <a:chOff x="639315" y="4166147"/>
            <a:chExt cx="8501753" cy="2449084"/>
          </a:xfrm>
        </p:grpSpPr>
        <p:grpSp>
          <p:nvGrpSpPr>
            <p:cNvPr id="14" name="Group 29">
              <a:extLst>
                <a:ext uri="{FF2B5EF4-FFF2-40B4-BE49-F238E27FC236}">
                  <a16:creationId xmlns:a16="http://schemas.microsoft.com/office/drawing/2014/main" id="{412B78F4-E5F0-24E2-A8DA-BD9ACAB88128}"/>
                </a:ext>
              </a:extLst>
            </p:cNvPr>
            <p:cNvGrpSpPr/>
            <p:nvPr/>
          </p:nvGrpSpPr>
          <p:grpSpPr>
            <a:xfrm>
              <a:off x="899954" y="4438299"/>
              <a:ext cx="7898860" cy="1616349"/>
              <a:chOff x="612843" y="1721796"/>
              <a:chExt cx="7898860" cy="1284051"/>
            </a:xfrm>
            <a:solidFill>
              <a:srgbClr val="B7DEE8"/>
            </a:solidFill>
          </p:grpSpPr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DD4C4A1C-45D6-B1D9-36EF-579C2B27EADE}"/>
                  </a:ext>
                </a:extLst>
              </p:cNvPr>
              <p:cNvSpPr/>
              <p:nvPr/>
            </p:nvSpPr>
            <p:spPr>
              <a:xfrm>
                <a:off x="612843" y="1721796"/>
                <a:ext cx="7898860" cy="1284051"/>
              </a:xfrm>
              <a:prstGeom prst="rect">
                <a:avLst/>
              </a:prstGeom>
              <a:solidFill>
                <a:srgbClr val="E3CC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Rectangle 6">
                <a:extLst>
                  <a:ext uri="{FF2B5EF4-FFF2-40B4-BE49-F238E27FC236}">
                    <a16:creationId xmlns:a16="http://schemas.microsoft.com/office/drawing/2014/main" id="{7E84EBCE-F22C-F56A-FADD-B09F368C06C5}"/>
                  </a:ext>
                </a:extLst>
              </p:cNvPr>
              <p:cNvSpPr/>
              <p:nvPr/>
            </p:nvSpPr>
            <p:spPr>
              <a:xfrm>
                <a:off x="757464" y="1847358"/>
                <a:ext cx="7664450" cy="10329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0" tIns="0" rIns="0" bIns="0" rtlCol="0" anchor="ctr"/>
              <a:lstStyle/>
              <a:p>
                <a:pPr marL="304800" marR="304800" lvl="0" indent="180000" algn="just" rtl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ar-JO" sz="2800" b="1" dirty="0">
                    <a:solidFill>
                      <a:srgbClr val="212529"/>
                    </a:solidFill>
                    <a:cs typeface="+mj-cs"/>
                  </a:rPr>
                  <a:t>تَنْبيهٌ: انتَبِهْ إِلى نُطْقِ صَوْتِ الهَمْزَةِ لاخْتِيارِ الشَّكْلِ الـمُناسِبِ (أ، آ).. تُنطَق (آ) بِمَدِّ الهَمْزَةِ وَتَكونُ أَطْوَلَ في صَوْتِها مِنْ (أ).</a:t>
                </a:r>
                <a:endParaRPr lang="ar-EG" sz="2800" b="1" dirty="0">
                  <a:solidFill>
                    <a:srgbClr val="212529"/>
                  </a:solidFill>
                  <a:cs typeface="+mj-cs"/>
                </a:endParaRPr>
              </a:p>
            </p:txBody>
          </p:sp>
        </p:grpSp>
        <p:pic>
          <p:nvPicPr>
            <p:cNvPr id="17" name="Picture 5" descr="A cartoon of a human body&#10;&#10;AI-generated content may be incorrect.">
              <a:extLst>
                <a:ext uri="{FF2B5EF4-FFF2-40B4-BE49-F238E27FC236}">
                  <a16:creationId xmlns:a16="http://schemas.microsoft.com/office/drawing/2014/main" id="{B7D317B3-8D2F-CC17-8AA5-8BBFC8B9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315" y="5246473"/>
              <a:ext cx="960885" cy="1368758"/>
            </a:xfrm>
            <a:prstGeom prst="rect">
              <a:avLst/>
            </a:prstGeom>
          </p:spPr>
        </p:pic>
        <p:pic>
          <p:nvPicPr>
            <p:cNvPr id="31" name="رسم 30">
              <a:extLst>
                <a:ext uri="{FF2B5EF4-FFF2-40B4-BE49-F238E27FC236}">
                  <a16:creationId xmlns:a16="http://schemas.microsoft.com/office/drawing/2014/main" id="{03E95919-573A-C792-8EAB-07DA02854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30790" t="6863" r="27893" b="61582"/>
            <a:stretch>
              <a:fillRect/>
            </a:stretch>
          </p:blipFill>
          <p:spPr>
            <a:xfrm>
              <a:off x="8317868" y="4166147"/>
              <a:ext cx="823200" cy="785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529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EAD50-77B2-AA21-4978-245AF8D89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EFA7487B-FB04-F470-622A-D8090DBEB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0E710D7-B3A2-25A1-4CBB-C3137CE5DA31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9B353DF0-6E8F-1B8F-8245-CB0EED82CD4D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0266202B-E631-EBA0-2D87-2EED9E07530F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2A8DD751-28F6-D2EB-9C70-C48AC5CE6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46" y="1524000"/>
            <a:ext cx="8426308" cy="50284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7" descr="A cartoon of a person holding an object&#10;&#10;AI-generated content may be incorrect.">
            <a:extLst>
              <a:ext uri="{FF2B5EF4-FFF2-40B4-BE49-F238E27FC236}">
                <a16:creationId xmlns:a16="http://schemas.microsoft.com/office/drawing/2014/main" id="{E700A605-FEA1-20D2-D7A0-B39DA2385C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807569"/>
            <a:ext cx="1219200" cy="1442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34" descr="A cartoon of a person wearing a tie&#10;&#10;AI-generated content may be incorrect.">
            <a:extLst>
              <a:ext uri="{FF2B5EF4-FFF2-40B4-BE49-F238E27FC236}">
                <a16:creationId xmlns:a16="http://schemas.microsoft.com/office/drawing/2014/main" id="{AACF9592-6F76-E4F8-100C-59AAE08098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354" y="802705"/>
            <a:ext cx="1092046" cy="14425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4177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2EDB7-C084-C5A5-088F-B59E68901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F2B4C77F-A5B4-C9C9-B226-9224724D5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BA38BC4A-EEA0-DD25-0E40-16AB2D43CFC2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E04F449A-68A0-9108-B148-4DEB22A999DB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625624D6-F629-BE10-8583-CECA8D9A5C1B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صورة 5" descr="صورة تحتوي على نص, الوجه الإنساني, رسالة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446A270-A33B-E682-218E-5B227C728C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92" y="1792723"/>
            <a:ext cx="8456215" cy="3729754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3ED2095D-8A7E-CF0E-3B1B-93AE4A0DF3D8}"/>
              </a:ext>
            </a:extLst>
          </p:cNvPr>
          <p:cNvSpPr/>
          <p:nvPr/>
        </p:nvSpPr>
        <p:spPr>
          <a:xfrm>
            <a:off x="624531" y="4800600"/>
            <a:ext cx="646707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0ED12E56-77A2-88E3-4785-5ACFD3FB32AA}"/>
              </a:ext>
            </a:extLst>
          </p:cNvPr>
          <p:cNvSpPr/>
          <p:nvPr/>
        </p:nvSpPr>
        <p:spPr>
          <a:xfrm>
            <a:off x="73914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02F0465-D9E3-4E6B-20EA-BDAC033DF63F}"/>
              </a:ext>
            </a:extLst>
          </p:cNvPr>
          <p:cNvSpPr/>
          <p:nvPr/>
        </p:nvSpPr>
        <p:spPr>
          <a:xfrm>
            <a:off x="51816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A8119C1-622F-B89C-5C64-45C7B75F491E}"/>
              </a:ext>
            </a:extLst>
          </p:cNvPr>
          <p:cNvSpPr/>
          <p:nvPr/>
        </p:nvSpPr>
        <p:spPr>
          <a:xfrm>
            <a:off x="4038600" y="25146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BFAADA-C498-B84C-2E59-5F64AEA4A287}"/>
              </a:ext>
            </a:extLst>
          </p:cNvPr>
          <p:cNvSpPr/>
          <p:nvPr/>
        </p:nvSpPr>
        <p:spPr>
          <a:xfrm>
            <a:off x="5002505" y="29537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ED96ED1-8976-2DE8-EBBD-EE14CCB956DA}"/>
              </a:ext>
            </a:extLst>
          </p:cNvPr>
          <p:cNvSpPr/>
          <p:nvPr/>
        </p:nvSpPr>
        <p:spPr>
          <a:xfrm>
            <a:off x="6423724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5A35ADED-7E43-355F-2865-BAF3147A9A63}"/>
              </a:ext>
            </a:extLst>
          </p:cNvPr>
          <p:cNvSpPr/>
          <p:nvPr/>
        </p:nvSpPr>
        <p:spPr>
          <a:xfrm>
            <a:off x="5834742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3E93A2A4-25C0-BD1A-3B74-F0019945B2BF}"/>
              </a:ext>
            </a:extLst>
          </p:cNvPr>
          <p:cNvSpPr/>
          <p:nvPr/>
        </p:nvSpPr>
        <p:spPr>
          <a:xfrm>
            <a:off x="4400335" y="3352800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61BD72B-C3D5-AB07-561B-480305BDA0D0}"/>
              </a:ext>
            </a:extLst>
          </p:cNvPr>
          <p:cNvSpPr/>
          <p:nvPr/>
        </p:nvSpPr>
        <p:spPr>
          <a:xfrm>
            <a:off x="6646880" y="37919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F32D09AB-24FB-57DC-C868-C7CC2E6D9854}"/>
              </a:ext>
            </a:extLst>
          </p:cNvPr>
          <p:cNvSpPr/>
          <p:nvPr/>
        </p:nvSpPr>
        <p:spPr>
          <a:xfrm>
            <a:off x="4005827" y="3791962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34AD902-BA0A-12A8-0355-8276A6D67F83}"/>
              </a:ext>
            </a:extLst>
          </p:cNvPr>
          <p:cNvSpPr/>
          <p:nvPr/>
        </p:nvSpPr>
        <p:spPr>
          <a:xfrm>
            <a:off x="6671041" y="4200019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AE7CD108-B784-CCDA-60E2-0F81D2063C5C}"/>
              </a:ext>
            </a:extLst>
          </p:cNvPr>
          <p:cNvSpPr/>
          <p:nvPr/>
        </p:nvSpPr>
        <p:spPr>
          <a:xfrm>
            <a:off x="4477499" y="4201484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E2F522DE-5EAB-92C7-0E63-2F48130B6435}"/>
              </a:ext>
            </a:extLst>
          </p:cNvPr>
          <p:cNvSpPr/>
          <p:nvPr/>
        </p:nvSpPr>
        <p:spPr>
          <a:xfrm>
            <a:off x="3779949" y="4200019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1A61964C-0448-79F2-90DC-74F936A78443}"/>
              </a:ext>
            </a:extLst>
          </p:cNvPr>
          <p:cNvSpPr/>
          <p:nvPr/>
        </p:nvSpPr>
        <p:spPr>
          <a:xfrm>
            <a:off x="6505134" y="4632648"/>
            <a:ext cx="2286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</a:t>
            </a: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357706C8-FA0F-E8AB-4EF7-D6C65428CE8A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(91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82462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2057-6B19-71FE-5CE3-BEBC132F3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رسم 7">
            <a:extLst>
              <a:ext uri="{FF2B5EF4-FFF2-40B4-BE49-F238E27FC236}">
                <a16:creationId xmlns:a16="http://schemas.microsoft.com/office/drawing/2014/main" id="{BEA16033-94E8-78B3-E671-6303B5DE3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428839D8-76EF-ACDC-8E9B-C8575D44EE88}"/>
              </a:ext>
            </a:extLst>
          </p:cNvPr>
          <p:cNvGrpSpPr/>
          <p:nvPr/>
        </p:nvGrpSpPr>
        <p:grpSpPr>
          <a:xfrm>
            <a:off x="446314" y="557756"/>
            <a:ext cx="8860972" cy="6199688"/>
            <a:chOff x="141514" y="329156"/>
            <a:chExt cx="8860972" cy="6199688"/>
          </a:xfrm>
        </p:grpSpPr>
        <p:sp>
          <p:nvSpPr>
            <p:cNvPr id="4" name="Rectangle 45">
              <a:extLst>
                <a:ext uri="{FF2B5EF4-FFF2-40B4-BE49-F238E27FC236}">
                  <a16:creationId xmlns:a16="http://schemas.microsoft.com/office/drawing/2014/main" id="{4474CBE0-3AE0-BDB9-19A8-AAF80C941EF6}"/>
                </a:ext>
              </a:extLst>
            </p:cNvPr>
            <p:cNvSpPr/>
            <p:nvPr/>
          </p:nvSpPr>
          <p:spPr>
            <a:xfrm>
              <a:off x="141514" y="329156"/>
              <a:ext cx="8860972" cy="6199688"/>
            </a:xfrm>
            <a:prstGeom prst="rect">
              <a:avLst/>
            </a:prstGeom>
            <a:solidFill>
              <a:srgbClr val="B469AB"/>
            </a:solidFill>
            <a:ln>
              <a:solidFill>
                <a:srgbClr val="23232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8860972"/>
                        <a:gd name="connsiteY0" fmla="*/ 0 h 6199688"/>
                        <a:gd name="connsiteX1" fmla="*/ 8860972 w 8860972"/>
                        <a:gd name="connsiteY1" fmla="*/ 0 h 6199688"/>
                        <a:gd name="connsiteX2" fmla="*/ 8860972 w 8860972"/>
                        <a:gd name="connsiteY2" fmla="*/ 6199688 h 6199688"/>
                        <a:gd name="connsiteX3" fmla="*/ 0 w 8860972"/>
                        <a:gd name="connsiteY3" fmla="*/ 6199688 h 6199688"/>
                        <a:gd name="connsiteX4" fmla="*/ 0 w 8860972"/>
                        <a:gd name="connsiteY4" fmla="*/ 0 h 61996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860972" h="6199688" fill="none" extrusionOk="0">
                          <a:moveTo>
                            <a:pt x="0" y="0"/>
                          </a:moveTo>
                          <a:cubicBezTo>
                            <a:pt x="2891760" y="-33775"/>
                            <a:pt x="7468840" y="138873"/>
                            <a:pt x="8860972" y="0"/>
                          </a:cubicBezTo>
                          <a:cubicBezTo>
                            <a:pt x="8787201" y="1155402"/>
                            <a:pt x="8705089" y="4528667"/>
                            <a:pt x="8860972" y="6199688"/>
                          </a:cubicBezTo>
                          <a:cubicBezTo>
                            <a:pt x="4552996" y="6062358"/>
                            <a:pt x="1517452" y="6061832"/>
                            <a:pt x="0" y="6199688"/>
                          </a:cubicBezTo>
                          <a:cubicBezTo>
                            <a:pt x="152408" y="4991982"/>
                            <a:pt x="73868" y="2480995"/>
                            <a:pt x="0" y="0"/>
                          </a:cubicBezTo>
                          <a:close/>
                        </a:path>
                        <a:path w="8860972" h="6199688" stroke="0" extrusionOk="0">
                          <a:moveTo>
                            <a:pt x="0" y="0"/>
                          </a:moveTo>
                          <a:cubicBezTo>
                            <a:pt x="3001426" y="-101487"/>
                            <a:pt x="7174647" y="-162162"/>
                            <a:pt x="8860972" y="0"/>
                          </a:cubicBezTo>
                          <a:cubicBezTo>
                            <a:pt x="8921685" y="2958667"/>
                            <a:pt x="8799900" y="4533835"/>
                            <a:pt x="8860972" y="6199688"/>
                          </a:cubicBezTo>
                          <a:cubicBezTo>
                            <a:pt x="7763480" y="6249753"/>
                            <a:pt x="1423461" y="6041239"/>
                            <a:pt x="0" y="6199688"/>
                          </a:cubicBezTo>
                          <a:cubicBezTo>
                            <a:pt x="-24452" y="3522589"/>
                            <a:pt x="-67663" y="643492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23D98E3E-D661-8D4A-B84B-3FD69C8F4493}"/>
                </a:ext>
              </a:extLst>
            </p:cNvPr>
            <p:cNvSpPr/>
            <p:nvPr/>
          </p:nvSpPr>
          <p:spPr>
            <a:xfrm>
              <a:off x="244728" y="447950"/>
              <a:ext cx="8654546" cy="59621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" name="صورة 1" descr="صورة تحتوي على نص, رسالة, خط يد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8114CFA-637B-89DD-1BEE-AB7994A5A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7" b="79166"/>
          <a:stretch>
            <a:fillRect/>
          </a:stretch>
        </p:blipFill>
        <p:spPr>
          <a:xfrm>
            <a:off x="648691" y="1001504"/>
            <a:ext cx="8456216" cy="1161144"/>
          </a:xfrm>
          <a:prstGeom prst="rect">
            <a:avLst/>
          </a:prstGeom>
          <a:ln>
            <a:noFill/>
          </a:ln>
        </p:spPr>
      </p:pic>
      <p:pic>
        <p:nvPicPr>
          <p:cNvPr id="6" name="صورة 5" descr="صورة تحتوي على نص, رسالة, خط يد, لقطة شاش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272D0CE1-8E97-EE8E-2014-4719664AD4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6" b="68750"/>
          <a:stretch>
            <a:fillRect/>
          </a:stretch>
        </p:blipFill>
        <p:spPr>
          <a:xfrm>
            <a:off x="648691" y="3429000"/>
            <a:ext cx="8456216" cy="1344749"/>
          </a:xfrm>
          <a:prstGeom prst="rect">
            <a:avLst/>
          </a:prstGeom>
          <a:ln>
            <a:noFill/>
          </a:ln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7E6C2627-5B44-CC1D-2310-C86A1D8A51AA}"/>
              </a:ext>
            </a:extLst>
          </p:cNvPr>
          <p:cNvSpPr/>
          <p:nvPr/>
        </p:nvSpPr>
        <p:spPr>
          <a:xfrm>
            <a:off x="8507783" y="870857"/>
            <a:ext cx="646707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41281616-5138-A4FB-7309-5348789A0FD4}"/>
              </a:ext>
            </a:extLst>
          </p:cNvPr>
          <p:cNvSpPr/>
          <p:nvPr/>
        </p:nvSpPr>
        <p:spPr>
          <a:xfrm>
            <a:off x="5867400" y="15640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آثار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BC6E32B9-9007-1F11-54A1-51ABF0D729C3}"/>
              </a:ext>
            </a:extLst>
          </p:cNvPr>
          <p:cNvSpPr/>
          <p:nvPr/>
        </p:nvSpPr>
        <p:spPr>
          <a:xfrm>
            <a:off x="4114798" y="1564099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آيات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D761ABD9-CC23-736D-22E0-94539320BBB4}"/>
              </a:ext>
            </a:extLst>
          </p:cNvPr>
          <p:cNvSpPr/>
          <p:nvPr/>
        </p:nvSpPr>
        <p:spPr>
          <a:xfrm>
            <a:off x="2032606" y="1536245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آجال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C915FDC0-9E96-FB61-9679-8EA38A794281}"/>
              </a:ext>
            </a:extLst>
          </p:cNvPr>
          <p:cNvSpPr/>
          <p:nvPr/>
        </p:nvSpPr>
        <p:spPr>
          <a:xfrm>
            <a:off x="5867399" y="41473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أدَب</a:t>
            </a: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9696628-59C4-53F0-0869-ACD5ACC40E28}"/>
              </a:ext>
            </a:extLst>
          </p:cNvPr>
          <p:cNvSpPr/>
          <p:nvPr/>
        </p:nvSpPr>
        <p:spPr>
          <a:xfrm>
            <a:off x="3962400" y="4147346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مَأْرب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637C9D6-C868-5431-5EE9-B23E01E19DF1}"/>
              </a:ext>
            </a:extLst>
          </p:cNvPr>
          <p:cNvSpPr/>
          <p:nvPr/>
        </p:nvSpPr>
        <p:spPr>
          <a:xfrm>
            <a:off x="2057401" y="4138294"/>
            <a:ext cx="152400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JO" sz="2000" b="1" dirty="0">
                <a:solidFill>
                  <a:srgbClr val="C22226"/>
                </a:solidFill>
              </a:rPr>
              <a:t>آلَة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4729B1C-73F0-D303-8188-4556692012C9}"/>
              </a:ext>
            </a:extLst>
          </p:cNvPr>
          <p:cNvSpPr/>
          <p:nvPr/>
        </p:nvSpPr>
        <p:spPr>
          <a:xfrm>
            <a:off x="557549" y="671293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JO" sz="2000" b="1" dirty="0">
                <a:solidFill>
                  <a:srgbClr val="C22226"/>
                </a:solidFill>
              </a:rPr>
              <a:t>كِتابُ الطَّالبِ، صفحَة: (</a:t>
            </a:r>
            <a:r>
              <a:rPr lang="en-US" sz="2000" b="1" dirty="0">
                <a:solidFill>
                  <a:srgbClr val="C22226"/>
                </a:solidFill>
              </a:rPr>
              <a:t>(92</a:t>
            </a:r>
            <a:r>
              <a:rPr lang="ar-JO" sz="2000" b="1" dirty="0">
                <a:solidFill>
                  <a:srgbClr val="C22226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4601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92</Words>
  <Application>Microsoft Office PowerPoint</Application>
  <PresentationFormat>Custom</PresentationFormat>
  <Paragraphs>24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Calibri</vt:lpstr>
      <vt:lpstr>Sakkal Majalla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علامات إعراب المفرد والمثنى والجمع للصف السادس الابتدائي.pptx</dc:title>
  <dc:creator>user</dc:creator>
  <cp:lastModifiedBy>user</cp:lastModifiedBy>
  <cp:revision>12</cp:revision>
  <dcterms:created xsi:type="dcterms:W3CDTF">2006-08-16T00:00:00Z</dcterms:created>
  <dcterms:modified xsi:type="dcterms:W3CDTF">2025-11-20T06:19:45Z</dcterms:modified>
  <dc:identifier>DAGuD25ciGk</dc:identifier>
</cp:coreProperties>
</file>